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76" r:id="rId4"/>
    <p:sldId id="286" r:id="rId5"/>
    <p:sldId id="287" r:id="rId6"/>
    <p:sldId id="280" r:id="rId7"/>
    <p:sldId id="282" r:id="rId8"/>
    <p:sldId id="281" r:id="rId9"/>
    <p:sldId id="283" r:id="rId10"/>
    <p:sldId id="284" r:id="rId11"/>
    <p:sldId id="285" r:id="rId12"/>
    <p:sldId id="277" r:id="rId13"/>
    <p:sldId id="288" r:id="rId14"/>
    <p:sldId id="291" r:id="rId15"/>
    <p:sldId id="290" r:id="rId16"/>
    <p:sldId id="293" r:id="rId17"/>
    <p:sldId id="292" r:id="rId18"/>
    <p:sldId id="289" r:id="rId19"/>
    <p:sldId id="295" r:id="rId20"/>
    <p:sldId id="294" r:id="rId21"/>
    <p:sldId id="278" r:id="rId22"/>
    <p:sldId id="296" r:id="rId23"/>
    <p:sldId id="279" r:id="rId24"/>
    <p:sldId id="275" r:id="rId25"/>
    <p:sldId id="270" r:id="rId26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NY USER" initials="SU" lastIdx="7" clrIdx="0"/>
  <p:cmAuthor id="1" name="Steve" initials="S" lastIdx="1" clrIdx="1"/>
  <p:cmAuthor id="2" name="mdubin" initials="md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6699"/>
    <a:srgbClr val="E5A901"/>
    <a:srgbClr val="0099CC"/>
    <a:srgbClr val="FF9966"/>
    <a:srgbClr val="DBDB0F"/>
    <a:srgbClr val="00FF00"/>
    <a:srgbClr val="FFFF00"/>
    <a:srgbClr val="EBF9F8"/>
    <a:srgbClr val="BBE0E3"/>
    <a:srgbClr val="D2EBE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89231" autoAdjust="0"/>
  </p:normalViewPr>
  <p:slideViewPr>
    <p:cSldViewPr snapToGrid="0">
      <p:cViewPr varScale="1">
        <p:scale>
          <a:sx n="91" d="100"/>
          <a:sy n="91" d="100"/>
        </p:scale>
        <p:origin x="-1380" y="-114"/>
      </p:cViewPr>
      <p:guideLst>
        <p:guide orient="horz" pos="304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-336" y="-72"/>
      </p:cViewPr>
      <p:guideLst>
        <p:guide orient="horz" pos="2932"/>
        <p:guide pos="221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3" tIns="45731" rIns="91463" bIns="4573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3" tIns="45731" rIns="91463" bIns="457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AB6260C-3585-4340-8C96-6EBE6EC38F20}" type="datetimeFigureOut">
              <a:rPr lang="en-US"/>
              <a:pPr>
                <a:defRPr/>
              </a:pPr>
              <a:t>1/12/2012</a:t>
            </a:fld>
            <a:endParaRPr lang="en-US" dirty="0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3" tIns="45731" rIns="91463" bIns="4573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3" tIns="45731" rIns="91463" bIns="457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FB45DFC-7A3B-4646-8E1F-0C78B0E320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05927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t" anchorCtr="0" compatLnSpc="1">
            <a:prstTxWarp prst="textNoShape">
              <a:avLst/>
            </a:prstTxWarp>
          </a:bodyPr>
          <a:lstStyle>
            <a:lvl1pPr algn="l" defTabSz="932097">
              <a:defRPr sz="1200" baseline="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t" anchorCtr="0" compatLnSpc="1">
            <a:prstTxWarp prst="textNoShape">
              <a:avLst/>
            </a:prstTxWarp>
          </a:bodyPr>
          <a:lstStyle>
            <a:lvl1pPr algn="r" defTabSz="932097">
              <a:defRPr sz="1200" baseline="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6913"/>
            <a:ext cx="4652962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5"/>
            <a:ext cx="5616575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0788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b" anchorCtr="0" compatLnSpc="1">
            <a:prstTxWarp prst="textNoShape">
              <a:avLst/>
            </a:prstTxWarp>
          </a:bodyPr>
          <a:lstStyle>
            <a:lvl1pPr algn="l" defTabSz="932097">
              <a:defRPr sz="1200" baseline="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0788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b" anchorCtr="0" compatLnSpc="1">
            <a:prstTxWarp prst="textNoShape">
              <a:avLst/>
            </a:prstTxWarp>
          </a:bodyPr>
          <a:lstStyle>
            <a:lvl1pPr algn="r" defTabSz="932097">
              <a:defRPr sz="1200" baseline="0"/>
            </a:lvl1pPr>
          </a:lstStyle>
          <a:p>
            <a:pPr>
              <a:defRPr/>
            </a:pPr>
            <a:fld id="{15122774-90D0-4A93-A14A-4B36CA1D03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28209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3525" y="211138"/>
            <a:ext cx="2073275" cy="5915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0525" y="211138"/>
            <a:ext cx="6070600" cy="5915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211138"/>
            <a:ext cx="7886700" cy="828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5" name="Picture 2" descr="Q:\Office Share\MARKETNG\Tt logos\Trans Gifs for Powerpoint\Copy of Ttlogo-blue-trans-horizont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6" y="6402874"/>
            <a:ext cx="1148092" cy="3826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Waterflow_background.pn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34" descr="Header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390525" y="211138"/>
            <a:ext cx="78867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" name="Picture 2" descr="Q:\Office Share\MARKETNG\Tt logos\Trans Gifs for Powerpoint\Copy of Ttlogo-blue-trans-horizont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6" y="6402874"/>
            <a:ext cx="1148092" cy="3826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Font typeface="Wingdings" pitchFamily="2" charset="2"/>
        <a:buChar char="§"/>
        <a:defRPr sz="32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800">
          <a:solidFill>
            <a:srgbClr val="3366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rgbClr val="3366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2000">
          <a:solidFill>
            <a:srgbClr val="3366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archive.chesapeakebay.net/pubs/Nutrient-Sediment_Control_Review_Protocol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mark.e.sievers@tetratech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Evaluation of Nutrient Management Practices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Mark </a:t>
            </a:r>
            <a:r>
              <a:rPr lang="en-US" dirty="0" err="1" smtClean="0"/>
              <a:t>Dubin</a:t>
            </a:r>
            <a:r>
              <a:rPr lang="en-US" dirty="0" smtClean="0"/>
              <a:t>, University of Maryland</a:t>
            </a:r>
          </a:p>
          <a:p>
            <a:r>
              <a:rPr lang="en-US" dirty="0" smtClean="0"/>
              <a:t>Steve Dressing, Tetra Tech</a:t>
            </a:r>
          </a:p>
          <a:p>
            <a:r>
              <a:rPr lang="en-US" dirty="0"/>
              <a:t>Agriculture Workgroup (</a:t>
            </a:r>
            <a:r>
              <a:rPr lang="en-US" dirty="0" err="1"/>
              <a:t>AgWG</a:t>
            </a:r>
            <a:r>
              <a:rPr lang="en-US" dirty="0" smtClean="0"/>
              <a:t>) Meeting January 12, 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1638497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Tetra Tech Support-Review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6676"/>
            <a:ext cx="8229600" cy="5022762"/>
          </a:xfrm>
        </p:spPr>
        <p:txBody>
          <a:bodyPr/>
          <a:lstStyle/>
          <a:p>
            <a:r>
              <a:rPr lang="en-US" sz="2800" dirty="0" smtClean="0"/>
              <a:t>Source Sector Review</a:t>
            </a:r>
          </a:p>
          <a:p>
            <a:pPr lvl="1"/>
            <a:r>
              <a:rPr lang="en-US" sz="2000" dirty="0" smtClean="0"/>
              <a:t>Assist with presentations of Panel </a:t>
            </a:r>
            <a:r>
              <a:rPr lang="en-US" sz="2000" dirty="0" smtClean="0"/>
              <a:t>recommendations for review by </a:t>
            </a:r>
            <a:r>
              <a:rPr lang="en-US" sz="2000" dirty="0" err="1" smtClean="0"/>
              <a:t>AgWG</a:t>
            </a:r>
            <a:r>
              <a:rPr lang="en-US" sz="2000" dirty="0" smtClean="0"/>
              <a:t> for recommendation of approval by the Water Quality Goal Implementation Team (WQGIT)</a:t>
            </a:r>
          </a:p>
          <a:p>
            <a:pPr lvl="1"/>
            <a:r>
              <a:rPr lang="en-US" sz="2000" dirty="0" smtClean="0"/>
              <a:t>Technical components of recommendation</a:t>
            </a:r>
          </a:p>
          <a:p>
            <a:r>
              <a:rPr lang="en-US" sz="2800" dirty="0" smtClean="0"/>
              <a:t>Technical Review</a:t>
            </a:r>
          </a:p>
          <a:p>
            <a:pPr lvl="1"/>
            <a:r>
              <a:rPr lang="en-US" sz="2000" dirty="0" smtClean="0"/>
              <a:t>Assist with presentation of </a:t>
            </a:r>
            <a:r>
              <a:rPr lang="en-US" sz="2000" dirty="0" smtClean="0"/>
              <a:t>Panel recommendations for review by the Watershed Technical Workgroup (WTWG) for recommendation of approval by the WQGIT</a:t>
            </a:r>
          </a:p>
          <a:p>
            <a:pPr lvl="1"/>
            <a:r>
              <a:rPr lang="en-US" sz="2000" dirty="0" smtClean="0"/>
              <a:t>Modeling components, tracking, and reporting</a:t>
            </a:r>
          </a:p>
          <a:p>
            <a:r>
              <a:rPr lang="en-US" sz="2800" dirty="0"/>
              <a:t>Recommendation Approval</a:t>
            </a:r>
          </a:p>
          <a:p>
            <a:pPr lvl="1"/>
            <a:r>
              <a:rPr lang="en-US" sz="2000" dirty="0" smtClean="0"/>
              <a:t>Assist with presentation of </a:t>
            </a:r>
            <a:r>
              <a:rPr lang="en-US" sz="2000" dirty="0"/>
              <a:t>Panel recommendations for review by the WQGIT for final approval</a:t>
            </a:r>
          </a:p>
          <a:p>
            <a:pPr lvl="1"/>
            <a:r>
              <a:rPr lang="en-US" sz="2000" dirty="0"/>
              <a:t>Process </a:t>
            </a:r>
            <a:r>
              <a:rPr lang="en-US" sz="2000" dirty="0" smtClean="0"/>
              <a:t>used and consistency </a:t>
            </a:r>
            <a:r>
              <a:rPr lang="en-US" sz="2000" dirty="0"/>
              <a:t>with existing approved BMPs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02876091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Tetra Tech Support-Documentation and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Documentation and Reporting</a:t>
            </a:r>
          </a:p>
          <a:p>
            <a:pPr lvl="1"/>
            <a:r>
              <a:rPr lang="en-US" dirty="0"/>
              <a:t>Fully document completed and approved BMP </a:t>
            </a:r>
            <a:r>
              <a:rPr lang="en-US" dirty="0" smtClean="0"/>
              <a:t>evaluations</a:t>
            </a:r>
            <a:endParaRPr lang="en-US" dirty="0"/>
          </a:p>
          <a:p>
            <a:pPr lvl="1"/>
            <a:r>
              <a:rPr lang="en-US" dirty="0"/>
              <a:t>Report to include the documentation and reporting elements delineated in </a:t>
            </a:r>
            <a:r>
              <a:rPr lang="en-US" i="1" dirty="0">
                <a:solidFill>
                  <a:srgbClr val="0099CC"/>
                </a:solidFill>
              </a:rPr>
              <a:t>BMP Protocol</a:t>
            </a:r>
            <a:r>
              <a:rPr lang="en-US" dirty="0"/>
              <a:t>.</a:t>
            </a:r>
          </a:p>
          <a:p>
            <a:pPr marL="400050" lvl="1" indent="0">
              <a:buNone/>
            </a:pPr>
            <a:r>
              <a:rPr lang="en-US" sz="1800" u="sng" dirty="0">
                <a:solidFill>
                  <a:srgbClr val="0099CC"/>
                </a:solidFill>
                <a:hlinkClick r:id="rId2"/>
              </a:rPr>
              <a:t>http://</a:t>
            </a:r>
            <a:r>
              <a:rPr lang="en-US" sz="1800" u="sng" dirty="0" smtClean="0">
                <a:solidFill>
                  <a:srgbClr val="0099CC"/>
                </a:solidFill>
                <a:hlinkClick r:id="rId2"/>
              </a:rPr>
              <a:t>archive.chesapeakebay.net/pubs/Nutrient-Sediment_Control_Review_Protocol.pdf</a:t>
            </a:r>
            <a:endParaRPr lang="en-US" sz="1800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161454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AgWG</a:t>
            </a:r>
            <a:r>
              <a:rPr lang="en-US" dirty="0" smtClean="0"/>
              <a:t> Recommendations to Expert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077" y="2897747"/>
            <a:ext cx="8390587" cy="3438660"/>
          </a:xfrm>
        </p:spPr>
        <p:txBody>
          <a:bodyPr/>
          <a:lstStyle/>
          <a:p>
            <a:r>
              <a:rPr lang="en-US" sz="2200" dirty="0" smtClean="0"/>
              <a:t>Use </a:t>
            </a:r>
            <a:r>
              <a:rPr lang="en-US" sz="2200" dirty="0"/>
              <a:t>pre-1995 nutrient recommendations as a reference for determining non-NM rates. </a:t>
            </a:r>
          </a:p>
          <a:p>
            <a:r>
              <a:rPr lang="en-US" sz="2200" dirty="0" smtClean="0"/>
              <a:t>Non-NM </a:t>
            </a:r>
            <a:r>
              <a:rPr lang="en-US" sz="2200" dirty="0"/>
              <a:t>application rates should be higher than NM in all cases (a </a:t>
            </a:r>
            <a:r>
              <a:rPr lang="en-US" sz="2200" dirty="0" smtClean="0"/>
              <a:t>possible minimum </a:t>
            </a:r>
            <a:r>
              <a:rPr lang="en-US" sz="2200" dirty="0"/>
              <a:t>of 5% of the NM rate). </a:t>
            </a:r>
          </a:p>
          <a:p>
            <a:r>
              <a:rPr lang="en-US" sz="2200" dirty="0" smtClean="0"/>
              <a:t>Apply bio-solids </a:t>
            </a:r>
            <a:r>
              <a:rPr lang="en-US" sz="2200" dirty="0"/>
              <a:t>in the model monthly to accurately represent field conditions; may need to develop a separate land use and condition vs. manure. </a:t>
            </a:r>
          </a:p>
          <a:p>
            <a:r>
              <a:rPr lang="en-US" sz="2200" dirty="0" smtClean="0"/>
              <a:t>Application </a:t>
            </a:r>
            <a:r>
              <a:rPr lang="en-US" sz="2200" dirty="0"/>
              <a:t>of NM as a BMP vs. a land use change to improve transparency and reflect actual field level changes. </a:t>
            </a:r>
          </a:p>
          <a:p>
            <a:r>
              <a:rPr lang="en-US" sz="2200" dirty="0" smtClean="0"/>
              <a:t>Programmatic </a:t>
            </a:r>
            <a:r>
              <a:rPr lang="en-US" sz="2200" dirty="0"/>
              <a:t>differences between states due to programs and regulations. 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2580" y="1300766"/>
            <a:ext cx="78045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70078" y="1300766"/>
            <a:ext cx="8229600" cy="973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Font typeface="Wingdings" pitchFamily="2" charset="2"/>
              <a:buChar char="§"/>
              <a:defRPr sz="3200">
                <a:solidFill>
                  <a:srgbClr val="33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rgbClr val="336699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336699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2000">
                <a:solidFill>
                  <a:srgbClr val="336699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2800" baseline="0" dirty="0" smtClean="0"/>
              <a:t>Agricultural NM will be evaluated separately from urban NM but a summit will be held to ensure a uniform approach.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70078" y="2171674"/>
            <a:ext cx="8229600" cy="726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Font typeface="Wingdings" pitchFamily="2" charset="2"/>
              <a:buChar char="§"/>
              <a:defRPr sz="3200">
                <a:solidFill>
                  <a:srgbClr val="33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rgbClr val="336699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336699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2000">
                <a:solidFill>
                  <a:srgbClr val="336699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b="1" u="sng" baseline="0" dirty="0" smtClean="0"/>
              <a:t>Considerations:</a:t>
            </a:r>
            <a:r>
              <a:rPr lang="en-US" baseline="0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28056398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AgWG</a:t>
            </a:r>
            <a:r>
              <a:rPr lang="en-US" dirty="0" smtClean="0"/>
              <a:t> Recommendations to Expert Panel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0766"/>
            <a:ext cx="8506496" cy="5061397"/>
          </a:xfrm>
        </p:spPr>
        <p:txBody>
          <a:bodyPr/>
          <a:lstStyle/>
          <a:p>
            <a:r>
              <a:rPr lang="en-US" sz="2200" dirty="0" smtClean="0"/>
              <a:t>Manure </a:t>
            </a:r>
            <a:r>
              <a:rPr lang="en-US" sz="2200" dirty="0"/>
              <a:t>volumes, </a:t>
            </a:r>
            <a:r>
              <a:rPr lang="en-US" sz="2200" dirty="0" smtClean="0"/>
              <a:t>fate, </a:t>
            </a:r>
            <a:r>
              <a:rPr lang="en-US" sz="2200" dirty="0"/>
              <a:t>and distribution in the models for NM and non-NM on a regional and local scale. </a:t>
            </a:r>
          </a:p>
          <a:p>
            <a:r>
              <a:rPr lang="en-US" sz="2200" dirty="0" smtClean="0"/>
              <a:t>Decision </a:t>
            </a:r>
            <a:r>
              <a:rPr lang="en-US" sz="2200" dirty="0" err="1"/>
              <a:t>ag</a:t>
            </a:r>
            <a:r>
              <a:rPr lang="en-US" sz="2200" dirty="0"/>
              <a:t> is very broad in definition; affects sequencing in the models which can occur differently for various </a:t>
            </a:r>
            <a:r>
              <a:rPr lang="en-US" sz="2200" dirty="0" smtClean="0"/>
              <a:t>operations. </a:t>
            </a:r>
            <a:endParaRPr lang="en-US" sz="2200" dirty="0"/>
          </a:p>
          <a:p>
            <a:pPr lvl="1"/>
            <a:r>
              <a:rPr lang="en-US" sz="2000" dirty="0" smtClean="0"/>
              <a:t>Soil </a:t>
            </a:r>
            <a:r>
              <a:rPr lang="en-US" sz="2000" dirty="0"/>
              <a:t>testing </a:t>
            </a:r>
          </a:p>
          <a:p>
            <a:pPr lvl="1"/>
            <a:r>
              <a:rPr lang="en-US" sz="2000" dirty="0" smtClean="0"/>
              <a:t>Crop </a:t>
            </a:r>
            <a:r>
              <a:rPr lang="en-US" sz="2000" dirty="0"/>
              <a:t>tissue testing </a:t>
            </a:r>
          </a:p>
          <a:p>
            <a:pPr lvl="1"/>
            <a:r>
              <a:rPr lang="en-US" sz="2000" dirty="0" smtClean="0"/>
              <a:t>Variable </a:t>
            </a:r>
            <a:r>
              <a:rPr lang="en-US" sz="2000" dirty="0"/>
              <a:t>rates </a:t>
            </a:r>
          </a:p>
          <a:p>
            <a:pPr lvl="1"/>
            <a:r>
              <a:rPr lang="en-US" sz="2000" dirty="0" smtClean="0"/>
              <a:t>Split </a:t>
            </a:r>
            <a:r>
              <a:rPr lang="en-US" sz="2000" dirty="0"/>
              <a:t>applications </a:t>
            </a:r>
          </a:p>
          <a:p>
            <a:pPr lvl="1"/>
            <a:r>
              <a:rPr lang="en-US" sz="2000" dirty="0" smtClean="0"/>
              <a:t>Incorporation/injection </a:t>
            </a:r>
            <a:endParaRPr lang="en-US" sz="2000" dirty="0"/>
          </a:p>
          <a:p>
            <a:pPr lvl="1"/>
            <a:r>
              <a:rPr lang="en-US" sz="2000" dirty="0" smtClean="0"/>
              <a:t>Slow </a:t>
            </a:r>
            <a:r>
              <a:rPr lang="en-US" sz="2000" dirty="0"/>
              <a:t>release materials </a:t>
            </a:r>
          </a:p>
          <a:p>
            <a:r>
              <a:rPr lang="en-US" sz="2200" dirty="0" smtClean="0"/>
              <a:t>Incorporating </a:t>
            </a:r>
            <a:r>
              <a:rPr lang="en-US" sz="2200" dirty="0"/>
              <a:t>program changes into the </a:t>
            </a:r>
            <a:r>
              <a:rPr lang="en-US" sz="2200" dirty="0" smtClean="0"/>
              <a:t>future. </a:t>
            </a:r>
            <a:endParaRPr lang="en-US" sz="2200" dirty="0"/>
          </a:p>
          <a:p>
            <a:pPr lvl="1"/>
            <a:r>
              <a:rPr lang="en-US" sz="2000" dirty="0" smtClean="0"/>
              <a:t>Organic </a:t>
            </a:r>
            <a:r>
              <a:rPr lang="en-US" sz="2000" dirty="0"/>
              <a:t>sources of N on </a:t>
            </a:r>
            <a:r>
              <a:rPr lang="en-US" sz="2000" dirty="0" smtClean="0"/>
              <a:t>legumes </a:t>
            </a:r>
            <a:r>
              <a:rPr lang="en-US" sz="2000" dirty="0"/>
              <a:t>– intermediate (base applications on P vs. N) </a:t>
            </a:r>
          </a:p>
          <a:p>
            <a:pPr lvl="1"/>
            <a:r>
              <a:rPr lang="en-US" sz="2000" dirty="0" smtClean="0"/>
              <a:t>Limiting </a:t>
            </a:r>
            <a:r>
              <a:rPr lang="en-US" sz="2000" dirty="0"/>
              <a:t>fall fertilization of small grains on residual N – intermediate (track as commodity cover crops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83995507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AgWG</a:t>
            </a:r>
            <a:r>
              <a:rPr lang="en-US" dirty="0" smtClean="0"/>
              <a:t> Recommendations to Expert Panel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Applications setbacks </a:t>
            </a:r>
            <a:r>
              <a:rPr lang="en-US" sz="2200" dirty="0" smtClean="0"/>
              <a:t>for </a:t>
            </a:r>
            <a:r>
              <a:rPr lang="en-US" sz="2200" dirty="0"/>
              <a:t>10-35 ft. depending on nutrient source and application </a:t>
            </a:r>
            <a:r>
              <a:rPr lang="en-US" sz="2200" dirty="0" smtClean="0"/>
              <a:t>method. </a:t>
            </a:r>
            <a:endParaRPr lang="en-US" sz="2200" dirty="0"/>
          </a:p>
          <a:p>
            <a:r>
              <a:rPr lang="en-US" sz="2200" dirty="0" smtClean="0"/>
              <a:t>Eliminate </a:t>
            </a:r>
            <a:r>
              <a:rPr lang="en-US" sz="2200" dirty="0"/>
              <a:t>winter applications </a:t>
            </a:r>
            <a:r>
              <a:rPr lang="en-US" sz="2200" dirty="0" smtClean="0"/>
              <a:t>to </a:t>
            </a:r>
            <a:r>
              <a:rPr lang="en-US" sz="2200" dirty="0"/>
              <a:t>turn off nutrient applications for all nutrients; bio-solids, manure, </a:t>
            </a:r>
            <a:r>
              <a:rPr lang="en-US" sz="2200" dirty="0" smtClean="0"/>
              <a:t>and fertilizer. </a:t>
            </a:r>
            <a:endParaRPr lang="en-US" sz="2200" dirty="0"/>
          </a:p>
          <a:p>
            <a:r>
              <a:rPr lang="en-US" sz="2200" dirty="0" smtClean="0"/>
              <a:t>Use interim </a:t>
            </a:r>
            <a:r>
              <a:rPr lang="en-US" sz="2200" dirty="0"/>
              <a:t>or alternative methods with the current modeling to better represent current NM benefits; e.g. report as decision </a:t>
            </a:r>
            <a:r>
              <a:rPr lang="en-US" sz="2200" dirty="0" err="1"/>
              <a:t>ag</a:t>
            </a:r>
            <a:r>
              <a:rPr lang="en-US" sz="2200" dirty="0"/>
              <a:t> in the </a:t>
            </a:r>
            <a:r>
              <a:rPr lang="en-US" sz="2200" dirty="0" smtClean="0"/>
              <a:t>future. </a:t>
            </a:r>
            <a:endParaRPr lang="en-US" sz="2200" dirty="0"/>
          </a:p>
          <a:p>
            <a:r>
              <a:rPr lang="en-US" sz="2200" dirty="0" smtClean="0"/>
              <a:t>More </a:t>
            </a:r>
            <a:r>
              <a:rPr lang="en-US" sz="2200" dirty="0"/>
              <a:t>clearly </a:t>
            </a:r>
            <a:r>
              <a:rPr lang="en-US" sz="2200" dirty="0" smtClean="0"/>
              <a:t>define </a:t>
            </a:r>
            <a:r>
              <a:rPr lang="en-US" sz="2200" dirty="0"/>
              <a:t>levels of NM to assist with tracking, </a:t>
            </a:r>
            <a:r>
              <a:rPr lang="en-US" sz="2200" dirty="0" smtClean="0"/>
              <a:t>reporting, </a:t>
            </a:r>
            <a:r>
              <a:rPr lang="en-US" sz="2200" dirty="0"/>
              <a:t>and </a:t>
            </a:r>
            <a:r>
              <a:rPr lang="en-US" sz="2200" dirty="0" smtClean="0"/>
              <a:t>verification. </a:t>
            </a:r>
            <a:endParaRPr lang="en-US" sz="2200" dirty="0"/>
          </a:p>
          <a:p>
            <a:r>
              <a:rPr lang="en-US" sz="2200" dirty="0" smtClean="0"/>
              <a:t>Values </a:t>
            </a:r>
            <a:r>
              <a:rPr lang="en-US" sz="2200" dirty="0"/>
              <a:t>of </a:t>
            </a:r>
            <a:r>
              <a:rPr lang="en-US" sz="2200" dirty="0" smtClean="0"/>
              <a:t>one- </a:t>
            </a:r>
            <a:r>
              <a:rPr lang="en-US" sz="2200" dirty="0"/>
              <a:t>vs. </a:t>
            </a:r>
            <a:r>
              <a:rPr lang="en-US" sz="2200" dirty="0" smtClean="0"/>
              <a:t>three-year </a:t>
            </a:r>
            <a:r>
              <a:rPr lang="en-US" sz="2200" dirty="0"/>
              <a:t>NM plans for reporting and model credit. </a:t>
            </a:r>
          </a:p>
          <a:p>
            <a:r>
              <a:rPr lang="en-US" sz="2200" dirty="0" smtClean="0"/>
              <a:t>NM </a:t>
            </a:r>
            <a:r>
              <a:rPr lang="en-US" sz="2200" dirty="0"/>
              <a:t>management changes for irrigation; e.g. </a:t>
            </a:r>
            <a:r>
              <a:rPr lang="en-US" sz="2200" dirty="0" smtClean="0"/>
              <a:t>more consistent </a:t>
            </a:r>
            <a:r>
              <a:rPr lang="en-US" sz="2200" dirty="0"/>
              <a:t>nutrient </a:t>
            </a:r>
            <a:r>
              <a:rPr lang="en-US" sz="2200" dirty="0" smtClean="0"/>
              <a:t>uptakes. </a:t>
            </a:r>
            <a:endParaRPr lang="en-US" sz="2200" dirty="0"/>
          </a:p>
        </p:txBody>
      </p:sp>
    </p:spTree>
    <p:extLst>
      <p:ext uri="{BB962C8B-B14F-4D97-AF65-F5344CB8AC3E}">
        <p14:creationId xmlns="" xmlns:p14="http://schemas.microsoft.com/office/powerpoint/2010/main" val="138398576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AgWG</a:t>
            </a:r>
            <a:r>
              <a:rPr lang="en-US" dirty="0" smtClean="0"/>
              <a:t> Recommendations to Expert Panel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P </a:t>
            </a:r>
            <a:r>
              <a:rPr lang="en-US" sz="2200" dirty="0"/>
              <a:t>management tools and data such as from P-I applications to represent P </a:t>
            </a:r>
          </a:p>
          <a:p>
            <a:r>
              <a:rPr lang="en-US" sz="2200" dirty="0" smtClean="0"/>
              <a:t>NM </a:t>
            </a:r>
            <a:r>
              <a:rPr lang="en-US" sz="2200" dirty="0"/>
              <a:t>changes due to </a:t>
            </a:r>
            <a:r>
              <a:rPr lang="en-US" sz="2200" dirty="0" smtClean="0"/>
              <a:t>genetics, yields, </a:t>
            </a:r>
            <a:r>
              <a:rPr lang="en-US" sz="2200" dirty="0"/>
              <a:t>and production management over time affecting nutrient updates and removal. </a:t>
            </a:r>
          </a:p>
          <a:p>
            <a:r>
              <a:rPr lang="en-US" sz="2200" dirty="0" smtClean="0"/>
              <a:t>Current </a:t>
            </a:r>
            <a:r>
              <a:rPr lang="en-US" sz="2200" dirty="0"/>
              <a:t>conditions of agronomic recommendations that may more closely match plant requirements; e.g. </a:t>
            </a:r>
            <a:r>
              <a:rPr lang="en-US" sz="2200" dirty="0" smtClean="0"/>
              <a:t>limited benefit </a:t>
            </a:r>
            <a:r>
              <a:rPr lang="en-US" sz="2200" dirty="0"/>
              <a:t>of Yield Reserve. </a:t>
            </a:r>
          </a:p>
          <a:p>
            <a:r>
              <a:rPr lang="en-US" sz="2200" dirty="0" smtClean="0"/>
              <a:t>Fertilizer </a:t>
            </a:r>
            <a:r>
              <a:rPr lang="en-US" sz="2200" dirty="0"/>
              <a:t>application methods in the models which are </a:t>
            </a:r>
            <a:r>
              <a:rPr lang="en-US" sz="2200" dirty="0" smtClean="0"/>
              <a:t>currently automatic; should </a:t>
            </a:r>
            <a:r>
              <a:rPr lang="en-US" sz="2200" dirty="0"/>
              <a:t>be able to “turn off” applications. </a:t>
            </a:r>
          </a:p>
          <a:p>
            <a:r>
              <a:rPr lang="en-US" sz="2200" dirty="0" smtClean="0"/>
              <a:t>Edge </a:t>
            </a:r>
            <a:r>
              <a:rPr lang="en-US" sz="2200" dirty="0"/>
              <a:t>of stream delivery for sediment does not appear to be representative similar to P </a:t>
            </a:r>
            <a:r>
              <a:rPr lang="en-US" sz="2200" dirty="0" smtClean="0"/>
              <a:t>processes. </a:t>
            </a:r>
            <a:endParaRPr lang="en-US" sz="2200" dirty="0"/>
          </a:p>
        </p:txBody>
      </p:sp>
    </p:spTree>
    <p:extLst>
      <p:ext uri="{BB962C8B-B14F-4D97-AF65-F5344CB8AC3E}">
        <p14:creationId xmlns="" xmlns:p14="http://schemas.microsoft.com/office/powerpoint/2010/main" val="368453962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AgWG</a:t>
            </a:r>
            <a:r>
              <a:rPr lang="en-US" dirty="0" smtClean="0"/>
              <a:t> Recommendations to Expert Panel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5161"/>
            <a:ext cx="8300434" cy="5138669"/>
          </a:xfrm>
        </p:spPr>
        <p:txBody>
          <a:bodyPr/>
          <a:lstStyle/>
          <a:p>
            <a:r>
              <a:rPr lang="en-US" sz="2200" dirty="0" smtClean="0"/>
              <a:t>Creating </a:t>
            </a:r>
            <a:r>
              <a:rPr lang="en-US" sz="2200" dirty="0"/>
              <a:t>increased transparency of model representation of NM applications and BMPs; capable to reflect regional and local conditions. </a:t>
            </a:r>
          </a:p>
          <a:p>
            <a:r>
              <a:rPr lang="en-US" sz="2200" dirty="0" smtClean="0"/>
              <a:t>Total </a:t>
            </a:r>
            <a:r>
              <a:rPr lang="en-US" sz="2200" dirty="0"/>
              <a:t>N and P pools of nutrients available for application in the models versus automated applications. </a:t>
            </a:r>
          </a:p>
          <a:p>
            <a:r>
              <a:rPr lang="en-US" sz="2200" dirty="0" smtClean="0"/>
              <a:t>The </a:t>
            </a:r>
            <a:r>
              <a:rPr lang="en-US" sz="2200" dirty="0" smtClean="0"/>
              <a:t>balancing </a:t>
            </a:r>
            <a:r>
              <a:rPr lang="en-US" sz="2200" dirty="0"/>
              <a:t>of time required for NM planning and implementation </a:t>
            </a:r>
            <a:r>
              <a:rPr lang="en-US" sz="2200" dirty="0" smtClean="0"/>
              <a:t>vs. tracking, reporting, verification and </a:t>
            </a:r>
            <a:r>
              <a:rPr lang="en-US" sz="2200" dirty="0"/>
              <a:t>model data </a:t>
            </a:r>
            <a:r>
              <a:rPr lang="en-US" sz="2200" dirty="0" smtClean="0"/>
              <a:t>support. </a:t>
            </a:r>
            <a:endParaRPr lang="en-US" sz="2200" dirty="0"/>
          </a:p>
          <a:p>
            <a:r>
              <a:rPr lang="en-US" sz="2200" dirty="0" smtClean="0"/>
              <a:t>NM </a:t>
            </a:r>
            <a:r>
              <a:rPr lang="en-US" sz="2200" dirty="0"/>
              <a:t>evaluation approaches that demonstrate actual impacts vs. standard values; empower the states to report performance through NM effectiveness, soil tests, etc. </a:t>
            </a:r>
          </a:p>
          <a:p>
            <a:r>
              <a:rPr lang="en-US" sz="2200" dirty="0" smtClean="0"/>
              <a:t>CEAP </a:t>
            </a:r>
            <a:r>
              <a:rPr lang="en-US" sz="2200" dirty="0"/>
              <a:t>results in evaluation; </a:t>
            </a:r>
            <a:r>
              <a:rPr lang="en-US" sz="2200" dirty="0" smtClean="0"/>
              <a:t>recommend </a:t>
            </a:r>
            <a:r>
              <a:rPr lang="en-US" sz="2200" dirty="0"/>
              <a:t>an NRCS representative on </a:t>
            </a:r>
            <a:r>
              <a:rPr lang="en-US" sz="2200" dirty="0" smtClean="0"/>
              <a:t>panel. </a:t>
            </a:r>
            <a:endParaRPr lang="en-US" sz="2200" dirty="0"/>
          </a:p>
          <a:p>
            <a:r>
              <a:rPr lang="en-US" sz="2200" dirty="0" smtClean="0"/>
              <a:t>Standard </a:t>
            </a:r>
            <a:r>
              <a:rPr lang="en-US" sz="2200" dirty="0"/>
              <a:t>tracking and reporting by jurisdictions is needed, growing importance of NM and production data in the model; specific definitions are needed to reclassify “NM</a:t>
            </a:r>
            <a:r>
              <a:rPr lang="en-US" sz="2200" dirty="0" smtClean="0"/>
              <a:t>”.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="" xmlns:p14="http://schemas.microsoft.com/office/powerpoint/2010/main" val="205976743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AgWG</a:t>
            </a:r>
            <a:r>
              <a:rPr lang="en-US" dirty="0" smtClean="0"/>
              <a:t> Recommendations to Expert Panel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Alternate </a:t>
            </a:r>
            <a:r>
              <a:rPr lang="en-US" sz="2200" dirty="0"/>
              <a:t>forms of nutrient losses from field applications such as tile drainage (vertical) that could impact effectiveness. </a:t>
            </a:r>
          </a:p>
          <a:p>
            <a:r>
              <a:rPr lang="en-US" sz="2200" dirty="0" smtClean="0"/>
              <a:t>NM </a:t>
            </a:r>
            <a:r>
              <a:rPr lang="en-US" sz="2200" dirty="0"/>
              <a:t>may be different for nutrient sources; e.g. manure sources, fertilizer, nursery</a:t>
            </a:r>
            <a:r>
              <a:rPr lang="en-US" sz="2200" dirty="0" smtClean="0"/>
              <a:t>, pasture, </a:t>
            </a:r>
            <a:r>
              <a:rPr lang="en-US" sz="2200" dirty="0" smtClean="0"/>
              <a:t>etc. </a:t>
            </a:r>
            <a:endParaRPr lang="en-US" sz="2200" dirty="0"/>
          </a:p>
          <a:p>
            <a:r>
              <a:rPr lang="en-US" sz="2200" dirty="0" smtClean="0"/>
              <a:t>The </a:t>
            </a:r>
            <a:r>
              <a:rPr lang="en-US" sz="2200" dirty="0"/>
              <a:t>averaging of data in the models now </a:t>
            </a:r>
            <a:r>
              <a:rPr lang="en-US" sz="2200" dirty="0" smtClean="0"/>
              <a:t>cannot </a:t>
            </a:r>
            <a:r>
              <a:rPr lang="en-US" sz="2200" dirty="0"/>
              <a:t>provide the level of detail needed to drive water quality for the future – consider new data sets to define performance such as PSNT and CSNT as </a:t>
            </a:r>
            <a:r>
              <a:rPr lang="en-US" sz="2200" dirty="0" smtClean="0"/>
              <a:t>examples. </a:t>
            </a:r>
            <a:endParaRPr lang="en-US" sz="2200" dirty="0"/>
          </a:p>
        </p:txBody>
      </p:sp>
    </p:spTree>
    <p:extLst>
      <p:ext uri="{BB962C8B-B14F-4D97-AF65-F5344CB8AC3E}">
        <p14:creationId xmlns="" xmlns:p14="http://schemas.microsoft.com/office/powerpoint/2010/main" val="2853373283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AgWG</a:t>
            </a:r>
            <a:r>
              <a:rPr lang="en-US" dirty="0" smtClean="0"/>
              <a:t> Recommendations to Expert Panel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The </a:t>
            </a:r>
            <a:r>
              <a:rPr lang="en-US" sz="2200" dirty="0"/>
              <a:t>ability of the models to accept new sources of data from the states to supplement existing data </a:t>
            </a:r>
            <a:r>
              <a:rPr lang="en-US" sz="2200" dirty="0" smtClean="0"/>
              <a:t>sources. </a:t>
            </a:r>
            <a:endParaRPr lang="en-US" sz="2200" dirty="0"/>
          </a:p>
          <a:p>
            <a:r>
              <a:rPr lang="en-US" sz="2200" dirty="0" smtClean="0"/>
              <a:t>The </a:t>
            </a:r>
            <a:r>
              <a:rPr lang="en-US" sz="2200" dirty="0" smtClean="0"/>
              <a:t>concern with transparency </a:t>
            </a:r>
            <a:r>
              <a:rPr lang="en-US" sz="2200" dirty="0"/>
              <a:t>of the models is due to complexity – decisions made may have other consequences; adding more rules decreases </a:t>
            </a:r>
            <a:r>
              <a:rPr lang="en-US" sz="2200" dirty="0" smtClean="0"/>
              <a:t>transparency. </a:t>
            </a:r>
            <a:endParaRPr lang="en-US" sz="2200" dirty="0"/>
          </a:p>
          <a:p>
            <a:r>
              <a:rPr lang="en-US" sz="2200" dirty="0" smtClean="0"/>
              <a:t>Averaging </a:t>
            </a:r>
            <a:r>
              <a:rPr lang="en-US" sz="2200" dirty="0"/>
              <a:t>an acre for </a:t>
            </a:r>
            <a:r>
              <a:rPr lang="en-US" sz="2200" dirty="0" smtClean="0"/>
              <a:t>nutrient management </a:t>
            </a:r>
            <a:r>
              <a:rPr lang="en-US" sz="2200" dirty="0"/>
              <a:t>is not applied in the field, decisions are made by specific crops and conditions – the models need to represent actual processes for nutrient applications and </a:t>
            </a:r>
            <a:r>
              <a:rPr lang="en-US" sz="2200" dirty="0" smtClean="0"/>
              <a:t>recommendations. </a:t>
            </a:r>
            <a:endParaRPr lang="en-US" sz="2200" dirty="0"/>
          </a:p>
          <a:p>
            <a:r>
              <a:rPr lang="en-US" sz="2200" dirty="0" smtClean="0"/>
              <a:t>Yield </a:t>
            </a:r>
            <a:r>
              <a:rPr lang="en-US" sz="2200" dirty="0"/>
              <a:t>data </a:t>
            </a:r>
            <a:r>
              <a:rPr lang="en-US" sz="2200" dirty="0" smtClean="0"/>
              <a:t>are </a:t>
            </a:r>
            <a:r>
              <a:rPr lang="en-US" sz="2200" dirty="0"/>
              <a:t>currently used to drive plant uptake; which does not adequately represent changes in weather, crop acreages, etc. </a:t>
            </a:r>
          </a:p>
          <a:p>
            <a:r>
              <a:rPr lang="en-US" sz="2200" dirty="0" smtClean="0"/>
              <a:t>PSNT </a:t>
            </a:r>
            <a:r>
              <a:rPr lang="en-US" sz="2200" dirty="0"/>
              <a:t>and CSNT are taken to perform adaptive management based on soil and plant processes, but may be able to back calculate performance levels for </a:t>
            </a:r>
            <a:r>
              <a:rPr lang="en-US" sz="2200" dirty="0" smtClean="0"/>
              <a:t>modeling. 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="" xmlns:p14="http://schemas.microsoft.com/office/powerpoint/2010/main" val="3292116435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AgWG</a:t>
            </a:r>
            <a:r>
              <a:rPr lang="en-US" dirty="0" smtClean="0"/>
              <a:t> Recommendations to Expert Panel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3797"/>
            <a:ext cx="8229600" cy="4919729"/>
          </a:xfrm>
        </p:spPr>
        <p:txBody>
          <a:bodyPr/>
          <a:lstStyle/>
          <a:p>
            <a:r>
              <a:rPr lang="en-US" sz="2200" dirty="0" smtClean="0"/>
              <a:t>Changes </a:t>
            </a:r>
            <a:r>
              <a:rPr lang="en-US" sz="2200" dirty="0"/>
              <a:t>to defined land uses and appropriate management scenarios are </a:t>
            </a:r>
            <a:r>
              <a:rPr lang="en-US" sz="2200" dirty="0" smtClean="0"/>
              <a:t>within </a:t>
            </a:r>
            <a:r>
              <a:rPr lang="en-US" sz="2200" dirty="0"/>
              <a:t>the ability of the </a:t>
            </a:r>
            <a:r>
              <a:rPr lang="en-US" sz="2200" dirty="0" err="1"/>
              <a:t>AgWG</a:t>
            </a:r>
            <a:r>
              <a:rPr lang="en-US" sz="2200" dirty="0"/>
              <a:t> and the </a:t>
            </a:r>
            <a:r>
              <a:rPr lang="en-US" sz="2200" dirty="0" smtClean="0"/>
              <a:t>Panel </a:t>
            </a:r>
            <a:r>
              <a:rPr lang="en-US" sz="2200" dirty="0"/>
              <a:t>to recommend for the 2017 models. </a:t>
            </a:r>
          </a:p>
          <a:p>
            <a:r>
              <a:rPr lang="en-US" sz="2200" dirty="0" smtClean="0"/>
              <a:t>Alternative </a:t>
            </a:r>
            <a:r>
              <a:rPr lang="en-US" sz="2200" dirty="0"/>
              <a:t>options, pilot counties, distributive model vs. lump </a:t>
            </a:r>
            <a:r>
              <a:rPr lang="en-US" sz="2200" dirty="0" smtClean="0"/>
              <a:t>parameter </a:t>
            </a:r>
            <a:r>
              <a:rPr lang="en-US" sz="2200" dirty="0"/>
              <a:t>model, may take longer than a 2017 </a:t>
            </a:r>
            <a:r>
              <a:rPr lang="en-US" sz="2200" dirty="0" smtClean="0"/>
              <a:t>model. </a:t>
            </a:r>
            <a:endParaRPr lang="en-US" sz="2200" dirty="0"/>
          </a:p>
          <a:p>
            <a:r>
              <a:rPr lang="en-US" sz="2200" dirty="0" smtClean="0"/>
              <a:t>Evaluate </a:t>
            </a:r>
            <a:r>
              <a:rPr lang="en-US" sz="2200" dirty="0"/>
              <a:t>research data from individual farms not only of the effectiveness values but also inputs and outputs </a:t>
            </a:r>
            <a:r>
              <a:rPr lang="en-US" sz="2200" dirty="0" smtClean="0"/>
              <a:t>(mass balance) for </a:t>
            </a:r>
            <a:r>
              <a:rPr lang="en-US" sz="2200" dirty="0"/>
              <a:t>comparing to the model </a:t>
            </a:r>
            <a:r>
              <a:rPr lang="en-US" sz="2200" dirty="0" smtClean="0"/>
              <a:t>processes.</a:t>
            </a:r>
            <a:endParaRPr lang="en-US" sz="2200" dirty="0"/>
          </a:p>
          <a:p>
            <a:r>
              <a:rPr lang="en-US" sz="2200" dirty="0" smtClean="0"/>
              <a:t>SB </a:t>
            </a:r>
            <a:r>
              <a:rPr lang="en-US" sz="2200" dirty="0"/>
              <a:t>needs to account for multi-year process of nutrients not a single year as of now. </a:t>
            </a:r>
            <a:endParaRPr lang="en-US" sz="2200" dirty="0" smtClean="0"/>
          </a:p>
          <a:p>
            <a:r>
              <a:rPr lang="en-US" sz="2200" dirty="0"/>
              <a:t>Mineralized N for manure is three years and bio-solids is for 10 years under university recommendations; SB only represents year 1 and the WSM represents years 2-3 as </a:t>
            </a:r>
            <a:r>
              <a:rPr lang="en-US" sz="2200" dirty="0" smtClean="0"/>
              <a:t>well. </a:t>
            </a:r>
            <a:endParaRPr lang="en-US" sz="2200" dirty="0"/>
          </a:p>
          <a:p>
            <a:r>
              <a:rPr lang="en-US" sz="2200" dirty="0"/>
              <a:t>Formula for N forms could be changed; e.g. nitrates vs. </a:t>
            </a:r>
            <a:r>
              <a:rPr lang="en-US" sz="2200" dirty="0" smtClean="0"/>
              <a:t>ammonia. 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="" xmlns:p14="http://schemas.microsoft.com/office/powerpoint/2010/main" val="303281816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Tetra Tech Support of Expert Panel</a:t>
            </a:r>
          </a:p>
          <a:p>
            <a:r>
              <a:rPr lang="en-US" dirty="0"/>
              <a:t>Previous </a:t>
            </a:r>
            <a:r>
              <a:rPr lang="en-US" dirty="0" err="1"/>
              <a:t>AgWG</a:t>
            </a:r>
            <a:r>
              <a:rPr lang="en-US" dirty="0"/>
              <a:t> </a:t>
            </a:r>
            <a:r>
              <a:rPr lang="en-US" dirty="0" smtClean="0"/>
              <a:t>Recommendations to Panel</a:t>
            </a:r>
            <a:endParaRPr lang="en-US" dirty="0"/>
          </a:p>
          <a:p>
            <a:r>
              <a:rPr lang="en-US" dirty="0" smtClean="0"/>
              <a:t>Tetra Tech Proposal for Interviews</a:t>
            </a:r>
          </a:p>
          <a:p>
            <a:pPr lvl="1"/>
            <a:r>
              <a:rPr lang="en-US" dirty="0" smtClean="0"/>
              <a:t>Expert Panel members</a:t>
            </a:r>
          </a:p>
          <a:p>
            <a:pPr lvl="1"/>
            <a:r>
              <a:rPr lang="en-US" dirty="0" smtClean="0"/>
              <a:t>State agriculture program experts</a:t>
            </a:r>
          </a:p>
          <a:p>
            <a:r>
              <a:rPr lang="en-US" dirty="0" smtClean="0"/>
              <a:t>Discussion and Identification of Additional Experts</a:t>
            </a:r>
          </a:p>
        </p:txBody>
      </p:sp>
    </p:spTree>
    <p:extLst>
      <p:ext uri="{BB962C8B-B14F-4D97-AF65-F5344CB8AC3E}">
        <p14:creationId xmlns="" xmlns:p14="http://schemas.microsoft.com/office/powerpoint/2010/main" val="2731280559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AgWG</a:t>
            </a:r>
            <a:r>
              <a:rPr lang="en-US" dirty="0" smtClean="0"/>
              <a:t> Recommendations to Expert Panel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P </a:t>
            </a:r>
            <a:r>
              <a:rPr lang="en-US" sz="2200" dirty="0"/>
              <a:t>soil saturations, P limiting applications, etc. </a:t>
            </a:r>
            <a:r>
              <a:rPr lang="en-US" sz="2200" dirty="0" smtClean="0"/>
              <a:t>with regard to the </a:t>
            </a:r>
            <a:r>
              <a:rPr lang="en-US" sz="2200" dirty="0"/>
              <a:t>reporting of </a:t>
            </a:r>
            <a:r>
              <a:rPr lang="en-US" sz="2200" dirty="0" smtClean="0"/>
              <a:t>P-based </a:t>
            </a:r>
            <a:r>
              <a:rPr lang="en-US" sz="2200" dirty="0"/>
              <a:t>plans for future </a:t>
            </a:r>
            <a:r>
              <a:rPr lang="en-US" sz="2200" dirty="0" smtClean="0"/>
              <a:t>reporting/planning. </a:t>
            </a:r>
            <a:endParaRPr lang="en-US" sz="2200" dirty="0"/>
          </a:p>
          <a:p>
            <a:r>
              <a:rPr lang="en-US" sz="2200" dirty="0" smtClean="0"/>
              <a:t>Plant </a:t>
            </a:r>
            <a:r>
              <a:rPr lang="en-US" sz="2200" dirty="0"/>
              <a:t>genetics changes to nutrient uptake requirements is not reflected in the model data; yield data over past Ag Census data is represented but may not be a good measure of genetic </a:t>
            </a:r>
            <a:r>
              <a:rPr lang="en-US" sz="2200" dirty="0" smtClean="0"/>
              <a:t>changes. </a:t>
            </a:r>
            <a:endParaRPr lang="en-US" sz="2200" dirty="0"/>
          </a:p>
          <a:p>
            <a:r>
              <a:rPr lang="en-US" sz="2200" dirty="0" smtClean="0"/>
              <a:t>Negative </a:t>
            </a:r>
            <a:r>
              <a:rPr lang="en-US" sz="2200" dirty="0"/>
              <a:t>nutrient balances are not adequately represented in the models, all crop needs are in reality not always met or supplied by manure vs. fertilizer- a model structure </a:t>
            </a:r>
            <a:r>
              <a:rPr lang="en-US" sz="2200" dirty="0" smtClean="0"/>
              <a:t>question. </a:t>
            </a:r>
          </a:p>
        </p:txBody>
      </p:sp>
    </p:spTree>
    <p:extLst>
      <p:ext uri="{BB962C8B-B14F-4D97-AF65-F5344CB8AC3E}">
        <p14:creationId xmlns="" xmlns:p14="http://schemas.microsoft.com/office/powerpoint/2010/main" val="2537019826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for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Nutrient Management Expert Panel</a:t>
            </a:r>
          </a:p>
          <a:p>
            <a:pPr lvl="1"/>
            <a:r>
              <a:rPr lang="en-US" dirty="0" smtClean="0"/>
              <a:t>Survey </a:t>
            </a:r>
            <a:r>
              <a:rPr lang="en-US" dirty="0" smtClean="0"/>
              <a:t>tool</a:t>
            </a:r>
            <a:endParaRPr lang="en-US" dirty="0" smtClean="0"/>
          </a:p>
          <a:p>
            <a:pPr lvl="2"/>
            <a:r>
              <a:rPr lang="en-US" dirty="0" smtClean="0"/>
              <a:t>Emphasis on BMP definition and effectiveness</a:t>
            </a:r>
          </a:p>
          <a:p>
            <a:pPr lvl="2"/>
            <a:r>
              <a:rPr lang="en-US" dirty="0" smtClean="0"/>
              <a:t>Literature, fact sheets, studies, etc.</a:t>
            </a:r>
          </a:p>
          <a:p>
            <a:pPr lvl="1"/>
            <a:r>
              <a:rPr lang="en-US" dirty="0" smtClean="0"/>
              <a:t>Sent to Panel in advance of scheduled call</a:t>
            </a:r>
          </a:p>
          <a:p>
            <a:pPr lvl="1"/>
            <a:r>
              <a:rPr lang="en-US" dirty="0" smtClean="0"/>
              <a:t>Call to discuss Panel responses and more</a:t>
            </a:r>
          </a:p>
          <a:p>
            <a:pPr lvl="2"/>
            <a:r>
              <a:rPr lang="en-US" dirty="0" smtClean="0"/>
              <a:t>Dr. Michael D. </a:t>
            </a:r>
            <a:r>
              <a:rPr lang="en-US" dirty="0" err="1" smtClean="0"/>
              <a:t>Smolen</a:t>
            </a:r>
            <a:endParaRPr lang="en-US" dirty="0" smtClean="0"/>
          </a:p>
          <a:p>
            <a:pPr lvl="2"/>
            <a:r>
              <a:rPr lang="en-US" dirty="0" smtClean="0"/>
              <a:t>Dr. Deanna Osmond</a:t>
            </a:r>
          </a:p>
          <a:p>
            <a:pPr lvl="1"/>
            <a:r>
              <a:rPr lang="en-US" dirty="0" smtClean="0"/>
              <a:t>Summary of calls for Panel</a:t>
            </a:r>
          </a:p>
        </p:txBody>
      </p:sp>
    </p:spTree>
    <p:extLst>
      <p:ext uri="{BB962C8B-B14F-4D97-AF65-F5344CB8AC3E}">
        <p14:creationId xmlns="" xmlns:p14="http://schemas.microsoft.com/office/powerpoint/2010/main" val="2978966160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for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agriculture program experts</a:t>
            </a:r>
          </a:p>
          <a:p>
            <a:pPr lvl="1"/>
            <a:r>
              <a:rPr lang="en-US" dirty="0" smtClean="0"/>
              <a:t>Survey </a:t>
            </a:r>
            <a:r>
              <a:rPr lang="en-US" dirty="0" smtClean="0"/>
              <a:t>tool</a:t>
            </a:r>
            <a:endParaRPr lang="en-US" dirty="0" smtClean="0"/>
          </a:p>
          <a:p>
            <a:pPr lvl="2"/>
            <a:r>
              <a:rPr lang="en-US" dirty="0" smtClean="0"/>
              <a:t>Emphasis on State programs</a:t>
            </a:r>
          </a:p>
          <a:p>
            <a:pPr lvl="2"/>
            <a:r>
              <a:rPr lang="en-US" dirty="0" smtClean="0"/>
              <a:t>Program guidelines, permits, regulations, restrictions</a:t>
            </a:r>
          </a:p>
          <a:p>
            <a:pPr lvl="1"/>
            <a:r>
              <a:rPr lang="en-US" dirty="0" smtClean="0"/>
              <a:t>State profiles sent to experts in advance of call</a:t>
            </a:r>
          </a:p>
          <a:p>
            <a:pPr lvl="1"/>
            <a:r>
              <a:rPr lang="en-US" dirty="0" smtClean="0"/>
              <a:t>Call to discuss expert responses and more</a:t>
            </a:r>
          </a:p>
          <a:p>
            <a:pPr lvl="1"/>
            <a:r>
              <a:rPr lang="en-US" dirty="0" smtClean="0"/>
              <a:t>Summary of calls for Panel</a:t>
            </a:r>
          </a:p>
          <a:p>
            <a:r>
              <a:rPr lang="en-US" dirty="0" smtClean="0"/>
              <a:t>Other experts identified by </a:t>
            </a:r>
            <a:r>
              <a:rPr lang="en-US" dirty="0" err="1" smtClean="0"/>
              <a:t>AgWG</a:t>
            </a:r>
            <a:r>
              <a:rPr lang="en-US" dirty="0" smtClean="0"/>
              <a:t> or Panel</a:t>
            </a:r>
          </a:p>
        </p:txBody>
      </p:sp>
    </p:spTree>
    <p:extLst>
      <p:ext uri="{BB962C8B-B14F-4D97-AF65-F5344CB8AC3E}">
        <p14:creationId xmlns="" xmlns:p14="http://schemas.microsoft.com/office/powerpoint/2010/main" val="3724445724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and Additional Experts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Discussion of interview proposal</a:t>
            </a:r>
          </a:p>
          <a:p>
            <a:r>
              <a:rPr lang="en-US" dirty="0" smtClean="0"/>
              <a:t>Recommendations for additional experts to interview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39074854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64994"/>
          </a:xfrm>
        </p:spPr>
        <p:txBody>
          <a:bodyPr/>
          <a:lstStyle/>
          <a:p>
            <a:r>
              <a:rPr lang="en-US" sz="2000" b="1" dirty="0" smtClean="0"/>
              <a:t>December: </a:t>
            </a:r>
            <a:r>
              <a:rPr lang="en-US" sz="2000" dirty="0" err="1" smtClean="0"/>
              <a:t>Tt</a:t>
            </a:r>
            <a:r>
              <a:rPr lang="en-US" sz="2000" dirty="0" smtClean="0"/>
              <a:t> starts literature search. Panel selection.</a:t>
            </a:r>
          </a:p>
          <a:p>
            <a:r>
              <a:rPr lang="en-US" sz="2000" b="1" dirty="0" smtClean="0"/>
              <a:t>January: </a:t>
            </a:r>
            <a:r>
              <a:rPr lang="en-US" sz="2000" dirty="0" smtClean="0"/>
              <a:t>Panel conference call. Interviews and collection of program info.</a:t>
            </a:r>
          </a:p>
          <a:p>
            <a:r>
              <a:rPr lang="en-US" sz="2000" b="1" dirty="0" smtClean="0"/>
              <a:t>Early February: </a:t>
            </a:r>
            <a:r>
              <a:rPr lang="en-US" sz="2000" dirty="0" smtClean="0"/>
              <a:t>Summary of interviews. </a:t>
            </a:r>
          </a:p>
          <a:p>
            <a:r>
              <a:rPr lang="en-US" sz="2000" b="1" dirty="0" smtClean="0"/>
              <a:t>Early February:</a:t>
            </a:r>
            <a:r>
              <a:rPr lang="en-US" sz="2000" dirty="0" smtClean="0"/>
              <a:t> Citations/abstracts for retrieved literature-first draft. Summary of program information.</a:t>
            </a:r>
          </a:p>
          <a:p>
            <a:r>
              <a:rPr lang="en-US" sz="2000" b="1" dirty="0" smtClean="0"/>
              <a:t>Mid February: </a:t>
            </a:r>
            <a:r>
              <a:rPr lang="en-US" sz="2000" dirty="0" smtClean="0"/>
              <a:t>Consult with modelers on BMP incorporation.</a:t>
            </a:r>
          </a:p>
          <a:p>
            <a:r>
              <a:rPr lang="en-US" sz="2000" b="1" dirty="0"/>
              <a:t>Mid February: </a:t>
            </a:r>
            <a:r>
              <a:rPr lang="en-US" sz="2000" dirty="0" smtClean="0"/>
              <a:t>Panel initial findings to </a:t>
            </a:r>
            <a:r>
              <a:rPr lang="en-US" sz="2000" dirty="0" err="1" smtClean="0"/>
              <a:t>AgWG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b="1" dirty="0" smtClean="0"/>
              <a:t>Early March: </a:t>
            </a:r>
            <a:r>
              <a:rPr lang="en-US" sz="2000" dirty="0" smtClean="0"/>
              <a:t>Preliminary information for use in Phase 2 WIPs.</a:t>
            </a:r>
            <a:endParaRPr lang="en-US" sz="2000" dirty="0"/>
          </a:p>
          <a:p>
            <a:r>
              <a:rPr lang="en-US" sz="2000" b="1" dirty="0" smtClean="0"/>
              <a:t>March–June: </a:t>
            </a:r>
            <a:r>
              <a:rPr lang="en-US" sz="2000" dirty="0"/>
              <a:t>Panel continues research on </a:t>
            </a:r>
            <a:r>
              <a:rPr lang="en-US" sz="2000" dirty="0" smtClean="0"/>
              <a:t>BMPs. Prepares for reviews and approvals.</a:t>
            </a:r>
            <a:endParaRPr lang="en-US" sz="2000" dirty="0"/>
          </a:p>
          <a:p>
            <a:r>
              <a:rPr lang="en-US" sz="2000" b="1" dirty="0" smtClean="0"/>
              <a:t>June/July: </a:t>
            </a:r>
            <a:r>
              <a:rPr lang="en-US" sz="2000" dirty="0" smtClean="0"/>
              <a:t>Final recommendations from Panel.</a:t>
            </a:r>
          </a:p>
          <a:p>
            <a:r>
              <a:rPr lang="en-US" sz="2000" b="1" dirty="0" smtClean="0"/>
              <a:t>July</a:t>
            </a:r>
            <a:r>
              <a:rPr lang="en-US" sz="2000" b="1" dirty="0" smtClean="0"/>
              <a:t>: </a:t>
            </a:r>
            <a:r>
              <a:rPr lang="en-US" sz="2000" dirty="0" smtClean="0"/>
              <a:t>Source Sector Review.</a:t>
            </a:r>
          </a:p>
          <a:p>
            <a:r>
              <a:rPr lang="en-US" sz="2000" b="1" dirty="0" smtClean="0"/>
              <a:t>July: </a:t>
            </a:r>
            <a:r>
              <a:rPr lang="en-US" sz="2000" dirty="0" smtClean="0"/>
              <a:t>Technical Review.</a:t>
            </a:r>
          </a:p>
          <a:p>
            <a:r>
              <a:rPr lang="en-US" sz="2000" b="1" dirty="0" smtClean="0"/>
              <a:t>August</a:t>
            </a:r>
            <a:r>
              <a:rPr lang="en-US" sz="2000" b="1" dirty="0" smtClean="0"/>
              <a:t>: </a:t>
            </a:r>
            <a:r>
              <a:rPr lang="en-US" sz="2000" dirty="0"/>
              <a:t>Approval meeting for </a:t>
            </a:r>
            <a:r>
              <a:rPr lang="en-US" sz="2000" dirty="0" smtClean="0"/>
              <a:t>WQGIT.</a:t>
            </a:r>
          </a:p>
          <a:p>
            <a:r>
              <a:rPr lang="en-US" sz="2000" b="1" dirty="0" smtClean="0"/>
              <a:t>August/September: </a:t>
            </a:r>
            <a:r>
              <a:rPr lang="en-US" sz="2000" dirty="0" smtClean="0"/>
              <a:t>Final report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95489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Steve Dressing</a:t>
            </a:r>
          </a:p>
          <a:p>
            <a:pPr marL="0" indent="0">
              <a:buNone/>
            </a:pPr>
            <a:r>
              <a:rPr lang="en-US" dirty="0" smtClean="0"/>
              <a:t>Tetra Tech, Inc.</a:t>
            </a:r>
          </a:p>
          <a:p>
            <a:pPr marL="0" indent="0">
              <a:buNone/>
            </a:pPr>
            <a:r>
              <a:rPr lang="en-US" dirty="0" smtClean="0"/>
              <a:t>10306 Eaton Place, Suite 340</a:t>
            </a:r>
          </a:p>
          <a:p>
            <a:pPr marL="0" indent="0">
              <a:buNone/>
            </a:pPr>
            <a:r>
              <a:rPr lang="en-US" dirty="0" smtClean="0"/>
              <a:t>Fairfax, VA 22030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703/360-6054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s</a:t>
            </a:r>
            <a:r>
              <a:rPr lang="en-US" dirty="0" smtClean="0">
                <a:hlinkClick r:id="rId2"/>
              </a:rPr>
              <a:t>teven.dressing@tetratech.com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7978037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Tetra Tech Support-</a:t>
            </a:r>
            <a:r>
              <a:rPr lang="en-US" dirty="0"/>
              <a:t>Collect Technical and Modeling Information on NM </a:t>
            </a:r>
            <a:r>
              <a:rPr lang="en-US" dirty="0" smtClean="0"/>
              <a:t>BMPs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639" y="1471412"/>
            <a:ext cx="8229600" cy="3538457"/>
          </a:xfrm>
        </p:spPr>
        <p:txBody>
          <a:bodyPr/>
          <a:lstStyle/>
          <a:p>
            <a:r>
              <a:rPr lang="en-US" dirty="0" smtClean="0"/>
              <a:t>N-based </a:t>
            </a:r>
            <a:r>
              <a:rPr lang="en-US" dirty="0"/>
              <a:t>nutrient management</a:t>
            </a:r>
          </a:p>
          <a:p>
            <a:r>
              <a:rPr lang="en-US" dirty="0"/>
              <a:t>P-based nutrient management</a:t>
            </a:r>
          </a:p>
          <a:p>
            <a:r>
              <a:rPr lang="en-US" dirty="0"/>
              <a:t>Precision/Decision agriculture</a:t>
            </a:r>
          </a:p>
          <a:p>
            <a:r>
              <a:rPr lang="en-US" dirty="0"/>
              <a:t>Enhanced nutrient management</a:t>
            </a:r>
          </a:p>
          <a:p>
            <a:r>
              <a:rPr lang="en-US" dirty="0" smtClean="0"/>
              <a:t>Form, Method, Rate, and Timing </a:t>
            </a:r>
          </a:p>
          <a:p>
            <a:r>
              <a:rPr lang="en-US" dirty="0" smtClean="0"/>
              <a:t>Cropland, Nurseries*, and Pasture*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63639" y="5138658"/>
            <a:ext cx="8336921" cy="1210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Font typeface="Wingdings" pitchFamily="2" charset="2"/>
              <a:buChar char="§"/>
              <a:defRPr sz="3200">
                <a:solidFill>
                  <a:srgbClr val="33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rgbClr val="336699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336699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2000">
                <a:solidFill>
                  <a:srgbClr val="336699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charset="0"/>
              <a:buChar char="»"/>
              <a:defRPr sz="2000">
                <a:solidFill>
                  <a:srgbClr val="336699"/>
                </a:solidFill>
                <a:latin typeface="+mn-lt"/>
              </a:defRPr>
            </a:lvl9pPr>
          </a:lstStyle>
          <a:p>
            <a:r>
              <a:rPr lang="en-US" baseline="0" dirty="0" smtClean="0"/>
              <a:t>N mineralization</a:t>
            </a:r>
          </a:p>
          <a:p>
            <a:r>
              <a:rPr lang="en-US" baseline="0" dirty="0" smtClean="0"/>
              <a:t>P indexes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32099" y="6087675"/>
            <a:ext cx="385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0" dirty="0" smtClean="0">
                <a:solidFill>
                  <a:srgbClr val="336699"/>
                </a:solidFill>
                <a:latin typeface="+mn-lt"/>
              </a:rPr>
              <a:t>*Have expertise on Panel</a:t>
            </a:r>
            <a:endParaRPr lang="en-US" sz="2800" baseline="0" dirty="0">
              <a:solidFill>
                <a:srgbClr val="336699"/>
              </a:solidFill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402584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0"/>
            <a:ext cx="7886700" cy="1171977"/>
          </a:xfrm>
        </p:spPr>
        <p:txBody>
          <a:bodyPr/>
          <a:lstStyle/>
          <a:p>
            <a:r>
              <a:rPr lang="en-US" dirty="0" smtClean="0"/>
              <a:t>Tetra Tech Support -</a:t>
            </a:r>
            <a:r>
              <a:rPr lang="en-US" dirty="0"/>
              <a:t>Collect Technical and Modeling Information on NM </a:t>
            </a:r>
            <a:r>
              <a:rPr lang="en-US" dirty="0" smtClean="0"/>
              <a:t>BMPs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1811"/>
          </a:xfrm>
        </p:spPr>
        <p:txBody>
          <a:bodyPr/>
          <a:lstStyle/>
          <a:p>
            <a:r>
              <a:rPr lang="en-US" dirty="0" smtClean="0"/>
              <a:t>Technical information on practices implemented in federal/state programs in CB Watershed</a:t>
            </a:r>
          </a:p>
          <a:p>
            <a:r>
              <a:rPr lang="en-US" dirty="0" smtClean="0"/>
              <a:t>Operational conditions relative to these practices:</a:t>
            </a:r>
          </a:p>
          <a:p>
            <a:pPr lvl="1"/>
            <a:r>
              <a:rPr lang="en-US" dirty="0" smtClean="0"/>
              <a:t>Program guidelines</a:t>
            </a:r>
          </a:p>
          <a:p>
            <a:pPr lvl="1"/>
            <a:r>
              <a:rPr lang="en-US" dirty="0" smtClean="0"/>
              <a:t>Permits</a:t>
            </a:r>
          </a:p>
          <a:p>
            <a:pPr lvl="1"/>
            <a:r>
              <a:rPr lang="en-US" dirty="0" smtClean="0"/>
              <a:t>Regulations</a:t>
            </a:r>
          </a:p>
          <a:p>
            <a:pPr lvl="1"/>
            <a:r>
              <a:rPr lang="en-US" dirty="0" smtClean="0"/>
              <a:t>Restrictions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426851096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0"/>
            <a:ext cx="7886700" cy="1171977"/>
          </a:xfrm>
        </p:spPr>
        <p:txBody>
          <a:bodyPr/>
          <a:lstStyle/>
          <a:p>
            <a:r>
              <a:rPr lang="en-US" dirty="0" smtClean="0"/>
              <a:t>Tetra Tech Support -</a:t>
            </a:r>
            <a:r>
              <a:rPr lang="en-US" dirty="0"/>
              <a:t>Collect Technical and Modeling Information on NM </a:t>
            </a:r>
            <a:r>
              <a:rPr lang="en-US" dirty="0" smtClean="0"/>
              <a:t>BMPs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1811"/>
          </a:xfrm>
        </p:spPr>
        <p:txBody>
          <a:bodyPr/>
          <a:lstStyle/>
          <a:p>
            <a:r>
              <a:rPr lang="en-US" dirty="0" smtClean="0"/>
              <a:t>Work with modelers to identify how BMPs will be handled in current applicable CBP models</a:t>
            </a:r>
          </a:p>
          <a:p>
            <a:r>
              <a:rPr lang="en-US" dirty="0" smtClean="0"/>
              <a:t>Help incorporate into BMP definitions and effectiveness </a:t>
            </a:r>
            <a:r>
              <a:rPr lang="en-US" dirty="0" smtClean="0"/>
              <a:t>estimation </a:t>
            </a:r>
            <a:r>
              <a:rPr lang="en-US" dirty="0" smtClean="0"/>
              <a:t>information to support data tracking, reporting, and analysis requirements of CB models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3920579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Tetra Tech Support-Interviews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5162"/>
            <a:ext cx="8229600" cy="5035638"/>
          </a:xfrm>
        </p:spPr>
        <p:txBody>
          <a:bodyPr/>
          <a:lstStyle/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To obtain research papers, project reports, fact sheets, websites, etc. that can provide information on NM BMPs</a:t>
            </a:r>
          </a:p>
          <a:p>
            <a:pPr lvl="1"/>
            <a:r>
              <a:rPr lang="en-US" dirty="0" smtClean="0"/>
              <a:t>To obtain information on areas where BMPs are implemented and programs that have adopted the BMPs</a:t>
            </a:r>
          </a:p>
          <a:p>
            <a:r>
              <a:rPr lang="en-US" dirty="0" smtClean="0"/>
              <a:t>Who?</a:t>
            </a:r>
          </a:p>
          <a:p>
            <a:pPr lvl="1"/>
            <a:r>
              <a:rPr lang="en-US" dirty="0" smtClean="0"/>
              <a:t>Expert Panel members</a:t>
            </a:r>
          </a:p>
          <a:p>
            <a:pPr lvl="1"/>
            <a:r>
              <a:rPr lang="en-US" dirty="0" smtClean="0"/>
              <a:t>State agriculture program experts</a:t>
            </a:r>
          </a:p>
          <a:p>
            <a:pPr lvl="1"/>
            <a:r>
              <a:rPr lang="en-US" dirty="0" smtClean="0"/>
              <a:t>Other experts identified by </a:t>
            </a:r>
            <a:r>
              <a:rPr lang="en-US" dirty="0" err="1" smtClean="0"/>
              <a:t>AgWG</a:t>
            </a:r>
            <a:r>
              <a:rPr lang="en-US" dirty="0" smtClean="0"/>
              <a:t> and Panel</a:t>
            </a:r>
          </a:p>
        </p:txBody>
      </p:sp>
    </p:spTree>
    <p:extLst>
      <p:ext uri="{BB962C8B-B14F-4D97-AF65-F5344CB8AC3E}">
        <p14:creationId xmlns="" xmlns:p14="http://schemas.microsoft.com/office/powerpoint/2010/main" val="34231931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Tetra Tech Support-Scientific Literature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assist NM Expert Panel</a:t>
            </a:r>
          </a:p>
          <a:p>
            <a:pPr lvl="1"/>
            <a:r>
              <a:rPr lang="en-US" dirty="0" smtClean="0"/>
              <a:t>BMP definitions</a:t>
            </a:r>
          </a:p>
          <a:p>
            <a:pPr lvl="1"/>
            <a:r>
              <a:rPr lang="en-US" dirty="0" smtClean="0"/>
              <a:t>BMP effectiveness</a:t>
            </a:r>
          </a:p>
          <a:p>
            <a:r>
              <a:rPr lang="en-US" dirty="0" err="1" smtClean="0"/>
              <a:t>Tt</a:t>
            </a:r>
            <a:r>
              <a:rPr lang="en-US" dirty="0" smtClean="0"/>
              <a:t> searches and screens articles for applicability, usefulness, and quality</a:t>
            </a:r>
          </a:p>
          <a:p>
            <a:r>
              <a:rPr lang="en-US" dirty="0" smtClean="0"/>
              <a:t>Peer-reviewed literature back to January 1, 1985</a:t>
            </a:r>
          </a:p>
          <a:p>
            <a:r>
              <a:rPr lang="en-US" dirty="0" err="1" smtClean="0"/>
              <a:t>Tt</a:t>
            </a:r>
            <a:r>
              <a:rPr lang="en-US" dirty="0" smtClean="0"/>
              <a:t> provides citations and abstracts</a:t>
            </a:r>
          </a:p>
        </p:txBody>
      </p:sp>
    </p:spTree>
    <p:extLst>
      <p:ext uri="{BB962C8B-B14F-4D97-AF65-F5344CB8AC3E}">
        <p14:creationId xmlns="" xmlns:p14="http://schemas.microsoft.com/office/powerpoint/2010/main" val="369018545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Tetra Tech Support-Teleconferences and Meeting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 set up teleconferences for Expert Panel</a:t>
            </a:r>
          </a:p>
          <a:p>
            <a:r>
              <a:rPr lang="en-US" dirty="0" smtClean="0"/>
              <a:t>Assist with meetings as appropriate</a:t>
            </a:r>
          </a:p>
        </p:txBody>
      </p:sp>
    </p:spTree>
    <p:extLst>
      <p:ext uri="{BB962C8B-B14F-4D97-AF65-F5344CB8AC3E}">
        <p14:creationId xmlns="" xmlns:p14="http://schemas.microsoft.com/office/powerpoint/2010/main" val="61586092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Tetra Tech Support-Evaluation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5313"/>
            <a:ext cx="8229600" cy="4829577"/>
          </a:xfrm>
        </p:spPr>
        <p:txBody>
          <a:bodyPr/>
          <a:lstStyle/>
          <a:p>
            <a:r>
              <a:rPr lang="en-US" dirty="0" smtClean="0"/>
              <a:t>Compile available information for each BMP identified by Panel for recommendation</a:t>
            </a:r>
          </a:p>
          <a:p>
            <a:r>
              <a:rPr lang="en-US" dirty="0" smtClean="0"/>
              <a:t>Assist Panel in developing BMP definitions and effectiveness values</a:t>
            </a:r>
          </a:p>
          <a:p>
            <a:r>
              <a:rPr lang="en-US" dirty="0" smtClean="0"/>
              <a:t>Follow criteria for Phase II TMDL, Current Progress Reporting (Phase 5.3.2), and Phase III TMDL Planning (Phase 6.0)</a:t>
            </a:r>
          </a:p>
          <a:p>
            <a:r>
              <a:rPr lang="en-US" dirty="0" smtClean="0"/>
              <a:t>Seek a balance between the science and practicality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434401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24940</TotalTime>
  <Words>1778</Words>
  <Application>Microsoft Office PowerPoint</Application>
  <PresentationFormat>On-screen Show (4:3)</PresentationFormat>
  <Paragraphs>174</Paragraphs>
  <Slides>25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Design</vt:lpstr>
      <vt:lpstr>Evaluation of Nutrient Management Practices</vt:lpstr>
      <vt:lpstr>Outline</vt:lpstr>
      <vt:lpstr>Tetra Tech Support-Collect Technical and Modeling Information on NM BMPs </vt:lpstr>
      <vt:lpstr>Tetra Tech Support -Collect Technical and Modeling Information on NM BMPs</vt:lpstr>
      <vt:lpstr>Tetra Tech Support -Collect Technical and Modeling Information on NM BMPs</vt:lpstr>
      <vt:lpstr>Tetra Tech Support-Interviews</vt:lpstr>
      <vt:lpstr>Tetra Tech Support-Scientific Literature Search</vt:lpstr>
      <vt:lpstr>Tetra Tech Support-Teleconferences and Meeting Support</vt:lpstr>
      <vt:lpstr>Tetra Tech Support-Evaluation Recommendations</vt:lpstr>
      <vt:lpstr>Tetra Tech Support-Review Process</vt:lpstr>
      <vt:lpstr>Tetra Tech Support-Documentation and Reporting</vt:lpstr>
      <vt:lpstr>AgWG Recommendations to Expert Panel</vt:lpstr>
      <vt:lpstr>AgWG Recommendations to Expert Panel (cont.)</vt:lpstr>
      <vt:lpstr>AgWG Recommendations to Expert Panel (cont.)</vt:lpstr>
      <vt:lpstr>AgWG Recommendations to Expert Panel (cont.)</vt:lpstr>
      <vt:lpstr>AgWG Recommendations to Expert Panel (cont.)</vt:lpstr>
      <vt:lpstr>AgWG Recommendations to Expert Panel (cont.)</vt:lpstr>
      <vt:lpstr>AgWG Recommendations to Expert Panel (cont.)</vt:lpstr>
      <vt:lpstr>AgWG Recommendations to Expert Panel (cont.)</vt:lpstr>
      <vt:lpstr>AgWG Recommendations to Expert Panel (cont.)</vt:lpstr>
      <vt:lpstr>Proposal for Interviews</vt:lpstr>
      <vt:lpstr>Proposal for Interviews</vt:lpstr>
      <vt:lpstr>Discussion and Additional Experts</vt:lpstr>
      <vt:lpstr>Schedule</vt:lpstr>
      <vt:lpstr>Contact Information</vt:lpstr>
    </vt:vector>
  </TitlesOfParts>
  <Company>Tetra Tech EM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Elizabeth Avila</dc:creator>
  <cp:lastModifiedBy>KLI</cp:lastModifiedBy>
  <cp:revision>758</cp:revision>
  <dcterms:created xsi:type="dcterms:W3CDTF">2007-06-26T19:44:19Z</dcterms:created>
  <dcterms:modified xsi:type="dcterms:W3CDTF">2012-01-12T12:35:07Z</dcterms:modified>
</cp:coreProperties>
</file>