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77" r:id="rId3"/>
    <p:sldId id="259" r:id="rId4"/>
    <p:sldId id="260" r:id="rId5"/>
    <p:sldId id="274" r:id="rId6"/>
    <p:sldId id="272" r:id="rId7"/>
    <p:sldId id="271" r:id="rId8"/>
    <p:sldId id="273" r:id="rId9"/>
    <p:sldId id="278" r:id="rId10"/>
    <p:sldId id="267" r:id="rId11"/>
    <p:sldId id="269" r:id="rId12"/>
    <p:sldId id="270" r:id="rId13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ONY USER" initials="SU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99"/>
    <a:srgbClr val="336699"/>
    <a:srgbClr val="E5A901"/>
    <a:srgbClr val="0099CC"/>
    <a:srgbClr val="FF9966"/>
    <a:srgbClr val="DBDB0F"/>
    <a:srgbClr val="00FF00"/>
    <a:srgbClr val="FFFF00"/>
    <a:srgbClr val="EBF9F8"/>
    <a:srgbClr val="BBE0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85" autoAdjust="0"/>
    <p:restoredTop sz="89231" autoAdjust="0"/>
  </p:normalViewPr>
  <p:slideViewPr>
    <p:cSldViewPr snapToGrid="0">
      <p:cViewPr>
        <p:scale>
          <a:sx n="100" d="100"/>
          <a:sy n="100" d="100"/>
        </p:scale>
        <p:origin x="-294" y="-324"/>
      </p:cViewPr>
      <p:guideLst>
        <p:guide orient="horz" pos="304"/>
        <p:guide pos="57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50" d="100"/>
          <a:sy n="150" d="100"/>
        </p:scale>
        <p:origin x="-336" y="-72"/>
      </p:cViewPr>
      <p:guideLst>
        <p:guide orient="horz" pos="2932"/>
        <p:guide pos="221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63" tIns="45731" rIns="91463" bIns="45731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8275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63" tIns="45731" rIns="91463" bIns="45731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FAB6260C-3585-4340-8C96-6EBE6EC38F20}" type="datetimeFigureOut">
              <a:rPr lang="en-US"/>
              <a:pPr>
                <a:defRPr/>
              </a:pPr>
              <a:t>1/31/2012</a:t>
            </a:fld>
            <a:endParaRPr lang="en-US" dirty="0"/>
          </a:p>
        </p:txBody>
      </p:sp>
      <p:sp>
        <p:nvSpPr>
          <p:cNvPr id="645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2375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63" tIns="45731" rIns="91463" bIns="45731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8275" y="8842375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63" tIns="45731" rIns="91463" bIns="45731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FFB45DFC-7A3B-4646-8E1F-0C78B0E3208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59278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277" tIns="46638" rIns="93277" bIns="46638" numCol="1" anchor="t" anchorCtr="0" compatLnSpc="1">
            <a:prstTxWarp prst="textNoShape">
              <a:avLst/>
            </a:prstTxWarp>
          </a:bodyPr>
          <a:lstStyle>
            <a:lvl1pPr algn="l" defTabSz="932097">
              <a:defRPr sz="1200" baseline="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8275" y="0"/>
            <a:ext cx="304323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277" tIns="46638" rIns="93277" bIns="46638" numCol="1" anchor="t" anchorCtr="0" compatLnSpc="1">
            <a:prstTxWarp prst="textNoShape">
              <a:avLst/>
            </a:prstTxWarp>
          </a:bodyPr>
          <a:lstStyle>
            <a:lvl1pPr algn="r" defTabSz="932097">
              <a:defRPr sz="1200" baseline="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5863" y="696913"/>
            <a:ext cx="4652962" cy="34909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3263" y="4422775"/>
            <a:ext cx="5616575" cy="418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277" tIns="46638" rIns="93277" bIns="466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0788"/>
            <a:ext cx="304323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277" tIns="46638" rIns="93277" bIns="46638" numCol="1" anchor="b" anchorCtr="0" compatLnSpc="1">
            <a:prstTxWarp prst="textNoShape">
              <a:avLst/>
            </a:prstTxWarp>
          </a:bodyPr>
          <a:lstStyle>
            <a:lvl1pPr algn="l" defTabSz="932097">
              <a:defRPr sz="1200" baseline="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8275" y="8840788"/>
            <a:ext cx="304323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277" tIns="46638" rIns="93277" bIns="46638" numCol="1" anchor="b" anchorCtr="0" compatLnSpc="1">
            <a:prstTxWarp prst="textNoShape">
              <a:avLst/>
            </a:prstTxWarp>
          </a:bodyPr>
          <a:lstStyle>
            <a:lvl1pPr algn="r" defTabSz="932097">
              <a:defRPr sz="1200" baseline="0"/>
            </a:lvl1pPr>
          </a:lstStyle>
          <a:p>
            <a:pPr>
              <a:defRPr/>
            </a:pPr>
            <a:fld id="{15122774-90D0-4A93-A14A-4B36CA1D03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2094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6099175"/>
            <a:ext cx="9144000" cy="75882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6099175"/>
            <a:ext cx="9144000" cy="75882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6099175"/>
            <a:ext cx="9144000" cy="75882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3525" y="211138"/>
            <a:ext cx="2073275" cy="59150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0525" y="211138"/>
            <a:ext cx="6070600" cy="59150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6099175"/>
            <a:ext cx="9144000" cy="75882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0525" y="211138"/>
            <a:ext cx="7886700" cy="8286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5" name="Picture 2" descr="Q:\Office Share\MARKETNG\Tt logos\Trans Gifs for Powerpoint\Copy of Ttlogo-blue-trans-horizont.gi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86" y="6402874"/>
            <a:ext cx="1148092" cy="382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6099175"/>
            <a:ext cx="9144000" cy="75882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6099175"/>
            <a:ext cx="9144000" cy="75882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auto">
          <a:xfrm>
            <a:off x="0" y="6099175"/>
            <a:ext cx="9144000" cy="75882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 bwMode="auto">
          <a:xfrm>
            <a:off x="0" y="6099175"/>
            <a:ext cx="9144000" cy="75882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 bwMode="auto">
          <a:xfrm>
            <a:off x="0" y="6099175"/>
            <a:ext cx="9144000" cy="75882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6099175"/>
            <a:ext cx="9144000" cy="75882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6099175"/>
            <a:ext cx="9144000" cy="75882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gi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Waterflow_background.pn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28" name="Picture 34" descr="Header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0"/>
            <a:ext cx="9144000" cy="116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390525" y="211138"/>
            <a:ext cx="7886700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 bwMode="auto">
          <a:xfrm>
            <a:off x="0" y="6099175"/>
            <a:ext cx="9144000" cy="75882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2" name="Picture 2" descr="Q:\Office Share\MARKETNG\Tt logos\Trans Gifs for Powerpoint\Copy of Ttlogo-blue-trans-horizont.gif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86" y="6402874"/>
            <a:ext cx="1148092" cy="382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 Narrow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 Narrow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 Narrow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 Narrow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 Narrow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 Narrow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 Narrow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36699"/>
        </a:buClr>
        <a:buFont typeface="Wingdings" pitchFamily="2" charset="2"/>
        <a:buChar char="§"/>
        <a:defRPr sz="3200">
          <a:solidFill>
            <a:srgbClr val="33669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800">
          <a:solidFill>
            <a:srgbClr val="336699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rgbClr val="33669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–"/>
        <a:defRPr sz="2000">
          <a:solidFill>
            <a:srgbClr val="336699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Arial" charset="0"/>
        <a:buChar char="»"/>
        <a:defRPr sz="2000">
          <a:solidFill>
            <a:srgbClr val="336699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Font typeface="Arial" charset="0"/>
        <a:buChar char="»"/>
        <a:defRPr sz="2000">
          <a:solidFill>
            <a:srgbClr val="336699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Font typeface="Arial" charset="0"/>
        <a:buChar char="»"/>
        <a:defRPr sz="2000">
          <a:solidFill>
            <a:srgbClr val="336699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Font typeface="Arial" charset="0"/>
        <a:buChar char="»"/>
        <a:defRPr sz="2000">
          <a:solidFill>
            <a:srgbClr val="336699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Font typeface="Arial" charset="0"/>
        <a:buChar char="»"/>
        <a:defRPr sz="2000">
          <a:solidFill>
            <a:srgbClr val="3366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mark.e.sievers@tetratech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archive.chesapeakebay.net/pubs/Nutrient-Sediment_Control_Review_Protocol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4800" b="1" dirty="0" smtClean="0">
                <a:solidFill>
                  <a:schemeClr val="tx1"/>
                </a:solidFill>
              </a:rPr>
              <a:t>Forestry BMP </a:t>
            </a:r>
            <a:r>
              <a:rPr lang="en-US" sz="4800" b="1" dirty="0">
                <a:solidFill>
                  <a:schemeClr val="tx1"/>
                </a:solidFill>
              </a:rPr>
              <a:t>Review </a:t>
            </a:r>
            <a:r>
              <a:rPr lang="en-US" sz="4800" b="1" dirty="0" smtClean="0">
                <a:solidFill>
                  <a:schemeClr val="tx1"/>
                </a:solidFill>
              </a:rPr>
              <a:t>Process</a:t>
            </a:r>
            <a:endParaRPr lang="en-US" sz="48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Mark Sievers, Tetra Tech</a:t>
            </a:r>
          </a:p>
          <a:p>
            <a:r>
              <a:rPr lang="en-US" dirty="0" smtClean="0"/>
              <a:t>Forestry Workgroup (FWG)</a:t>
            </a:r>
          </a:p>
          <a:p>
            <a:r>
              <a:rPr lang="en-US" dirty="0" smtClean="0"/>
              <a:t>Conference Call—February 1, 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6384973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Panel: </a:t>
            </a:r>
            <a:r>
              <a:rPr lang="en-US" sz="2800" dirty="0" smtClean="0"/>
              <a:t>Roles &amp; Expectations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5899"/>
            <a:ext cx="8229600" cy="4943475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Roles &amp; expectations:</a:t>
            </a:r>
          </a:p>
          <a:p>
            <a:pPr lvl="1"/>
            <a:r>
              <a:rPr lang="en-US" dirty="0" smtClean="0"/>
              <a:t>Attend conference calls and 1 face-to-face meeting</a:t>
            </a:r>
          </a:p>
          <a:p>
            <a:pPr lvl="1"/>
            <a:r>
              <a:rPr lang="en-US" dirty="0" smtClean="0"/>
              <a:t>Suggest sources and documents for panel review</a:t>
            </a:r>
          </a:p>
          <a:p>
            <a:pPr lvl="1"/>
            <a:r>
              <a:rPr lang="en-US" dirty="0" smtClean="0"/>
              <a:t>Respond to short written/verbal survey</a:t>
            </a:r>
          </a:p>
          <a:p>
            <a:pPr lvl="1"/>
            <a:r>
              <a:rPr lang="en-US" dirty="0" smtClean="0"/>
              <a:t>Review documentation</a:t>
            </a:r>
          </a:p>
          <a:p>
            <a:pPr lvl="1"/>
            <a:r>
              <a:rPr lang="en-US" dirty="0" smtClean="0"/>
              <a:t>Define BMPs</a:t>
            </a:r>
          </a:p>
          <a:p>
            <a:pPr lvl="1"/>
            <a:r>
              <a:rPr lang="en-US" dirty="0" smtClean="0"/>
              <a:t>Determine reductions using documentation</a:t>
            </a:r>
          </a:p>
          <a:p>
            <a:pPr lvl="1"/>
            <a:r>
              <a:rPr lang="en-US" dirty="0" smtClean="0"/>
              <a:t>Meet with FWG, WTWG, and WQGIT during final review</a:t>
            </a:r>
          </a:p>
          <a:p>
            <a:pPr lvl="1"/>
            <a:r>
              <a:rPr lang="en-US" dirty="0" smtClean="0"/>
              <a:t>When requested, report progress to FWG . </a:t>
            </a:r>
          </a:p>
          <a:p>
            <a:pPr lvl="1"/>
            <a:r>
              <a:rPr lang="en-US" dirty="0" smtClean="0"/>
              <a:t>Help Tetra Tech develop a report that addresses all items identified in </a:t>
            </a:r>
            <a:r>
              <a:rPr lang="en-US" i="1" dirty="0" smtClean="0">
                <a:solidFill>
                  <a:srgbClr val="00B050"/>
                </a:solidFill>
              </a:rPr>
              <a:t>BMP Protocol</a:t>
            </a:r>
            <a:r>
              <a:rPr lang="en-US" i="1" dirty="0" smtClean="0"/>
              <a:t>. </a:t>
            </a:r>
          </a:p>
          <a:p>
            <a:r>
              <a:rPr lang="en-US" dirty="0" smtClean="0"/>
              <a:t>The </a:t>
            </a:r>
            <a:r>
              <a:rPr lang="en-US" dirty="0"/>
              <a:t>panel must include at least </a:t>
            </a:r>
            <a:r>
              <a:rPr lang="en-US" dirty="0" smtClean="0"/>
              <a:t>6 individuals</a:t>
            </a:r>
          </a:p>
          <a:p>
            <a:pPr lvl="1"/>
            <a:r>
              <a:rPr lang="en-US" dirty="0" smtClean="0"/>
              <a:t>3 recognized </a:t>
            </a:r>
            <a:r>
              <a:rPr lang="en-US" dirty="0"/>
              <a:t>topic experts </a:t>
            </a:r>
            <a:r>
              <a:rPr lang="en-US" dirty="0" smtClean="0"/>
              <a:t>&amp; 3 individuals </a:t>
            </a:r>
            <a:r>
              <a:rPr lang="en-US" dirty="0"/>
              <a:t>with expertise in environmental </a:t>
            </a:r>
            <a:r>
              <a:rPr lang="en-US" dirty="0" smtClean="0"/>
              <a:t>and water </a:t>
            </a:r>
            <a:r>
              <a:rPr lang="en-US" dirty="0"/>
              <a:t>quality-related issues. </a:t>
            </a:r>
            <a:endParaRPr lang="en-US" dirty="0" smtClean="0"/>
          </a:p>
          <a:p>
            <a:pPr lvl="1"/>
            <a:r>
              <a:rPr lang="en-US" dirty="0" smtClean="0"/>
              <a:t>It </a:t>
            </a:r>
            <a:r>
              <a:rPr lang="en-US" dirty="0"/>
              <a:t>is also important that the </a:t>
            </a:r>
            <a:r>
              <a:rPr lang="en-US" dirty="0" smtClean="0"/>
              <a:t>review </a:t>
            </a:r>
            <a:r>
              <a:rPr lang="en-US" dirty="0"/>
              <a:t>panel </a:t>
            </a:r>
            <a:r>
              <a:rPr lang="en-US" dirty="0" smtClean="0"/>
              <a:t>has appropriate geographic </a:t>
            </a:r>
            <a:r>
              <a:rPr lang="en-US" dirty="0"/>
              <a:t>representation.</a:t>
            </a:r>
          </a:p>
        </p:txBody>
      </p:sp>
    </p:spTree>
    <p:extLst>
      <p:ext uri="{BB962C8B-B14F-4D97-AF65-F5344CB8AC3E}">
        <p14:creationId xmlns:p14="http://schemas.microsoft.com/office/powerpoint/2010/main" val="300087831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Suggestions for Expert Panel</a:t>
            </a:r>
            <a:endParaRPr lang="en-US" dirty="0"/>
          </a:p>
        </p:txBody>
      </p:sp>
      <p:pic>
        <p:nvPicPr>
          <p:cNvPr id="1026" name="Picture 2" descr="C:\Program Files\Microsoft Office\MEDIA\CAGCAT10\j0195812.wmf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74051" y="3829790"/>
            <a:ext cx="1975971" cy="2033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09600" y="1447800"/>
            <a:ext cx="7696200" cy="4648200"/>
          </a:xfrm>
        </p:spPr>
        <p:txBody>
          <a:bodyPr/>
          <a:lstStyle/>
          <a:p>
            <a:r>
              <a:rPr lang="en-US" dirty="0" smtClean="0"/>
              <a:t>Suggestions from workgroup</a:t>
            </a:r>
          </a:p>
          <a:p>
            <a:pPr lvl="1"/>
            <a:r>
              <a:rPr lang="en-US" dirty="0" smtClean="0"/>
              <a:t>State representatives</a:t>
            </a:r>
          </a:p>
          <a:p>
            <a:pPr lvl="1"/>
            <a:r>
              <a:rPr lang="en-US" dirty="0" smtClean="0"/>
              <a:t>University professors</a:t>
            </a:r>
          </a:p>
          <a:p>
            <a:pPr lvl="1"/>
            <a:r>
              <a:rPr lang="en-US" dirty="0" smtClean="0"/>
              <a:t>USFS</a:t>
            </a:r>
          </a:p>
          <a:p>
            <a:pPr lvl="1"/>
            <a:r>
              <a:rPr lang="en-US" dirty="0" smtClean="0"/>
              <a:t>County/local experts</a:t>
            </a:r>
          </a:p>
          <a:p>
            <a:pPr lvl="1"/>
            <a:r>
              <a:rPr lang="en-US" dirty="0" smtClean="0"/>
              <a:t>Organizations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20097594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Mark Sievers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6699"/>
                </a:solidFill>
              </a:rPr>
              <a:t>Tetra Tech, Inc.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6699"/>
                </a:solidFill>
              </a:rPr>
              <a:t>10306 Eaton Place, Suite 340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6699"/>
                </a:solidFill>
              </a:rPr>
              <a:t>Fairfax, VA 22030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703/385-8966 </a:t>
            </a:r>
            <a:r>
              <a:rPr lang="en-US" dirty="0"/>
              <a:t>x309</a:t>
            </a:r>
          </a:p>
          <a:p>
            <a:pPr marL="0" indent="0">
              <a:buNone/>
            </a:pPr>
            <a:r>
              <a:rPr lang="en-US" dirty="0" smtClean="0">
                <a:hlinkClick r:id="rId2"/>
              </a:rPr>
              <a:t>mark.e.sievers@tetratech.com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780370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Review Process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Rectangle 3"/>
          <p:cNvSpPr/>
          <p:nvPr/>
        </p:nvSpPr>
        <p:spPr bwMode="auto">
          <a:xfrm>
            <a:off x="292963" y="1513644"/>
            <a:ext cx="1455938" cy="985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States request treatment practices for review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292963" y="3351321"/>
            <a:ext cx="1455938" cy="985421"/>
          </a:xfrm>
          <a:prstGeom prst="rect">
            <a:avLst/>
          </a:prstGeom>
          <a:solidFill>
            <a:srgbClr val="F55B4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1400" b="1" baseline="0" dirty="0" smtClean="0">
                <a:latin typeface="Arial Narrow" pitchFamily="34" charset="0"/>
              </a:rPr>
              <a:t>FWG </a:t>
            </a:r>
            <a:r>
              <a:rPr lang="en-US" sz="1400" b="1" baseline="0" dirty="0" smtClean="0">
                <a:latin typeface="Arial Narrow" pitchFamily="34" charset="0"/>
              </a:rPr>
              <a:t>approval process</a:t>
            </a:r>
            <a:endParaRPr lang="en-US" sz="1400" b="1" baseline="0" dirty="0">
              <a:latin typeface="Arial Narrow" pitchFamily="34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2438400" y="1513644"/>
            <a:ext cx="1455938" cy="985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FWG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decides on treatment practices</a:t>
            </a:r>
            <a:r>
              <a:rPr lang="en-US" sz="1400" b="1" baseline="0" dirty="0" smtClean="0">
                <a:latin typeface="+mj-lt"/>
              </a:rPr>
              <a:t> for panel review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2438400" y="3342444"/>
            <a:ext cx="1455938" cy="985421"/>
          </a:xfrm>
          <a:prstGeom prst="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1400" b="1" baseline="0" smtClean="0">
                <a:latin typeface="Arial Narrow" pitchFamily="34" charset="0"/>
              </a:rPr>
              <a:t>Internal panel reviews and discussions</a:t>
            </a:r>
            <a:endParaRPr lang="en-US" sz="1400" b="1" baseline="0" dirty="0">
              <a:latin typeface="Arial Narrow" pitchFamily="34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4603072" y="1512165"/>
            <a:ext cx="1455938" cy="985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1400" b="1" baseline="0" smtClean="0">
                <a:latin typeface="+mj-lt"/>
              </a:rPr>
              <a:t>Panel formation</a:t>
            </a:r>
            <a:endParaRPr lang="en-US" sz="1400" b="1" baseline="0" dirty="0">
              <a:latin typeface="+mj-lt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4632664" y="3342444"/>
            <a:ext cx="1455938" cy="985421"/>
          </a:xfrm>
          <a:prstGeom prst="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1400" b="1" baseline="0" smtClean="0">
                <a:latin typeface="Arial Narrow" pitchFamily="34" charset="0"/>
              </a:rPr>
              <a:t>Interim recommendations for March Phase II WIP submittals</a:t>
            </a:r>
            <a:endParaRPr lang="en-US" sz="1400" b="1" baseline="0" dirty="0">
              <a:latin typeface="Arial Narrow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7171677" y="1491450"/>
            <a:ext cx="1455938" cy="985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rPr>
              <a:t>Literature search and expert surveys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7171677" y="3309892"/>
            <a:ext cx="1455938" cy="985421"/>
          </a:xfrm>
          <a:prstGeom prst="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1400" b="1" baseline="0" smtClean="0">
                <a:latin typeface="Arial Narrow" pitchFamily="34" charset="0"/>
              </a:rPr>
              <a:t>Internal panel reviews and discussions</a:t>
            </a:r>
            <a:endParaRPr lang="en-US" sz="1400" b="1" baseline="0" dirty="0">
              <a:latin typeface="Arial Narrow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7184994" y="5483442"/>
            <a:ext cx="1455938" cy="985421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1400" b="1" baseline="0" smtClean="0">
                <a:latin typeface="Arial Narrow" pitchFamily="34" charset="0"/>
              </a:rPr>
              <a:t>Treatment practices incorporated into model</a:t>
            </a:r>
            <a:endParaRPr lang="en-US" sz="1400" b="1" baseline="0" dirty="0">
              <a:latin typeface="Arial Narrow" pitchFamily="34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4736236" y="5476044"/>
            <a:ext cx="1455938" cy="985421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1400" b="1" baseline="0" smtClean="0">
                <a:latin typeface="Arial Narrow" pitchFamily="34" charset="0"/>
              </a:rPr>
              <a:t>Report documenting review process and findings</a:t>
            </a:r>
            <a:endParaRPr lang="en-US" sz="1400" b="1" baseline="0" dirty="0">
              <a:latin typeface="Arial Narrow" pitchFamily="34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2438400" y="5470126"/>
            <a:ext cx="1455938" cy="985421"/>
          </a:xfrm>
          <a:prstGeom prst="rect">
            <a:avLst/>
          </a:prstGeom>
          <a:solidFill>
            <a:srgbClr val="F55B4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1400" b="1" baseline="0" smtClean="0">
                <a:latin typeface="Arial Narrow" pitchFamily="34" charset="0"/>
              </a:rPr>
              <a:t>WQGIT approval process</a:t>
            </a:r>
            <a:endParaRPr lang="en-US" sz="1400" b="1" baseline="0" dirty="0">
              <a:latin typeface="Arial Narrow" pitchFamily="34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292963" y="5476044"/>
            <a:ext cx="1455938" cy="985421"/>
          </a:xfrm>
          <a:prstGeom prst="rect">
            <a:avLst/>
          </a:prstGeom>
          <a:solidFill>
            <a:srgbClr val="F55B4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1400" b="1" baseline="0" smtClean="0">
                <a:latin typeface="Arial Narrow" pitchFamily="34" charset="0"/>
              </a:rPr>
              <a:t>WTWG approval process</a:t>
            </a:r>
            <a:endParaRPr lang="en-US" sz="1400" b="1" baseline="0" dirty="0">
              <a:latin typeface="Arial Narrow" pitchFamily="34" charset="0"/>
            </a:endParaRPr>
          </a:p>
        </p:txBody>
      </p:sp>
      <p:sp>
        <p:nvSpPr>
          <p:cNvPr id="16" name="Right Arrow 15"/>
          <p:cNvSpPr/>
          <p:nvPr/>
        </p:nvSpPr>
        <p:spPr bwMode="auto">
          <a:xfrm>
            <a:off x="1859872" y="1863571"/>
            <a:ext cx="417250" cy="285565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" name="Right Arrow 16"/>
          <p:cNvSpPr/>
          <p:nvPr/>
        </p:nvSpPr>
        <p:spPr bwMode="auto">
          <a:xfrm>
            <a:off x="1859872" y="5817832"/>
            <a:ext cx="417250" cy="285565"/>
          </a:xfrm>
          <a:prstGeom prst="rightArrow">
            <a:avLst/>
          </a:prstGeom>
          <a:solidFill>
            <a:srgbClr val="F55B4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Right Arrow 17"/>
          <p:cNvSpPr/>
          <p:nvPr/>
        </p:nvSpPr>
        <p:spPr bwMode="auto">
          <a:xfrm>
            <a:off x="6363810" y="1841376"/>
            <a:ext cx="417250" cy="285565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" name="Right Arrow 18"/>
          <p:cNvSpPr/>
          <p:nvPr/>
        </p:nvSpPr>
        <p:spPr bwMode="auto">
          <a:xfrm>
            <a:off x="4080769" y="1841377"/>
            <a:ext cx="417250" cy="285565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Right Arrow 19"/>
          <p:cNvSpPr/>
          <p:nvPr/>
        </p:nvSpPr>
        <p:spPr bwMode="auto">
          <a:xfrm>
            <a:off x="4102963" y="5860742"/>
            <a:ext cx="417250" cy="285565"/>
          </a:xfrm>
          <a:prstGeom prst="rightArrow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" name="Right Arrow 20"/>
          <p:cNvSpPr/>
          <p:nvPr/>
        </p:nvSpPr>
        <p:spPr bwMode="auto">
          <a:xfrm>
            <a:off x="6501413" y="5820053"/>
            <a:ext cx="417250" cy="285565"/>
          </a:xfrm>
          <a:prstGeom prst="rightArrow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Right Arrow 21"/>
          <p:cNvSpPr/>
          <p:nvPr/>
        </p:nvSpPr>
        <p:spPr bwMode="auto">
          <a:xfrm rot="10800000">
            <a:off x="1873188" y="3558466"/>
            <a:ext cx="417250" cy="285565"/>
          </a:xfrm>
          <a:prstGeom prst="rightArrow">
            <a:avLst/>
          </a:prstGeom>
          <a:solidFill>
            <a:srgbClr val="F55B4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3" name="Right Arrow 22"/>
          <p:cNvSpPr/>
          <p:nvPr/>
        </p:nvSpPr>
        <p:spPr bwMode="auto">
          <a:xfrm rot="10800000">
            <a:off x="6501413" y="3659819"/>
            <a:ext cx="417250" cy="285565"/>
          </a:xfrm>
          <a:prstGeom prst="rightArrow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4" name="Right Arrow 23"/>
          <p:cNvSpPr/>
          <p:nvPr/>
        </p:nvSpPr>
        <p:spPr bwMode="auto">
          <a:xfrm rot="10800000">
            <a:off x="4061532" y="3685714"/>
            <a:ext cx="417250" cy="285565"/>
          </a:xfrm>
          <a:prstGeom prst="rightArrow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" name="Right Arrow 24"/>
          <p:cNvSpPr/>
          <p:nvPr/>
        </p:nvSpPr>
        <p:spPr bwMode="auto">
          <a:xfrm rot="5400000">
            <a:off x="812306" y="4759171"/>
            <a:ext cx="417250" cy="285565"/>
          </a:xfrm>
          <a:prstGeom prst="rightArrow">
            <a:avLst/>
          </a:prstGeom>
          <a:solidFill>
            <a:srgbClr val="F55B4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6" name="Right Arrow 25"/>
          <p:cNvSpPr/>
          <p:nvPr/>
        </p:nvSpPr>
        <p:spPr bwMode="auto">
          <a:xfrm rot="5400000">
            <a:off x="7704338" y="2727665"/>
            <a:ext cx="417250" cy="285565"/>
          </a:xfrm>
          <a:prstGeom prst="rightArrow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8510966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BMP Efficiency SOW—Initial Phases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Overall scope</a:t>
            </a:r>
          </a:p>
          <a:p>
            <a:pPr lvl="1"/>
            <a:r>
              <a:rPr lang="en-US" dirty="0" smtClean="0"/>
              <a:t>Research</a:t>
            </a:r>
            <a:r>
              <a:rPr lang="en-US" dirty="0"/>
              <a:t>, </a:t>
            </a:r>
            <a:r>
              <a:rPr lang="en-US" dirty="0" smtClean="0"/>
              <a:t>evaluate, development, </a:t>
            </a:r>
            <a:r>
              <a:rPr lang="en-US" dirty="0"/>
              <a:t>and </a:t>
            </a:r>
            <a:r>
              <a:rPr lang="en-US" dirty="0" smtClean="0"/>
              <a:t>recommendations for definitions </a:t>
            </a:r>
            <a:r>
              <a:rPr lang="en-US" dirty="0"/>
              <a:t>and effectiveness </a:t>
            </a:r>
            <a:r>
              <a:rPr lang="en-US" dirty="0" smtClean="0"/>
              <a:t>values. </a:t>
            </a:r>
            <a:endParaRPr lang="en-US" sz="4000" dirty="0"/>
          </a:p>
          <a:p>
            <a:pPr lvl="1"/>
            <a:r>
              <a:rPr lang="en-US" dirty="0"/>
              <a:t>Approach/methodology </a:t>
            </a:r>
            <a:r>
              <a:rPr lang="en-US" dirty="0" smtClean="0"/>
              <a:t>using </a:t>
            </a:r>
            <a:r>
              <a:rPr lang="en-US" i="1" dirty="0" smtClean="0">
                <a:solidFill>
                  <a:srgbClr val="00B050"/>
                </a:solidFill>
              </a:rPr>
              <a:t>Protocol </a:t>
            </a:r>
            <a:r>
              <a:rPr lang="en-US" i="1" dirty="0">
                <a:solidFill>
                  <a:srgbClr val="00B050"/>
                </a:solidFill>
              </a:rPr>
              <a:t>for the Development, Review, and Approval of Loading and Effectiveness Estimates for Nutrient and Sediment Controls in the Chesapeake Bay Watershed Model</a:t>
            </a:r>
            <a:r>
              <a:rPr lang="en-US" i="1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82231912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BMP Efficiency SOW—BMP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648" y="1600200"/>
            <a:ext cx="8644128" cy="48006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Collect technical information and BMP modeling information from EPA</a:t>
            </a:r>
          </a:p>
          <a:p>
            <a:pPr lvl="1"/>
            <a:r>
              <a:rPr lang="en-US" dirty="0"/>
              <a:t>Consult with </a:t>
            </a:r>
            <a:r>
              <a:rPr lang="en-US" dirty="0" smtClean="0"/>
              <a:t>workgroup for </a:t>
            </a:r>
            <a:r>
              <a:rPr lang="en-US" dirty="0"/>
              <a:t>information </a:t>
            </a:r>
            <a:r>
              <a:rPr lang="en-US" dirty="0" smtClean="0"/>
              <a:t>pertaining to each BMP. </a:t>
            </a:r>
          </a:p>
          <a:p>
            <a:pPr lvl="1"/>
            <a:r>
              <a:rPr lang="en-US" dirty="0" smtClean="0"/>
              <a:t>CBPO </a:t>
            </a:r>
            <a:r>
              <a:rPr lang="en-US" dirty="0"/>
              <a:t>modeling staff will be consulted to identify how the BMPs will be handled in the applicable Bay models. </a:t>
            </a:r>
            <a:endParaRPr lang="en-US" dirty="0" smtClean="0"/>
          </a:p>
          <a:p>
            <a:r>
              <a:rPr lang="en-US" dirty="0" smtClean="0"/>
              <a:t>Literature search</a:t>
            </a:r>
          </a:p>
          <a:p>
            <a:pPr lvl="1"/>
            <a:r>
              <a:rPr lang="en-US" dirty="0"/>
              <a:t>Electronic </a:t>
            </a:r>
            <a:r>
              <a:rPr lang="en-US" dirty="0" smtClean="0"/>
              <a:t>searches. </a:t>
            </a:r>
          </a:p>
          <a:p>
            <a:pPr lvl="1"/>
            <a:r>
              <a:rPr lang="en-US" dirty="0" smtClean="0"/>
              <a:t>Articles </a:t>
            </a:r>
            <a:r>
              <a:rPr lang="en-US" dirty="0"/>
              <a:t>will be reviewed and screened for applicability, </a:t>
            </a:r>
            <a:r>
              <a:rPr lang="en-US" dirty="0" smtClean="0"/>
              <a:t>usefulness, </a:t>
            </a:r>
            <a:r>
              <a:rPr lang="en-US" dirty="0"/>
              <a:t>and quality.</a:t>
            </a:r>
            <a:endParaRPr lang="en-US" dirty="0" smtClean="0"/>
          </a:p>
          <a:p>
            <a:r>
              <a:rPr lang="en-US" dirty="0" smtClean="0"/>
              <a:t>Interview/survey</a:t>
            </a:r>
          </a:p>
          <a:p>
            <a:pPr lvl="1"/>
            <a:r>
              <a:rPr lang="en-US" dirty="0" smtClean="0"/>
              <a:t>Interview lead </a:t>
            </a:r>
            <a:r>
              <a:rPr lang="en-US" dirty="0"/>
              <a:t>researchers </a:t>
            </a:r>
            <a:r>
              <a:rPr lang="en-US" dirty="0" smtClean="0"/>
              <a:t>to </a:t>
            </a:r>
            <a:r>
              <a:rPr lang="en-US" dirty="0"/>
              <a:t>help identify project reports, fact sheets or other publications, </a:t>
            </a:r>
            <a:r>
              <a:rPr lang="en-US" dirty="0" smtClean="0"/>
              <a:t>websites. Lead </a:t>
            </a:r>
            <a:r>
              <a:rPr lang="en-US" dirty="0"/>
              <a:t>researcher to identify areas where the BMP is being implemented and programs that have adopted the BMP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7405095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BMP Efficiency SOW—BMP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12792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Compile information</a:t>
            </a:r>
          </a:p>
          <a:p>
            <a:pPr lvl="1"/>
            <a:r>
              <a:rPr lang="en-US" dirty="0"/>
              <a:t>Compile all available information for each BMP identified by </a:t>
            </a:r>
            <a:r>
              <a:rPr lang="en-US" dirty="0" smtClean="0"/>
              <a:t>review </a:t>
            </a:r>
            <a:r>
              <a:rPr lang="en-US" dirty="0"/>
              <a:t>panel for recommendation, and assist the panel in developing practice definitions and effectiveness values. </a:t>
            </a:r>
            <a:endParaRPr lang="en-US" dirty="0" smtClean="0"/>
          </a:p>
          <a:p>
            <a:pPr lvl="1"/>
            <a:r>
              <a:rPr lang="en-US" dirty="0" smtClean="0"/>
              <a:t>Assist </a:t>
            </a:r>
            <a:r>
              <a:rPr lang="en-US" dirty="0"/>
              <a:t>in determining which data should be used to develop loading and effectiveness estimates. </a:t>
            </a:r>
            <a:endParaRPr lang="en-US" dirty="0" smtClean="0"/>
          </a:p>
          <a:p>
            <a:pPr lvl="1"/>
            <a:r>
              <a:rPr lang="en-US" dirty="0" smtClean="0"/>
              <a:t>Specific </a:t>
            </a:r>
            <a:r>
              <a:rPr lang="en-US" dirty="0"/>
              <a:t>efforts will be made to quantify the life span of each practice’s efficiency, the change in efficiency over the practice’s life span and any interdependency on rainfall levels. </a:t>
            </a:r>
            <a:endParaRPr lang="en-US" dirty="0" smtClean="0"/>
          </a:p>
          <a:p>
            <a:pPr lvl="1"/>
            <a:r>
              <a:rPr lang="en-US" dirty="0" smtClean="0"/>
              <a:t>Provide technical assistance in </a:t>
            </a:r>
            <a:r>
              <a:rPr lang="en-US" dirty="0"/>
              <a:t>drafting BMP definitions and effectiveness values using the panel recommendations as a basis.</a:t>
            </a:r>
            <a:endParaRPr lang="en-US" dirty="0" smtClean="0"/>
          </a:p>
          <a:p>
            <a:r>
              <a:rPr lang="en-US" dirty="0" smtClean="0"/>
              <a:t>Meetings and calls</a:t>
            </a:r>
          </a:p>
          <a:p>
            <a:pPr lvl="1"/>
            <a:r>
              <a:rPr lang="en-US" dirty="0"/>
              <a:t>Participate, when invited, in </a:t>
            </a:r>
            <a:r>
              <a:rPr lang="en-US" dirty="0" smtClean="0"/>
              <a:t>FWG, WTWG, </a:t>
            </a:r>
            <a:r>
              <a:rPr lang="en-US" dirty="0"/>
              <a:t>and WQGIT meetings and conference calls </a:t>
            </a:r>
            <a:r>
              <a:rPr lang="en-US" dirty="0" smtClean="0"/>
              <a:t>to </a:t>
            </a:r>
            <a:r>
              <a:rPr lang="en-US" dirty="0"/>
              <a:t>provide project status reports and communicate on initial </a:t>
            </a:r>
            <a:r>
              <a:rPr lang="en-US" dirty="0" smtClean="0"/>
              <a:t>findings. </a:t>
            </a:r>
            <a:endParaRPr lang="en-US" sz="4000" dirty="0"/>
          </a:p>
          <a:p>
            <a:pPr lvl="1"/>
            <a:r>
              <a:rPr lang="en-US" i="1" dirty="0"/>
              <a:t>Potential </a:t>
            </a:r>
            <a:r>
              <a:rPr lang="en-US" i="1" dirty="0" smtClean="0"/>
              <a:t>interim recommendations </a:t>
            </a:r>
            <a:r>
              <a:rPr lang="en-US" i="1" dirty="0"/>
              <a:t>from </a:t>
            </a:r>
            <a:r>
              <a:rPr lang="en-US" i="1" dirty="0" smtClean="0"/>
              <a:t>review </a:t>
            </a:r>
            <a:r>
              <a:rPr lang="en-US" i="1" dirty="0"/>
              <a:t>panel will be communicated as soon as they are available to assist in the Phase II WIP development process.</a:t>
            </a:r>
          </a:p>
        </p:txBody>
      </p:sp>
    </p:spTree>
    <p:extLst>
      <p:ext uri="{BB962C8B-B14F-4D97-AF65-F5344CB8AC3E}">
        <p14:creationId xmlns:p14="http://schemas.microsoft.com/office/powerpoint/2010/main" val="2339884040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BMP Efficiency SOW—BMP Approvals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149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Present expert review panel recommendations </a:t>
            </a:r>
            <a:endParaRPr lang="en-US" dirty="0" smtClean="0"/>
          </a:p>
          <a:p>
            <a:pPr lvl="1"/>
            <a:r>
              <a:rPr lang="en-US" dirty="0"/>
              <a:t>Assist the expert review pane in </a:t>
            </a:r>
            <a:r>
              <a:rPr lang="en-US" dirty="0" smtClean="0"/>
              <a:t>explaining definitions </a:t>
            </a:r>
            <a:r>
              <a:rPr lang="en-US" dirty="0"/>
              <a:t>and effectiveness values and seek </a:t>
            </a:r>
            <a:r>
              <a:rPr lang="en-US" dirty="0" smtClean="0"/>
              <a:t>recommendation by </a:t>
            </a:r>
            <a:r>
              <a:rPr lang="en-US" dirty="0"/>
              <a:t>the sponsoring sector workgroup and the WTWG, and final approval by the WQGIT</a:t>
            </a:r>
            <a:endParaRPr lang="en-US" dirty="0" smtClean="0"/>
          </a:p>
          <a:p>
            <a:pPr lvl="1"/>
            <a:r>
              <a:rPr lang="en-US" dirty="0"/>
              <a:t>Includes the technical components of the recommendation, ensuring that all of the known </a:t>
            </a:r>
            <a:r>
              <a:rPr lang="en-US" dirty="0" smtClean="0"/>
              <a:t>pollutant </a:t>
            </a:r>
            <a:r>
              <a:rPr lang="en-US" dirty="0"/>
              <a:t>source </a:t>
            </a:r>
            <a:r>
              <a:rPr lang="en-US" dirty="0" smtClean="0"/>
              <a:t>loadings </a:t>
            </a:r>
            <a:r>
              <a:rPr lang="en-US" dirty="0"/>
              <a:t>or BMP </a:t>
            </a:r>
            <a:r>
              <a:rPr lang="en-US" dirty="0" smtClean="0"/>
              <a:t>reduction </a:t>
            </a:r>
            <a:r>
              <a:rPr lang="en-US" dirty="0"/>
              <a:t>mechanisms have been included. </a:t>
            </a:r>
            <a:endParaRPr lang="en-US" dirty="0" smtClean="0"/>
          </a:p>
          <a:p>
            <a:r>
              <a:rPr lang="en-US" dirty="0" smtClean="0"/>
              <a:t>Three sequential tasks/meetings dependent on approval of previous meeting</a:t>
            </a:r>
          </a:p>
          <a:p>
            <a:pPr lvl="1"/>
            <a:r>
              <a:rPr lang="en-US" dirty="0" smtClean="0"/>
              <a:t>Sector workgroup</a:t>
            </a:r>
          </a:p>
          <a:p>
            <a:pPr lvl="1"/>
            <a:r>
              <a:rPr lang="en-US" dirty="0"/>
              <a:t>Watershed Technical Workgroup (WTWG) </a:t>
            </a:r>
            <a:endParaRPr lang="en-US" dirty="0" smtClean="0"/>
          </a:p>
          <a:p>
            <a:pPr lvl="1"/>
            <a:r>
              <a:rPr lang="en-US" dirty="0" smtClean="0"/>
              <a:t>Water Quality Goal Implementation Team (WQGIT)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188215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BMP Efficiency SOW—Final Report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Fully document completed and approved BMP evaluations in an agreed upon format. </a:t>
            </a:r>
            <a:endParaRPr lang="en-US" dirty="0" smtClean="0"/>
          </a:p>
          <a:p>
            <a:r>
              <a:rPr lang="en-US" dirty="0" smtClean="0"/>
              <a:t>Report to include </a:t>
            </a:r>
            <a:r>
              <a:rPr lang="en-US" dirty="0"/>
              <a:t>the documentation and reporting elements delineated in </a:t>
            </a:r>
            <a:r>
              <a:rPr lang="en-US" i="1" dirty="0" smtClean="0">
                <a:solidFill>
                  <a:srgbClr val="00B050"/>
                </a:solidFill>
              </a:rPr>
              <a:t>Protocol for the Development, Review, and Approval of Loading and Effectiveness Estimates for Nutrient and Sediment Controls in the Chesapeake Bay Watershed Model</a:t>
            </a:r>
            <a:r>
              <a:rPr lang="en-US" dirty="0" smtClean="0"/>
              <a:t> (</a:t>
            </a:r>
            <a:r>
              <a:rPr lang="en-US" i="1" dirty="0" smtClean="0">
                <a:solidFill>
                  <a:srgbClr val="00B050"/>
                </a:solidFill>
              </a:rPr>
              <a:t>BMP Protocol</a:t>
            </a:r>
            <a:r>
              <a:rPr lang="en-US" dirty="0" smtClean="0"/>
              <a:t>).</a:t>
            </a:r>
          </a:p>
          <a:p>
            <a:pPr marL="400050" lvl="1" indent="0">
              <a:buNone/>
            </a:pPr>
            <a:r>
              <a:rPr lang="en-US" sz="1800" u="sng" dirty="0" smtClean="0">
                <a:solidFill>
                  <a:srgbClr val="0099CC"/>
                </a:solidFill>
                <a:hlinkClick r:id="rId2"/>
              </a:rPr>
              <a:t>http</a:t>
            </a:r>
            <a:r>
              <a:rPr lang="en-US" sz="1800" u="sng" dirty="0">
                <a:solidFill>
                  <a:srgbClr val="0099CC"/>
                </a:solidFill>
                <a:hlinkClick r:id="rId2"/>
              </a:rPr>
              <a:t>://archive.chesapeakebay.net/pubs/Nutrient-Sediment_Control_Review_Protocol.pdf</a:t>
            </a:r>
            <a:endParaRPr lang="en-US" sz="1800" dirty="0">
              <a:solidFill>
                <a:srgbClr val="0099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2332855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BMP Efficiency SOW—Report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695" y="1240325"/>
            <a:ext cx="8917663" cy="5205741"/>
          </a:xfrm>
        </p:spPr>
        <p:txBody>
          <a:bodyPr>
            <a:noAutofit/>
          </a:bodyPr>
          <a:lstStyle/>
          <a:p>
            <a:r>
              <a:rPr lang="en-US" sz="950" b="1" dirty="0">
                <a:latin typeface="+mj-lt"/>
              </a:rPr>
              <a:t>Identity and expertise of panel members</a:t>
            </a:r>
          </a:p>
          <a:p>
            <a:r>
              <a:rPr lang="en-US" sz="950" b="1" dirty="0">
                <a:latin typeface="+mj-lt"/>
              </a:rPr>
              <a:t>Land </a:t>
            </a:r>
            <a:r>
              <a:rPr lang="en-US" sz="950" b="1" dirty="0" smtClean="0">
                <a:latin typeface="+mj-lt"/>
              </a:rPr>
              <a:t>use </a:t>
            </a:r>
            <a:r>
              <a:rPr lang="en-US" sz="950" b="1" dirty="0">
                <a:latin typeface="+mj-lt"/>
              </a:rPr>
              <a:t>or practice name/title</a:t>
            </a:r>
          </a:p>
          <a:p>
            <a:r>
              <a:rPr lang="en-US" sz="950" b="1" dirty="0">
                <a:latin typeface="+mj-lt"/>
              </a:rPr>
              <a:t>Detailed definition of the land use or practice</a:t>
            </a:r>
          </a:p>
          <a:p>
            <a:r>
              <a:rPr lang="en-US" sz="950" b="1" dirty="0">
                <a:latin typeface="+mj-lt"/>
              </a:rPr>
              <a:t>Recommended nitrogen, phosphorus, and sediment loading or effectiveness estimates</a:t>
            </a:r>
          </a:p>
          <a:p>
            <a:pPr lvl="1"/>
            <a:r>
              <a:rPr lang="en-US" sz="950" dirty="0" smtClean="0">
                <a:latin typeface="+mj-lt"/>
              </a:rPr>
              <a:t>Discussion </a:t>
            </a:r>
            <a:r>
              <a:rPr lang="en-US" sz="950" dirty="0">
                <a:latin typeface="+mj-lt"/>
              </a:rPr>
              <a:t>may include alternative modeling approaches if appropriate</a:t>
            </a:r>
          </a:p>
          <a:p>
            <a:r>
              <a:rPr lang="en-US" sz="950" b="1" dirty="0">
                <a:latin typeface="+mj-lt"/>
              </a:rPr>
              <a:t>Justification for the selected effectiveness estimates, including</a:t>
            </a:r>
          </a:p>
          <a:p>
            <a:pPr lvl="1"/>
            <a:r>
              <a:rPr lang="en-US" sz="950" dirty="0" smtClean="0">
                <a:latin typeface="+mj-lt"/>
              </a:rPr>
              <a:t>List </a:t>
            </a:r>
            <a:r>
              <a:rPr lang="en-US" sz="950" dirty="0">
                <a:latin typeface="+mj-lt"/>
              </a:rPr>
              <a:t>of references used (peer-reviewed, </a:t>
            </a:r>
            <a:r>
              <a:rPr lang="en-US" sz="950" dirty="0" smtClean="0">
                <a:latin typeface="+mj-lt"/>
              </a:rPr>
              <a:t>etc.)</a:t>
            </a:r>
            <a:endParaRPr lang="en-US" sz="950" dirty="0">
              <a:latin typeface="+mj-lt"/>
            </a:endParaRPr>
          </a:p>
          <a:p>
            <a:pPr lvl="1"/>
            <a:r>
              <a:rPr lang="en-US" sz="950" dirty="0" smtClean="0">
                <a:latin typeface="+mj-lt"/>
              </a:rPr>
              <a:t>Detailed </a:t>
            </a:r>
            <a:r>
              <a:rPr lang="en-US" sz="950" dirty="0">
                <a:latin typeface="+mj-lt"/>
              </a:rPr>
              <a:t>discussion of how each reference was considered.</a:t>
            </a:r>
          </a:p>
          <a:p>
            <a:r>
              <a:rPr lang="en-US" sz="950" b="1" dirty="0">
                <a:latin typeface="+mj-lt"/>
              </a:rPr>
              <a:t>Land uses to which the BMP is applied</a:t>
            </a:r>
          </a:p>
          <a:p>
            <a:r>
              <a:rPr lang="en-US" sz="950" b="1" dirty="0">
                <a:latin typeface="+mj-lt"/>
              </a:rPr>
              <a:t>Load sources that the BMP will address and potential interactions with other practices</a:t>
            </a:r>
          </a:p>
          <a:p>
            <a:r>
              <a:rPr lang="en-US" sz="950" b="1" dirty="0">
                <a:latin typeface="+mj-lt"/>
              </a:rPr>
              <a:t>Description of pre-BMP and post-BMP circumstances, including the baseline conditions for individual practices</a:t>
            </a:r>
          </a:p>
          <a:p>
            <a:r>
              <a:rPr lang="en-US" sz="950" b="1" dirty="0">
                <a:latin typeface="+mj-lt"/>
              </a:rPr>
              <a:t>Conditions under which the BMP works:</a:t>
            </a:r>
          </a:p>
          <a:p>
            <a:pPr lvl="1"/>
            <a:r>
              <a:rPr lang="en-US" sz="950" dirty="0" smtClean="0">
                <a:latin typeface="+mj-lt"/>
              </a:rPr>
              <a:t>Should </a:t>
            </a:r>
            <a:r>
              <a:rPr lang="en-US" sz="950" dirty="0">
                <a:latin typeface="+mj-lt"/>
              </a:rPr>
              <a:t>include conditions where the BMP will not work, or will be less effective. An example is large storms that overwhelm the design.</a:t>
            </a:r>
          </a:p>
          <a:p>
            <a:pPr lvl="1"/>
            <a:r>
              <a:rPr lang="en-US" sz="950" dirty="0" smtClean="0">
                <a:latin typeface="+mj-lt"/>
              </a:rPr>
              <a:t>Any </a:t>
            </a:r>
            <a:r>
              <a:rPr lang="en-US" sz="950" dirty="0">
                <a:latin typeface="+mj-lt"/>
              </a:rPr>
              <a:t>variations in BMP effectiveness across the watershed due to climate, </a:t>
            </a:r>
            <a:r>
              <a:rPr lang="en-US" sz="950" dirty="0" err="1">
                <a:latin typeface="+mj-lt"/>
              </a:rPr>
              <a:t>hydrogeomorphic</a:t>
            </a:r>
            <a:r>
              <a:rPr lang="en-US" sz="950" dirty="0">
                <a:latin typeface="+mj-lt"/>
              </a:rPr>
              <a:t> region, or other measureable factors.</a:t>
            </a:r>
          </a:p>
          <a:p>
            <a:r>
              <a:rPr lang="en-US" sz="950" b="1" dirty="0">
                <a:latin typeface="+mj-lt"/>
              </a:rPr>
              <a:t>Temporal performance of the BMP including lag times between establishment and full functioning (if applicable)</a:t>
            </a:r>
          </a:p>
          <a:p>
            <a:r>
              <a:rPr lang="en-US" sz="950" b="1" dirty="0">
                <a:latin typeface="+mj-lt"/>
              </a:rPr>
              <a:t>Unit of measure (e.g., feet, acres)</a:t>
            </a:r>
          </a:p>
          <a:p>
            <a:r>
              <a:rPr lang="en-US" sz="950" b="1" dirty="0">
                <a:latin typeface="+mj-lt"/>
              </a:rPr>
              <a:t>Locations within the Chesapeake Bay watershed where this practice is applicable</a:t>
            </a:r>
          </a:p>
          <a:p>
            <a:r>
              <a:rPr lang="en-US" sz="950" b="1" dirty="0">
                <a:latin typeface="+mj-lt"/>
              </a:rPr>
              <a:t>Useful life; effectiveness of practice over time</a:t>
            </a:r>
          </a:p>
          <a:p>
            <a:r>
              <a:rPr lang="en-US" sz="950" b="1" dirty="0">
                <a:latin typeface="+mj-lt"/>
              </a:rPr>
              <a:t>Cumulative or annual practice</a:t>
            </a:r>
          </a:p>
          <a:p>
            <a:r>
              <a:rPr lang="en-US" sz="950" b="1" dirty="0">
                <a:latin typeface="+mj-lt"/>
              </a:rPr>
              <a:t>Description of how the BMP will be tracked and reported:</a:t>
            </a:r>
          </a:p>
          <a:p>
            <a:pPr lvl="1"/>
            <a:r>
              <a:rPr lang="en-US" sz="950" dirty="0" smtClean="0">
                <a:latin typeface="+mj-lt"/>
              </a:rPr>
              <a:t>Include </a:t>
            </a:r>
            <a:r>
              <a:rPr lang="en-US" sz="950" dirty="0">
                <a:latin typeface="+mj-lt"/>
              </a:rPr>
              <a:t>a clear indication that this BMP will be used and reported by jurisdictions</a:t>
            </a:r>
          </a:p>
          <a:p>
            <a:r>
              <a:rPr lang="en-US" sz="950" b="1" dirty="0">
                <a:latin typeface="+mj-lt"/>
              </a:rPr>
              <a:t>Identification of any ancillary benefits or unintended consequences beyond impacts on nitrogen, phosphorus and sediment loads. Examples include increased, or reduced, air emissions.</a:t>
            </a:r>
          </a:p>
          <a:p>
            <a:r>
              <a:rPr lang="en-US" sz="950" b="1" dirty="0">
                <a:latin typeface="+mj-lt"/>
              </a:rPr>
              <a:t>Suggestion for a review timeline; when will additional information be available that may warrant a re-evaluation of the estimate</a:t>
            </a:r>
          </a:p>
          <a:p>
            <a:r>
              <a:rPr lang="en-US" sz="950" b="1" dirty="0">
                <a:latin typeface="+mj-lt"/>
              </a:rPr>
              <a:t>Outstanding issues that need to be resolved in the future and a list of ongoing studies, if any</a:t>
            </a:r>
          </a:p>
          <a:p>
            <a:r>
              <a:rPr lang="en-US" sz="950" b="1" dirty="0">
                <a:latin typeface="+mj-lt"/>
              </a:rPr>
              <a:t>Operation and Maintenance requirements and how neglect alters performance</a:t>
            </a:r>
          </a:p>
          <a:p>
            <a:r>
              <a:rPr lang="en-US" sz="950" b="1" dirty="0" smtClean="0">
                <a:latin typeface="+mj-lt"/>
              </a:rPr>
              <a:t>Include </a:t>
            </a:r>
            <a:r>
              <a:rPr lang="en-US" sz="950" b="1" dirty="0">
                <a:latin typeface="+mj-lt"/>
              </a:rPr>
              <a:t>negative results</a:t>
            </a:r>
          </a:p>
          <a:p>
            <a:pPr lvl="1"/>
            <a:r>
              <a:rPr lang="en-US" sz="950" dirty="0" smtClean="0">
                <a:latin typeface="+mj-lt"/>
              </a:rPr>
              <a:t>Where </a:t>
            </a:r>
            <a:r>
              <a:rPr lang="en-US" sz="950" dirty="0">
                <a:latin typeface="+mj-lt"/>
              </a:rPr>
              <a:t>studies with negative pollution reduction data are found (i.e. the BMP acted as a source of pollutants), they should be considered the same as all other data.</a:t>
            </a:r>
          </a:p>
          <a:p>
            <a:r>
              <a:rPr lang="en-US" sz="950" b="1" dirty="0">
                <a:latin typeface="+mj-lt"/>
              </a:rPr>
              <a:t>Include results where the practice relocated pollutants to a different location. An example is where a practice eliminates a pollutant from surface transport but moves the pollutant into groundwater.</a:t>
            </a:r>
          </a:p>
        </p:txBody>
      </p:sp>
    </p:spTree>
    <p:extLst>
      <p:ext uri="{BB962C8B-B14F-4D97-AF65-F5344CB8AC3E}">
        <p14:creationId xmlns:p14="http://schemas.microsoft.com/office/powerpoint/2010/main" val="3653350593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64994"/>
          </a:xfrm>
        </p:spPr>
        <p:txBody>
          <a:bodyPr/>
          <a:lstStyle/>
          <a:p>
            <a:r>
              <a:rPr lang="en-US" sz="2000" b="1" dirty="0" smtClean="0"/>
              <a:t>Early </a:t>
            </a:r>
            <a:r>
              <a:rPr lang="en-US" sz="2000" b="1" dirty="0" smtClean="0"/>
              <a:t>February: </a:t>
            </a:r>
            <a:endParaRPr lang="en-US" sz="2000" b="1" dirty="0" smtClean="0"/>
          </a:p>
          <a:p>
            <a:pPr lvl="1"/>
            <a:r>
              <a:rPr lang="en-US" sz="1600" dirty="0" smtClean="0"/>
              <a:t>BMP selection.</a:t>
            </a:r>
          </a:p>
          <a:p>
            <a:pPr lvl="1"/>
            <a:r>
              <a:rPr lang="en-US" sz="1600" dirty="0" smtClean="0"/>
              <a:t>Panel </a:t>
            </a:r>
            <a:r>
              <a:rPr lang="en-US" sz="1600" dirty="0"/>
              <a:t>selection. </a:t>
            </a:r>
            <a:endParaRPr lang="en-US" sz="1600" dirty="0" smtClean="0"/>
          </a:p>
          <a:p>
            <a:pPr lvl="1"/>
            <a:r>
              <a:rPr lang="en-US" sz="1600" dirty="0" err="1" smtClean="0"/>
              <a:t>Tt</a:t>
            </a:r>
            <a:r>
              <a:rPr lang="en-US" sz="1600" dirty="0" smtClean="0"/>
              <a:t> </a:t>
            </a:r>
            <a:r>
              <a:rPr lang="en-US" sz="1600" dirty="0"/>
              <a:t>starts literature search. </a:t>
            </a:r>
          </a:p>
          <a:p>
            <a:r>
              <a:rPr lang="en-US" sz="2000" b="1" dirty="0" smtClean="0"/>
              <a:t>Late </a:t>
            </a:r>
            <a:r>
              <a:rPr lang="en-US" sz="2000" b="1" dirty="0" smtClean="0"/>
              <a:t>February: </a:t>
            </a:r>
            <a:endParaRPr lang="en-US" sz="2000" b="1" dirty="0" smtClean="0"/>
          </a:p>
          <a:p>
            <a:pPr lvl="1"/>
            <a:r>
              <a:rPr lang="en-US" sz="1600" dirty="0" smtClean="0"/>
              <a:t>Panel </a:t>
            </a:r>
            <a:r>
              <a:rPr lang="en-US" sz="1600" dirty="0"/>
              <a:t>conference call. </a:t>
            </a:r>
            <a:endParaRPr lang="en-US" sz="1600" dirty="0" smtClean="0"/>
          </a:p>
          <a:p>
            <a:pPr lvl="1"/>
            <a:r>
              <a:rPr lang="en-US" sz="1600" dirty="0" smtClean="0"/>
              <a:t>Interviews </a:t>
            </a:r>
            <a:r>
              <a:rPr lang="en-US" sz="1600" dirty="0"/>
              <a:t>and collection of program info.</a:t>
            </a:r>
          </a:p>
          <a:p>
            <a:pPr lvl="1"/>
            <a:r>
              <a:rPr lang="en-US" sz="1600" dirty="0"/>
              <a:t>Summary of interviews. </a:t>
            </a:r>
          </a:p>
          <a:p>
            <a:pPr lvl="1"/>
            <a:r>
              <a:rPr lang="en-US" sz="1600" dirty="0"/>
              <a:t>Citations/abstracts for retrieved literature-first draft. </a:t>
            </a:r>
            <a:endParaRPr lang="en-US" sz="1600" dirty="0" smtClean="0"/>
          </a:p>
          <a:p>
            <a:r>
              <a:rPr lang="en-US" sz="2000" b="1" dirty="0" smtClean="0"/>
              <a:t>March–June</a:t>
            </a:r>
            <a:r>
              <a:rPr lang="en-US" sz="2000" b="1" dirty="0"/>
              <a:t>: </a:t>
            </a:r>
            <a:endParaRPr lang="en-US" sz="2000" b="1" dirty="0" smtClean="0"/>
          </a:p>
          <a:p>
            <a:pPr lvl="1"/>
            <a:r>
              <a:rPr lang="en-US" sz="1600" dirty="0" smtClean="0"/>
              <a:t>Panel </a:t>
            </a:r>
            <a:r>
              <a:rPr lang="en-US" sz="1600" dirty="0"/>
              <a:t>continues research on practices. </a:t>
            </a:r>
            <a:endParaRPr lang="en-US" sz="1600" dirty="0" smtClean="0"/>
          </a:p>
          <a:p>
            <a:pPr lvl="1"/>
            <a:r>
              <a:rPr lang="en-US" sz="1600" dirty="0" smtClean="0"/>
              <a:t>Prepares </a:t>
            </a:r>
            <a:r>
              <a:rPr lang="en-US" sz="1600" dirty="0"/>
              <a:t>for reviews and approvals</a:t>
            </a:r>
            <a:r>
              <a:rPr lang="en-US" sz="1600" dirty="0" smtClean="0"/>
              <a:t>.</a:t>
            </a:r>
          </a:p>
          <a:p>
            <a:pPr lvl="1"/>
            <a:r>
              <a:rPr lang="en-US" sz="1600" dirty="0" smtClean="0"/>
              <a:t>Updates to FWG</a:t>
            </a:r>
            <a:endParaRPr lang="en-US" sz="1600" dirty="0"/>
          </a:p>
          <a:p>
            <a:pPr lvl="1"/>
            <a:endParaRPr lang="en-US" sz="16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36776"/>
            <a:ext cx="4038600" cy="4525963"/>
          </a:xfrm>
        </p:spPr>
        <p:txBody>
          <a:bodyPr/>
          <a:lstStyle/>
          <a:p>
            <a:r>
              <a:rPr lang="en-US" sz="2000" b="1" dirty="0" smtClean="0"/>
              <a:t>June</a:t>
            </a:r>
            <a:r>
              <a:rPr lang="en-US" sz="2000" b="1" dirty="0" smtClean="0"/>
              <a:t>: </a:t>
            </a:r>
            <a:r>
              <a:rPr lang="en-US" sz="2000" dirty="0" smtClean="0"/>
              <a:t>Final recommendations from Panel.</a:t>
            </a:r>
          </a:p>
          <a:p>
            <a:r>
              <a:rPr lang="en-US" sz="2000" b="1" dirty="0" smtClean="0"/>
              <a:t>June/July: </a:t>
            </a:r>
            <a:r>
              <a:rPr lang="en-US" sz="2000" dirty="0" smtClean="0"/>
              <a:t>Sector workgroup Review.</a:t>
            </a:r>
          </a:p>
          <a:p>
            <a:r>
              <a:rPr lang="en-US" sz="2000" b="1" dirty="0" smtClean="0"/>
              <a:t>July:  </a:t>
            </a:r>
            <a:r>
              <a:rPr lang="en-US" sz="2000" dirty="0" smtClean="0"/>
              <a:t>WTWG</a:t>
            </a:r>
            <a:r>
              <a:rPr lang="en-US" sz="2000" b="1" dirty="0" smtClean="0"/>
              <a:t> </a:t>
            </a:r>
            <a:r>
              <a:rPr lang="en-US" sz="2000" dirty="0" smtClean="0"/>
              <a:t>Review.</a:t>
            </a:r>
          </a:p>
          <a:p>
            <a:r>
              <a:rPr lang="en-US" sz="2000" b="1" dirty="0" smtClean="0"/>
              <a:t>July/August: </a:t>
            </a:r>
            <a:r>
              <a:rPr lang="en-US" sz="2000" dirty="0" smtClean="0"/>
              <a:t>Approval meeting for WQGIT.</a:t>
            </a:r>
          </a:p>
          <a:p>
            <a:r>
              <a:rPr lang="en-US" sz="2000" b="1" dirty="0" smtClean="0"/>
              <a:t>September 30: </a:t>
            </a:r>
            <a:r>
              <a:rPr lang="en-US" sz="2000" dirty="0" smtClean="0"/>
              <a:t>Final report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785957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24343</TotalTime>
  <Words>1129</Words>
  <Application>Microsoft Office PowerPoint</Application>
  <PresentationFormat>On-screen Show (4:3)</PresentationFormat>
  <Paragraphs>128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Default Design</vt:lpstr>
      <vt:lpstr>Forestry BMP Review Process</vt:lpstr>
      <vt:lpstr>Review Process </vt:lpstr>
      <vt:lpstr>BMP Efficiency SOW—Initial Phases</vt:lpstr>
      <vt:lpstr>BMP Efficiency SOW—BMP Research</vt:lpstr>
      <vt:lpstr>BMP Efficiency SOW—BMP Analysis</vt:lpstr>
      <vt:lpstr>BMP Efficiency SOW—BMP Approvals</vt:lpstr>
      <vt:lpstr>BMP Efficiency SOW—Final Report</vt:lpstr>
      <vt:lpstr>BMP Efficiency SOW—Report Items</vt:lpstr>
      <vt:lpstr>Schedule</vt:lpstr>
      <vt:lpstr>The Panel: Roles &amp; Expectations</vt:lpstr>
      <vt:lpstr>Suggestions for Expert Panel</vt:lpstr>
      <vt:lpstr>Contact Information</vt:lpstr>
    </vt:vector>
  </TitlesOfParts>
  <Company>Tetra Tech EM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Elizabeth Avila</dc:creator>
  <cp:lastModifiedBy>Sievers, Mark</cp:lastModifiedBy>
  <cp:revision>746</cp:revision>
  <dcterms:created xsi:type="dcterms:W3CDTF">2007-06-26T19:44:19Z</dcterms:created>
  <dcterms:modified xsi:type="dcterms:W3CDTF">2012-01-31T15:58:41Z</dcterms:modified>
</cp:coreProperties>
</file>