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4" r:id="rId3"/>
    <p:sldId id="273" r:id="rId4"/>
    <p:sldId id="266" r:id="rId5"/>
    <p:sldId id="260" r:id="rId6"/>
    <p:sldId id="263" r:id="rId7"/>
    <p:sldId id="265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014" autoAdjust="0"/>
  </p:normalViewPr>
  <p:slideViewPr>
    <p:cSldViewPr>
      <p:cViewPr>
        <p:scale>
          <a:sx n="60" d="100"/>
          <a:sy n="60" d="100"/>
        </p:scale>
        <p:origin x="-164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F63ED-BF56-464D-A79B-D801CD7809EE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31AA3-38EB-407E-A256-EBFF6650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bf.org/document.doc?id=591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</a:t>
            </a:r>
            <a:r>
              <a:rPr lang="en-US" baseline="0" dirty="0" smtClean="0"/>
              <a:t> in your packet don’t have much time</a:t>
            </a:r>
          </a:p>
          <a:p>
            <a:r>
              <a:rPr lang="en-US" baseline="0" dirty="0" smtClean="0"/>
              <a:t>Exec summary quick and dirty</a:t>
            </a:r>
          </a:p>
          <a:p>
            <a:r>
              <a:rPr lang="en-US" baseline="0" dirty="0" smtClean="0"/>
              <a:t>Question – me, tom </a:t>
            </a:r>
            <a:r>
              <a:rPr lang="en-US" baseline="0" dirty="0" err="1" smtClean="0"/>
              <a:t>pelton</a:t>
            </a:r>
            <a:r>
              <a:rPr lang="en-US" baseline="0" dirty="0" smtClean="0"/>
              <a:t> compiled the info, and </a:t>
            </a:r>
            <a:r>
              <a:rPr lang="en-US" baseline="0" dirty="0" err="1" smtClean="0"/>
              <a:t>fyi</a:t>
            </a:r>
            <a:r>
              <a:rPr lang="en-US" baseline="0" dirty="0" smtClean="0"/>
              <a:t> 6 pages of end notes that refer to data source many </a:t>
            </a:r>
            <a:r>
              <a:rPr lang="en-US" baseline="0" dirty="0" err="1" smtClean="0"/>
              <a:t>wesbites</a:t>
            </a:r>
            <a:r>
              <a:rPr lang="en-US" baseline="0" dirty="0" smtClean="0"/>
              <a:t> to find actual data </a:t>
            </a:r>
          </a:p>
          <a:p>
            <a:r>
              <a:rPr lang="en-US" dirty="0" smtClean="0"/>
              <a:t>15 min fly thru</a:t>
            </a:r>
          </a:p>
          <a:p>
            <a:r>
              <a:rPr lang="en-US" dirty="0" smtClean="0"/>
              <a:t>Eyes wide open</a:t>
            </a:r>
          </a:p>
          <a:p>
            <a:r>
              <a:rPr lang="en-US" dirty="0" smtClean="0"/>
              <a:t>Claims </a:t>
            </a:r>
            <a:r>
              <a:rPr lang="en-US" dirty="0" err="1" smtClean="0"/>
              <a:t>env</a:t>
            </a:r>
            <a:r>
              <a:rPr lang="en-US" dirty="0" smtClean="0"/>
              <a:t> </a:t>
            </a:r>
            <a:r>
              <a:rPr lang="en-US" dirty="0" err="1" smtClean="0"/>
              <a:t>regs</a:t>
            </a:r>
            <a:r>
              <a:rPr lang="en-US" baseline="0" dirty="0" smtClean="0"/>
              <a:t> kill job</a:t>
            </a:r>
          </a:p>
          <a:p>
            <a:r>
              <a:rPr lang="en-US" baseline="0" dirty="0" smtClean="0"/>
              <a:t>Don’t – </a:t>
            </a:r>
            <a:r>
              <a:rPr lang="en-US" baseline="0" dirty="0" err="1" smtClean="0"/>
              <a:t>regs</a:t>
            </a:r>
            <a:r>
              <a:rPr lang="en-US" baseline="0" dirty="0" smtClean="0"/>
              <a:t> create jobs and while u r cleaning water the benefits you reap from it is sustaining jobs that depend upon c water – seafood </a:t>
            </a:r>
            <a:r>
              <a:rPr lang="en-US" baseline="0" dirty="0" err="1" smtClean="0"/>
              <a:t>ind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comm</a:t>
            </a:r>
            <a:r>
              <a:rPr lang="en-US" baseline="0" dirty="0" smtClean="0"/>
              <a:t> fish, </a:t>
            </a:r>
            <a:r>
              <a:rPr lang="en-US" baseline="0" dirty="0" err="1" smtClean="0"/>
              <a:t>rec</a:t>
            </a:r>
            <a:r>
              <a:rPr lang="en-US" baseline="0" dirty="0" smtClean="0"/>
              <a:t> fishing, water-based tourism etc…</a:t>
            </a:r>
          </a:p>
          <a:p>
            <a:r>
              <a:rPr lang="en-US" baseline="0" dirty="0" smtClean="0"/>
              <a:t>Research comprised of an </a:t>
            </a:r>
          </a:p>
          <a:p>
            <a:r>
              <a:rPr lang="en-US" baseline="0" dirty="0" smtClean="0"/>
              <a:t>-Evaluation </a:t>
            </a:r>
            <a:r>
              <a:rPr lang="en-US" baseline="0" dirty="0" err="1" smtClean="0"/>
              <a:t>indsutries</a:t>
            </a:r>
            <a:r>
              <a:rPr lang="en-US" baseline="0" dirty="0" smtClean="0"/>
              <a:t> who had cried wolf over new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regs</a:t>
            </a:r>
            <a:r>
              <a:rPr lang="en-US" baseline="0" dirty="0" smtClean="0"/>
              <a:t> – 70’s new clean air and fuel efficiency standards</a:t>
            </a:r>
          </a:p>
          <a:p>
            <a:r>
              <a:rPr lang="en-US" baseline="0" dirty="0" smtClean="0"/>
              <a:t>bf </a:t>
            </a:r>
            <a:r>
              <a:rPr lang="en-US" baseline="0" dirty="0" err="1" smtClean="0"/>
              <a:t>goodrich</a:t>
            </a:r>
            <a:endParaRPr lang="en-US" baseline="0" dirty="0" smtClean="0"/>
          </a:p>
          <a:p>
            <a:r>
              <a:rPr lang="en-US" baseline="0" dirty="0" err="1" smtClean="0"/>
              <a:t>opponets</a:t>
            </a:r>
            <a:r>
              <a:rPr lang="en-US" baseline="0" dirty="0" smtClean="0"/>
              <a:t> of 1985 phosphate ban (</a:t>
            </a:r>
            <a:r>
              <a:rPr lang="en-US" baseline="0" dirty="0" err="1" smtClean="0"/>
              <a:t>procter</a:t>
            </a:r>
            <a:r>
              <a:rPr lang="en-US" baseline="0" dirty="0" smtClean="0"/>
              <a:t> and gamble said this legislation would damage your wash machine create 1K in soap factories) etc…</a:t>
            </a:r>
          </a:p>
          <a:p>
            <a:r>
              <a:rPr lang="en-US" baseline="0" dirty="0" smtClean="0"/>
              <a:t>-inflated rhetoric about jobs/regulation in proposed clean air act amendments in 90s – ’03 OMB in bush’s pres. Analysis </a:t>
            </a:r>
            <a:r>
              <a:rPr lang="en-US" baseline="0" dirty="0" err="1" smtClean="0"/>
              <a:t>ben</a:t>
            </a:r>
            <a:r>
              <a:rPr lang="en-US" baseline="0" dirty="0" smtClean="0"/>
              <a:t> outweighed inv. 4-1</a:t>
            </a:r>
          </a:p>
          <a:p>
            <a:r>
              <a:rPr lang="en-US" baseline="0" dirty="0" smtClean="0"/>
              <a:t>-Bar college dir of </a:t>
            </a:r>
            <a:r>
              <a:rPr lang="en-US" baseline="0" dirty="0" err="1" smtClean="0"/>
              <a:t>ctr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 policy </a:t>
            </a:r>
            <a:r>
              <a:rPr lang="en-US" baseline="0" dirty="0" err="1" smtClean="0"/>
              <a:t>dr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eban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goodstein</a:t>
            </a:r>
            <a:r>
              <a:rPr lang="en-US" baseline="0" dirty="0" smtClean="0"/>
              <a:t> no net loss of jobs b/c of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regs</a:t>
            </a:r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End</a:t>
            </a:r>
            <a:r>
              <a:rPr lang="en-US" baseline="0" dirty="0" smtClean="0">
                <a:latin typeface="Arial" charset="0"/>
                <a:ea typeface="ＭＳ Ｐゴシック" pitchFamily="34" charset="-128"/>
              </a:rPr>
              <a:t> there – take questions if time allows</a:t>
            </a:r>
          </a:p>
          <a:p>
            <a:r>
              <a:rPr lang="en-US" baseline="0" dirty="0" smtClean="0">
                <a:latin typeface="Arial" charset="0"/>
                <a:ea typeface="ＭＳ Ｐゴシック" pitchFamily="34" charset="-128"/>
              </a:rPr>
              <a:t>This slide is of some friends in my community who can now have aqua operation b/c over the last 8 years water </a:t>
            </a:r>
            <a:r>
              <a:rPr lang="en-US" baseline="0" dirty="0" err="1" smtClean="0">
                <a:latin typeface="Arial" charset="0"/>
                <a:ea typeface="ＭＳ Ｐゴシック" pitchFamily="34" charset="-128"/>
              </a:rPr>
              <a:t>quali</a:t>
            </a:r>
            <a:r>
              <a:rPr lang="en-US" baseline="0" dirty="0" smtClean="0">
                <a:latin typeface="Arial" charset="0"/>
                <a:ea typeface="ＭＳ Ｐゴシック" pitchFamily="34" charset="-128"/>
              </a:rPr>
              <a:t> improved enough to allow for shellfish consumption which seems like a storybook ending to the clean water debate.</a:t>
            </a:r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 air</a:t>
            </a:r>
            <a:r>
              <a:rPr lang="en-US" baseline="0" dirty="0" smtClean="0"/>
              <a:t> act amendments in 90’s </a:t>
            </a:r>
            <a:r>
              <a:rPr lang="en-US" baseline="0" dirty="0" smtClean="0"/>
              <a:t>- inflated rhetoric “quiet death for businesses around country” </a:t>
            </a:r>
          </a:p>
          <a:p>
            <a:r>
              <a:rPr lang="en-US" baseline="0" dirty="0" smtClean="0"/>
              <a:t>– in ’03 under </a:t>
            </a:r>
            <a:r>
              <a:rPr lang="en-US" baseline="0" dirty="0" err="1" smtClean="0"/>
              <a:t>adm</a:t>
            </a:r>
            <a:r>
              <a:rPr lang="en-US" baseline="0" dirty="0" smtClean="0"/>
              <a:t> of OMB in G W bush’s pres. Analysis </a:t>
            </a:r>
            <a:r>
              <a:rPr lang="en-US" baseline="0" dirty="0" err="1" smtClean="0"/>
              <a:t>ben</a:t>
            </a:r>
            <a:r>
              <a:rPr lang="en-US" baseline="0" dirty="0" smtClean="0"/>
              <a:t> outweighed inv. 4-1</a:t>
            </a:r>
          </a:p>
          <a:p>
            <a:r>
              <a:rPr lang="en-US" baseline="0" dirty="0" smtClean="0"/>
              <a:t>Closer to home</a:t>
            </a:r>
            <a:endParaRPr lang="en-US" baseline="0" dirty="0" smtClean="0"/>
          </a:p>
          <a:p>
            <a:r>
              <a:rPr lang="en-US" dirty="0" err="1" smtClean="0"/>
              <a:t>Md</a:t>
            </a:r>
            <a:r>
              <a:rPr lang="en-US" dirty="0" smtClean="0"/>
              <a:t> considered</a:t>
            </a:r>
            <a:r>
              <a:rPr lang="en-US" baseline="0" dirty="0" smtClean="0"/>
              <a:t> healthy air act to control pollution from coal-fired PP in 06, critics (power com exec) said it would force closure of PP, cause layoffs, cripple reliability  of region’s electric system</a:t>
            </a:r>
          </a:p>
          <a:p>
            <a:r>
              <a:rPr lang="en-US" baseline="0" dirty="0" smtClean="0"/>
              <a:t>In fact non of these claims occurred and at constellations </a:t>
            </a:r>
            <a:r>
              <a:rPr lang="en-US" baseline="0" dirty="0" err="1" smtClean="0"/>
              <a:t>brandon</a:t>
            </a:r>
            <a:r>
              <a:rPr lang="en-US" baseline="0" dirty="0" smtClean="0"/>
              <a:t> shores PP in </a:t>
            </a:r>
            <a:r>
              <a:rPr lang="en-US" baseline="0" dirty="0" err="1" smtClean="0"/>
              <a:t>anne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arundel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coun</a:t>
            </a:r>
            <a:r>
              <a:rPr lang="en-US" baseline="0" dirty="0" smtClean="0"/>
              <a:t>, 1300 construction workers were employed on the renovation and 32 </a:t>
            </a:r>
            <a:r>
              <a:rPr lang="en-US" baseline="0" dirty="0" err="1" smtClean="0"/>
              <a:t>ppl</a:t>
            </a:r>
            <a:r>
              <a:rPr lang="en-US" baseline="0" dirty="0" smtClean="0"/>
              <a:t> were hired in part to run pollution equipment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  <a:ea typeface="ＭＳ Ｐゴシック" pitchFamily="28" charset="-128"/>
              </a:rPr>
              <a:t>Claim – layoffs</a:t>
            </a:r>
          </a:p>
          <a:p>
            <a:r>
              <a:rPr lang="en-US" dirty="0" smtClean="0">
                <a:latin typeface="Arial" pitchFamily="34" charset="0"/>
                <a:ea typeface="ＭＳ Ｐゴシック" pitchFamily="28" charset="-128"/>
              </a:rPr>
              <a:t>Reality: chemical technician Melissa </a:t>
            </a:r>
            <a:r>
              <a:rPr lang="en-US" dirty="0" err="1" smtClean="0">
                <a:latin typeface="Arial" pitchFamily="34" charset="0"/>
                <a:ea typeface="ＭＳ Ｐゴシック" pitchFamily="28" charset="-128"/>
              </a:rPr>
              <a:t>sampson</a:t>
            </a:r>
            <a:r>
              <a:rPr lang="en-US" dirty="0" smtClean="0">
                <a:latin typeface="Arial" pitchFamily="34" charset="0"/>
                <a:ea typeface="ＭＳ Ｐゴシック" pitchFamily="28" charset="-128"/>
              </a:rPr>
              <a:t> is one of those</a:t>
            </a:r>
            <a:r>
              <a:rPr lang="en-US" baseline="0" dirty="0" smtClean="0">
                <a:latin typeface="Arial" pitchFamily="34" charset="0"/>
                <a:ea typeface="ＭＳ Ｐゴシック" pitchFamily="28" charset="-128"/>
              </a:rPr>
              <a:t> 32 </a:t>
            </a:r>
            <a:r>
              <a:rPr lang="en-US" baseline="0" dirty="0" err="1" smtClean="0">
                <a:latin typeface="Arial" pitchFamily="34" charset="0"/>
                <a:ea typeface="ＭＳ Ｐゴシック" pitchFamily="28" charset="-128"/>
              </a:rPr>
              <a:t>ppl</a:t>
            </a:r>
            <a:r>
              <a:rPr lang="en-US" baseline="0" dirty="0" smtClean="0">
                <a:latin typeface="Arial" pitchFamily="34" charset="0"/>
                <a:ea typeface="ＭＳ Ｐゴシック" pitchFamily="28" charset="-128"/>
              </a:rPr>
              <a:t> </a:t>
            </a:r>
            <a:r>
              <a:rPr lang="en-US" baseline="0" dirty="0" err="1" smtClean="0">
                <a:latin typeface="Arial" pitchFamily="34" charset="0"/>
                <a:ea typeface="ＭＳ Ｐゴシック" pitchFamily="28" charset="-128"/>
              </a:rPr>
              <a:t>brandon</a:t>
            </a:r>
            <a:r>
              <a:rPr lang="en-US" baseline="0" dirty="0" smtClean="0">
                <a:latin typeface="Arial" pitchFamily="34" charset="0"/>
                <a:ea typeface="ＭＳ Ｐゴシック" pitchFamily="28" charset="-128"/>
              </a:rPr>
              <a:t> shores coal-fired PP constellation energy employees hired for pollution controls </a:t>
            </a:r>
          </a:p>
          <a:p>
            <a:endParaRPr lang="en-US" dirty="0" smtClean="0">
              <a:latin typeface="Arial" pitchFamily="34" charset="0"/>
              <a:ea typeface="ＭＳ Ｐゴシック" pitchFamily="2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9 of rpt</a:t>
            </a:r>
            <a:r>
              <a:rPr lang="en-US" baseline="0" dirty="0" smtClean="0"/>
              <a:t> looks at Norman </a:t>
            </a:r>
            <a:r>
              <a:rPr lang="en-US" baseline="0" dirty="0" err="1" smtClean="0"/>
              <a:t>cole</a:t>
            </a:r>
            <a:r>
              <a:rPr lang="en-US" baseline="0" dirty="0" smtClean="0"/>
              <a:t> pollution control plant in </a:t>
            </a:r>
            <a:r>
              <a:rPr lang="en-US" baseline="0" dirty="0" err="1" smtClean="0"/>
              <a:t>lorton</a:t>
            </a:r>
            <a:r>
              <a:rPr lang="en-US" baseline="0" dirty="0" smtClean="0"/>
              <a:t>. At that plant alone – there are 118 contractor jobs working on that upgrade. </a:t>
            </a:r>
            <a:r>
              <a:rPr lang="en-US" baseline="0" dirty="0" err="1" smtClean="0"/>
              <a:t>Mutliply</a:t>
            </a:r>
            <a:r>
              <a:rPr lang="en-US" baseline="0" dirty="0" smtClean="0"/>
              <a:t>  that by the</a:t>
            </a:r>
            <a:r>
              <a:rPr lang="en-US" baseline="0" dirty="0" smtClean="0"/>
              <a:t> 21 plants across the state being upgraded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Construction is underway in Montgomery County on $305 million in </a:t>
            </a:r>
            <a:r>
              <a:rPr lang="en-US" dirty="0" err="1" smtClean="0"/>
              <a:t>stormwater</a:t>
            </a:r>
            <a:r>
              <a:rPr lang="en-US" dirty="0" smtClean="0"/>
              <a:t> pollution control projects that will create 3,300 construction </a:t>
            </a:r>
          </a:p>
          <a:p>
            <a:r>
              <a:rPr lang="en-US" dirty="0" smtClean="0"/>
              <a:t>and engineering jobs.</a:t>
            </a:r>
          </a:p>
          <a:p>
            <a:endParaRPr lang="en-US" dirty="0" smtClean="0"/>
          </a:p>
          <a:p>
            <a:r>
              <a:rPr lang="en-US" dirty="0" smtClean="0"/>
              <a:t>projects will include stream restoration projects, green roofs, and </a:t>
            </a:r>
            <a:r>
              <a:rPr lang="en-US" dirty="0" err="1" smtClean="0"/>
              <a:t>stormwater</a:t>
            </a:r>
            <a:r>
              <a:rPr lang="en-US" dirty="0" smtClean="0"/>
              <a:t> containment ponds.</a:t>
            </a:r>
          </a:p>
          <a:p>
            <a:endParaRPr lang="en-US" dirty="0" smtClean="0"/>
          </a:p>
          <a:p>
            <a:r>
              <a:rPr lang="en-US" dirty="0" err="1" smtClean="0"/>
              <a:t>Stormwater</a:t>
            </a:r>
            <a:r>
              <a:rPr lang="en-US" dirty="0" smtClean="0"/>
              <a:t> control projects like the one in Montgomery County could create 36,000 temporary construction jobs across Maryland over the next </a:t>
            </a:r>
          </a:p>
          <a:p>
            <a:r>
              <a:rPr lang="en-US" dirty="0" smtClean="0"/>
              <a:t>five years, as well as 10,000 jobs in the District of Columbia, 80,000 jobs in </a:t>
            </a:r>
          </a:p>
          <a:p>
            <a:r>
              <a:rPr lang="en-US" dirty="0" smtClean="0"/>
              <a:t>Pennsylvania, and 35,000 jobs in Virginia, according to an October estimate by the Economic Policy Institute and an advocacy group called Green </a:t>
            </a:r>
          </a:p>
          <a:p>
            <a:r>
              <a:rPr lang="en-US" dirty="0" smtClean="0"/>
              <a:t>for All.</a:t>
            </a:r>
          </a:p>
          <a:p>
            <a:endParaRPr lang="en-US" dirty="0" smtClean="0"/>
          </a:p>
          <a:p>
            <a:r>
              <a:rPr lang="en-US" dirty="0" smtClean="0"/>
              <a:t>Mr. </a:t>
            </a:r>
            <a:r>
              <a:rPr lang="en-US" dirty="0" err="1" smtClean="0"/>
              <a:t>irving</a:t>
            </a:r>
            <a:r>
              <a:rPr lang="en-US" dirty="0" smtClean="0"/>
              <a:t> was Living day to day – happy to be at 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Farm runoff-control Projects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25 workers were hired to build new facilities on Walker’s farm, which reduced runoff pollution and allowed Walker to expand his herd from 170 to 250 cows.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 this out when wrapping up</a:t>
            </a:r>
          </a:p>
          <a:p>
            <a:r>
              <a:rPr lang="en-US" dirty="0" smtClean="0"/>
              <a:t>For example 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Lynnhaven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River, 1,500 acres of shellfish grounds have been re-opened after a bacteria clean-up plan was implemented.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Ten of the 13 streams in the Shenandoah Valley with the largest improvement from 1994 to 2004 had local clean-up plans.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31AA3-38EB-407E-A256-EBFF665072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662F98-A4D2-49D1-934E-E470822E420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026" y="8688049"/>
            <a:ext cx="2973974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2" tIns="45956" rIns="91912" bIns="45956" anchor="b"/>
          <a:lstStyle/>
          <a:p>
            <a:pPr algn="r" defTabSz="919110"/>
            <a:fld id="{15E5A5B6-C1B6-4EE3-87E9-46B9C4251CCD}" type="slidenum">
              <a:rPr lang="en-US" sz="1100">
                <a:latin typeface="Times New Roman" pitchFamily="18" charset="0"/>
              </a:rPr>
              <a:pPr algn="r" defTabSz="919110"/>
              <a:t>10</a:t>
            </a:fld>
            <a:endParaRPr lang="en-US" sz="1100" dirty="0">
              <a:latin typeface="Times New Roman" pitchFamily="18" charset="0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912" tIns="45956" rIns="91912" bIns="45956"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cbf.org/economic-report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cbf.org in search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bar economic report</a:t>
            </a:r>
          </a:p>
          <a:p>
            <a:pPr eaLnBrk="1" hangingPunct="1"/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ask me and I can email it to you</a:t>
            </a:r>
          </a:p>
          <a:p>
            <a:pPr eaLnBrk="1" hangingPunct="1"/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pages of econ data compiled that combines facts and figures of how clean water translates into dollar bills </a:t>
            </a:r>
          </a:p>
          <a:p>
            <a:pPr eaLnBrk="1" hangingPunct="1"/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full pages of end notes w/sources w/links so you can read full reports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BC54C-6F21-4E80-A01D-1761749DB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1939-677F-4C52-92EC-9FC97DCC5580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062BB-371C-47B1-9E1B-3B28793B3A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bf.org/document.doc?id=10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CWysocki\Desktop\Jobs Report Cover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97359"/>
            <a:ext cx="5093375" cy="660824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685800"/>
            <a:ext cx="4876800" cy="4572000"/>
          </a:xfrm>
        </p:spPr>
        <p:txBody>
          <a:bodyPr/>
          <a:lstStyle/>
          <a:p>
            <a:pPr marL="346075" indent="-346075">
              <a:lnSpc>
                <a:spcPct val="80000"/>
              </a:lnSpc>
              <a:spcBef>
                <a:spcPct val="0"/>
              </a:spcBef>
              <a:spcAft>
                <a:spcPct val="65000"/>
              </a:spcAft>
              <a:buSzPct val="115000"/>
            </a:pPr>
            <a:r>
              <a:rPr lang="en-US" sz="2000" dirty="0" smtClean="0"/>
              <a:t>Commercial fishing in VA and MD  contribute $2 billion in sales and more than 41,000 jobs</a:t>
            </a:r>
          </a:p>
          <a:p>
            <a:pPr marL="346075" indent="-346075">
              <a:lnSpc>
                <a:spcPct val="80000"/>
              </a:lnSpc>
              <a:spcBef>
                <a:spcPct val="0"/>
              </a:spcBef>
              <a:spcAft>
                <a:spcPct val="65000"/>
              </a:spcAft>
              <a:buSzPct val="115000"/>
            </a:pPr>
            <a:r>
              <a:rPr lang="en-US" sz="2000" dirty="0" smtClean="0"/>
              <a:t>Recreational fishing create $1.6 billion in sales and 13,000 jobs</a:t>
            </a:r>
          </a:p>
          <a:p>
            <a:pPr marL="346075" indent="-346075">
              <a:lnSpc>
                <a:spcPct val="80000"/>
              </a:lnSpc>
              <a:spcBef>
                <a:spcPct val="0"/>
              </a:spcBef>
              <a:spcAft>
                <a:spcPct val="65000"/>
              </a:spcAft>
              <a:buSzPct val="115000"/>
            </a:pPr>
            <a:r>
              <a:rPr lang="en-US" sz="2000" dirty="0" smtClean="0"/>
              <a:t>Tourism brings $3.7 billion a year and 46,000 jobs to Hampton Roads, with $1.4 billion and 11,000 jobs in Virginia Beach alone</a:t>
            </a:r>
          </a:p>
          <a:p>
            <a:pPr marL="346075" indent="-346075">
              <a:lnSpc>
                <a:spcPct val="80000"/>
              </a:lnSpc>
              <a:spcBef>
                <a:spcPct val="0"/>
              </a:spcBef>
              <a:spcAft>
                <a:spcPct val="65000"/>
              </a:spcAft>
              <a:buSzPct val="115000"/>
            </a:pPr>
            <a:r>
              <a:rPr lang="en-US" sz="2000" dirty="0" smtClean="0"/>
              <a:t>Properties near healthy waters can have 5-10% higher property values</a:t>
            </a:r>
          </a:p>
          <a:p>
            <a:pPr marL="346075" indent="-346075">
              <a:lnSpc>
                <a:spcPct val="80000"/>
              </a:lnSpc>
              <a:spcBef>
                <a:spcPct val="0"/>
              </a:spcBef>
              <a:spcAft>
                <a:spcPct val="65000"/>
              </a:spcAft>
              <a:buSzPct val="115000"/>
            </a:pPr>
            <a:r>
              <a:rPr lang="en-US" sz="2000" dirty="0" smtClean="0"/>
              <a:t>For every $1 spent on protection of drinking water, an average of $27 is saved in public water treatment costs</a:t>
            </a:r>
          </a:p>
        </p:txBody>
      </p:sp>
      <p:sp>
        <p:nvSpPr>
          <p:cNvPr id="26628" name="Rectangle 10"/>
          <p:cNvSpPr>
            <a:spLocks noChangeArrowheads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 i="0">
              <a:solidFill>
                <a:schemeClr val="tx1"/>
              </a:solidFill>
            </a:endParaRPr>
          </a:p>
        </p:txBody>
      </p:sp>
      <p:sp>
        <p:nvSpPr>
          <p:cNvPr id="26629" name="Oval 12"/>
          <p:cNvSpPr>
            <a:spLocks noChangeArrowheads="1"/>
          </p:cNvSpPr>
          <p:nvPr/>
        </p:nvSpPr>
        <p:spPr bwMode="auto">
          <a:xfrm>
            <a:off x="914400" y="57912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/>
            <a:endParaRPr lang="en-US" b="0" i="0">
              <a:solidFill>
                <a:schemeClr val="tx1"/>
              </a:solidFill>
            </a:endParaRPr>
          </a:p>
        </p:txBody>
      </p:sp>
      <p:pic>
        <p:nvPicPr>
          <p:cNvPr id="26630" name="Picture 11" descr="cbf_REV-blu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6800" y="5943600"/>
            <a:ext cx="3276600" cy="722313"/>
          </a:xfrm>
        </p:spPr>
      </p:pic>
      <p:pic>
        <p:nvPicPr>
          <p:cNvPr id="26631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1000"/>
            <a:ext cx="3810000" cy="4920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971800" y="5715000"/>
            <a:ext cx="77724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Value of Clean Water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6055" name="Picture 7" descr="cage500x33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650182"/>
          </a:xfrm>
        </p:spPr>
      </p:pic>
      <p:pic>
        <p:nvPicPr>
          <p:cNvPr id="386052" name="Picture 4" descr="cbf_REV-blue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85800" y="5943600"/>
            <a:ext cx="3505200" cy="773113"/>
          </a:xfrm>
          <a:noFill/>
          <a:ln/>
        </p:spPr>
      </p:pic>
      <p:sp>
        <p:nvSpPr>
          <p:cNvPr id="386053" name="Rectangle 5"/>
          <p:cNvSpPr>
            <a:spLocks noChangeArrowheads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6054" name="Oval 6"/>
          <p:cNvSpPr>
            <a:spLocks noChangeArrowheads="1"/>
          </p:cNvSpPr>
          <p:nvPr/>
        </p:nvSpPr>
        <p:spPr bwMode="auto">
          <a:xfrm>
            <a:off x="533400" y="57912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86056" name="Picture 8" descr="cbf_REV-blu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5943600"/>
            <a:ext cx="327660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6057" name="Rectangle 9"/>
          <p:cNvSpPr>
            <a:spLocks noChangeArrowheads="1"/>
          </p:cNvSpPr>
          <p:nvPr/>
        </p:nvSpPr>
        <p:spPr bwMode="auto">
          <a:xfrm>
            <a:off x="381000" y="3810000"/>
            <a:ext cx="15240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900" dirty="0"/>
              <a:t>Sources: Virginian-Pilot 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667000" y="5715000"/>
            <a:ext cx="7772400" cy="1143000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Questions?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Local examples of job creation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Photo 2, nearly a billion dollars in pollution control equipment at Brandon Sho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121830"/>
          </a:xfrm>
          <a:prstGeom prst="rect">
            <a:avLst/>
          </a:prstGeom>
          <a:noFill/>
        </p:spPr>
      </p:pic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398463" y="56388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5791200"/>
            <a:ext cx="9144000" cy="11430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" name="Picture 6" descr="cbf_REV-2935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3" y="5867400"/>
            <a:ext cx="3487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65650" y="6019800"/>
            <a:ext cx="427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Pollution Control Equipment</a:t>
            </a:r>
            <a:endParaRPr lang="en-US" sz="2800" b="1" dirty="0">
              <a:solidFill>
                <a:srgbClr val="00589A"/>
              </a:solidFill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304800"/>
            <a:ext cx="792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latin typeface="Arial" pitchFamily="34" charset="0"/>
                <a:cs typeface="Arial" pitchFamily="34" charset="0"/>
              </a:rPr>
              <a:t>Nearly a billion dollars in pollution control equipment at Brandon Shores power plant</a:t>
            </a:r>
            <a:endParaRPr lang="en-US" sz="16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10"/>
          <p:cNvSpPr>
            <a:spLocks noChangeArrowheads="1"/>
          </p:cNvSpPr>
          <p:nvPr/>
        </p:nvSpPr>
        <p:spPr bwMode="auto">
          <a:xfrm>
            <a:off x="398463" y="55626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388" name="Picture 6" descr="cbf_REV-2935.eps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3" y="5791200"/>
            <a:ext cx="3487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565650" y="5943600"/>
            <a:ext cx="427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Renovated Power Plant Jobs</a:t>
            </a:r>
          </a:p>
        </p:txBody>
      </p:sp>
      <p:pic>
        <p:nvPicPr>
          <p:cNvPr id="3074" name="Picture 2" descr="E:\Photo1, Melissa Sampson with scrubber at Brandon Shores power plan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48093"/>
            <a:ext cx="9144000" cy="6121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Photo 3, Brandon Stevens, worker at Fairfax County sewage pla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9144000" cy="6121832"/>
          </a:xfrm>
          <a:prstGeom prst="rect">
            <a:avLst/>
          </a:prstGeom>
          <a:noFill/>
        </p:spPr>
      </p:pic>
      <p:pic>
        <p:nvPicPr>
          <p:cNvPr id="5123" name="Picture 3" descr="E:\Photo 3-A, sewage plant worker Brandon Stevens and daughter Dixie Steven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971800"/>
            <a:ext cx="4241800" cy="3181349"/>
          </a:xfrm>
          <a:prstGeom prst="rect">
            <a:avLst/>
          </a:prstGeom>
          <a:noFill/>
        </p:spPr>
      </p:pic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398463" y="55626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" name="Picture 6" descr="cbf_REV-2935.eps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63" y="5791200"/>
            <a:ext cx="3487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65650" y="5943600"/>
            <a:ext cx="427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US" sz="3200" b="1" dirty="0">
              <a:solidFill>
                <a:srgbClr val="00589A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latin typeface="Arial" pitchFamily="34" charset="0"/>
                <a:cs typeface="Arial" pitchFamily="34" charset="0"/>
              </a:rPr>
              <a:t>Brandon Stevens, worker at Fairfax County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STP upgrade</a:t>
            </a:r>
            <a:endParaRPr lang="en-US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343400" y="6019800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Sewage Treatment Plant Jobs</a:t>
            </a:r>
            <a:endParaRPr lang="en-US" sz="2800" b="1" dirty="0">
              <a:solidFill>
                <a:srgbClr val="00589A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Photo 6, Montgomery County stormwater worker Marcus Irv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121830"/>
          </a:xfrm>
          <a:prstGeom prst="rect">
            <a:avLst/>
          </a:prstGeom>
          <a:noFill/>
        </p:spPr>
      </p:pic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398463" y="55626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" name="Picture 6" descr="cbf_REV-2935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3" y="5791200"/>
            <a:ext cx="3487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565650" y="6019800"/>
            <a:ext cx="427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dirty="0" err="1" smtClean="0">
                <a:solidFill>
                  <a:schemeClr val="bg1"/>
                </a:solidFill>
                <a:latin typeface="Arial Narrow" pitchFamily="34" charset="0"/>
              </a:rPr>
              <a:t>Stormwater</a:t>
            </a:r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 Jobs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398463" y="55626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42" name="Picture 2" descr="E:\Photo 8, Pennsylvania dairy farmer Leroy Walker shows two new manure storage pits and new bar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64584" y="-378256"/>
            <a:ext cx="10808584" cy="723625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286000" y="7620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Farmer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Leroy Walker with manure storage pit </a:t>
            </a:r>
            <a:b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 barn with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good ventilation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&amp; runoff controls</a:t>
            </a:r>
            <a:endParaRPr lang="en-US" sz="16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Photo 9, farmer Leroy Walker feeds his dairy cows in a new barn with good ventilation and runoff contro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83" y="0"/>
            <a:ext cx="9105417" cy="6096000"/>
          </a:xfrm>
          <a:prstGeom prst="rect">
            <a:avLst/>
          </a:prstGeom>
          <a:noFill/>
        </p:spPr>
      </p:pic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398463" y="5562600"/>
            <a:ext cx="1066800" cy="1066800"/>
          </a:xfrm>
          <a:prstGeom prst="ellipse">
            <a:avLst/>
          </a:prstGeom>
          <a:solidFill>
            <a:srgbClr val="00224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solidFill>
            <a:srgbClr val="00224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" name="Picture 6" descr="cbf_REV-2935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3" y="5791200"/>
            <a:ext cx="3487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276600" y="3962400"/>
            <a:ext cx="365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University of Virginia study projected that 11,751 temporary jobs could be created if Virginia and federal government invested $804 million in farm runoff control projects.  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565650" y="6019800"/>
            <a:ext cx="427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Job Creation on Farms</a:t>
            </a:r>
            <a:endParaRPr lang="en-US" sz="2800" b="1" dirty="0">
              <a:solidFill>
                <a:srgbClr val="00589A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40658"/>
            <a:ext cx="8458199" cy="643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856</Words>
  <Application>Microsoft Office PowerPoint</Application>
  <PresentationFormat>On-screen Show (4:3)</PresentationFormat>
  <Paragraphs>73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Local examples of job creation</vt:lpstr>
      <vt:lpstr>Slide 3</vt:lpstr>
      <vt:lpstr>Slide 4</vt:lpstr>
      <vt:lpstr>Slide 5</vt:lpstr>
      <vt:lpstr>Slide 6</vt:lpstr>
      <vt:lpstr>Slide 7</vt:lpstr>
      <vt:lpstr>Slide 8</vt:lpstr>
      <vt:lpstr>Slide 9</vt:lpstr>
      <vt:lpstr>Value of Clean Water</vt:lpstr>
      <vt:lpstr>Questions?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 Buckman</dc:creator>
  <cp:lastModifiedBy>ceverett</cp:lastModifiedBy>
  <cp:revision>54</cp:revision>
  <dcterms:created xsi:type="dcterms:W3CDTF">2012-01-04T15:30:47Z</dcterms:created>
  <dcterms:modified xsi:type="dcterms:W3CDTF">2012-03-01T15:16:54Z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634197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D5.0.2</vt:lpwstr>
  </property>
</Properties>
</file>