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256" r:id="rId2"/>
    <p:sldId id="257" r:id="rId3"/>
    <p:sldId id="280" r:id="rId4"/>
    <p:sldId id="318" r:id="rId5"/>
    <p:sldId id="287" r:id="rId6"/>
    <p:sldId id="320" r:id="rId7"/>
    <p:sldId id="319" r:id="rId8"/>
    <p:sldId id="321" r:id="rId9"/>
    <p:sldId id="322" r:id="rId10"/>
    <p:sldId id="323" r:id="rId11"/>
    <p:sldId id="324" r:id="rId12"/>
    <p:sldId id="325" r:id="rId13"/>
    <p:sldId id="326" r:id="rId14"/>
    <p:sldId id="327" r:id="rId15"/>
    <p:sldId id="329" r:id="rId16"/>
    <p:sldId id="310" r:id="rId17"/>
    <p:sldId id="328" r:id="rId18"/>
    <p:sldId id="311" r:id="rId19"/>
    <p:sldId id="306" r:id="rId20"/>
    <p:sldId id="309" r:id="rId21"/>
    <p:sldId id="314" r:id="rId22"/>
    <p:sldId id="312" r:id="rId23"/>
    <p:sldId id="313" r:id="rId24"/>
    <p:sldId id="315" r:id="rId25"/>
    <p:sldId id="330" r:id="rId26"/>
    <p:sldId id="316" r:id="rId27"/>
    <p:sldId id="336" r:id="rId28"/>
    <p:sldId id="317" r:id="rId29"/>
    <p:sldId id="331" r:id="rId30"/>
    <p:sldId id="332" r:id="rId31"/>
    <p:sldId id="338" r:id="rId32"/>
    <p:sldId id="333" r:id="rId33"/>
    <p:sldId id="339" r:id="rId34"/>
    <p:sldId id="340" r:id="rId35"/>
    <p:sldId id="337" r:id="rId36"/>
    <p:sldId id="335"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9" autoAdjust="0"/>
    <p:restoredTop sz="94660"/>
  </p:normalViewPr>
  <p:slideViewPr>
    <p:cSldViewPr>
      <p:cViewPr varScale="1">
        <p:scale>
          <a:sx n="108" d="100"/>
          <a:sy n="108" d="100"/>
        </p:scale>
        <p:origin x="-7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156"/>
    </p:cViewPr>
  </p:sorterViewPr>
  <p:notesViewPr>
    <p:cSldViewPr>
      <p:cViewPr varScale="1">
        <p:scale>
          <a:sx n="82" d="100"/>
          <a:sy n="82" d="100"/>
        </p:scale>
        <p:origin x="-1974" y="-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E806207-12D8-4C07-A2CC-3BF0DEC25516}" type="datetimeFigureOut">
              <a:rPr lang="en-US" smtClean="0"/>
              <a:pPr/>
              <a:t>5/31/2012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9C54079-AA72-4A06-AD27-02CB79219D8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21DA3CBB-F83D-4DB6-BD3C-C20B1E79E4C0}" type="datetimeFigureOut">
              <a:rPr lang="en-US" smtClean="0"/>
              <a:pPr/>
              <a:t>5/31/2012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D43D8E1E-1949-4E39-9541-5F6DC719FE1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Sharepoint</a:t>
            </a:r>
            <a:r>
              <a:rPr lang="en-US" baseline="0" dirty="0" smtClean="0"/>
              <a:t> – collaborative software</a:t>
            </a:r>
            <a:endParaRPr lang="en-US" dirty="0"/>
          </a:p>
        </p:txBody>
      </p:sp>
      <p:sp>
        <p:nvSpPr>
          <p:cNvPr id="4" name="Slide Number Placeholder 3"/>
          <p:cNvSpPr>
            <a:spLocks noGrp="1"/>
          </p:cNvSpPr>
          <p:nvPr>
            <p:ph type="sldNum" sz="quarter" idx="10"/>
          </p:nvPr>
        </p:nvSpPr>
        <p:spPr/>
        <p:txBody>
          <a:bodyPr/>
          <a:lstStyle/>
          <a:p>
            <a:fld id="{A9DB3692-40EF-4B35-9BFF-631377E662FC}"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3D8E1E-1949-4E39-9541-5F6DC719FE12}" type="slidenum">
              <a:rPr lang="en-US" smtClean="0"/>
              <a:pPr/>
              <a:t>35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B0376E4-FE33-4E14-B78C-2CF8725C9906}" type="datetimeFigureOut">
              <a:rPr lang="en-US" smtClean="0"/>
              <a:pPr/>
              <a:t>5/31/2012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4FEE747-3474-4E2C-80F8-D47C54B3032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0376E4-FE33-4E14-B78C-2CF8725C9906}" type="datetimeFigureOut">
              <a:rPr lang="en-US" smtClean="0"/>
              <a:pPr/>
              <a:t>5/31/2012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EE747-3474-4E2C-80F8-D47C54B303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0376E4-FE33-4E14-B78C-2CF8725C9906}" type="datetimeFigureOut">
              <a:rPr lang="en-US" smtClean="0"/>
              <a:pPr/>
              <a:t>5/31/2012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EE747-3474-4E2C-80F8-D47C54B303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0376E4-FE33-4E14-B78C-2CF8725C9906}" type="datetimeFigureOut">
              <a:rPr lang="en-US" smtClean="0"/>
              <a:pPr/>
              <a:t>5/31/2012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EE747-3474-4E2C-80F8-D47C54B303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B0376E4-FE33-4E14-B78C-2CF8725C9906}" type="datetimeFigureOut">
              <a:rPr lang="en-US" smtClean="0"/>
              <a:pPr/>
              <a:t>5/31/2012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EE747-3474-4E2C-80F8-D47C54B3032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B0376E4-FE33-4E14-B78C-2CF8725C9906}" type="datetimeFigureOut">
              <a:rPr lang="en-US" smtClean="0"/>
              <a:pPr/>
              <a:t>5/31/2012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FEE747-3474-4E2C-80F8-D47C54B303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B0376E4-FE33-4E14-B78C-2CF8725C9906}" type="datetimeFigureOut">
              <a:rPr lang="en-US" smtClean="0"/>
              <a:pPr/>
              <a:t>5/31/2012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FEE747-3474-4E2C-80F8-D47C54B303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B0376E4-FE33-4E14-B78C-2CF8725C9906}" type="datetimeFigureOut">
              <a:rPr lang="en-US" smtClean="0"/>
              <a:pPr/>
              <a:t>5/31/2012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FEE747-3474-4E2C-80F8-D47C54B303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0376E4-FE33-4E14-B78C-2CF8725C9906}" type="datetimeFigureOut">
              <a:rPr lang="en-US" smtClean="0"/>
              <a:pPr/>
              <a:t>5/31/2012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FEE747-3474-4E2C-80F8-D47C54B303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B0376E4-FE33-4E14-B78C-2CF8725C9906}" type="datetimeFigureOut">
              <a:rPr lang="en-US" smtClean="0"/>
              <a:pPr/>
              <a:t>5/31/2012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FEE747-3474-4E2C-80F8-D47C54B303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B0376E4-FE33-4E14-B78C-2CF8725C9906}" type="datetimeFigureOut">
              <a:rPr lang="en-US" smtClean="0"/>
              <a:pPr/>
              <a:t>5/31/2012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4FEE747-3474-4E2C-80F8-D47C54B3032D}"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B0376E4-FE33-4E14-B78C-2CF8725C9906}" type="datetimeFigureOut">
              <a:rPr lang="en-US" smtClean="0"/>
              <a:pPr/>
              <a:t>5/31/2012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4FEE747-3474-4E2C-80F8-D47C54B3032D}"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mailto:falkh@nwf.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smtClean="0"/>
              <a:t>Coalition Update for Citizens Advisory Committee</a:t>
            </a:r>
            <a:endParaRPr lang="en-US" sz="4800" dirty="0"/>
          </a:p>
        </p:txBody>
      </p:sp>
      <p:sp>
        <p:nvSpPr>
          <p:cNvPr id="3" name="Subtitle 2"/>
          <p:cNvSpPr>
            <a:spLocks noGrp="1"/>
          </p:cNvSpPr>
          <p:nvPr>
            <p:ph type="subTitle" idx="1"/>
          </p:nvPr>
        </p:nvSpPr>
        <p:spPr/>
        <p:txBody>
          <a:bodyPr>
            <a:normAutofit/>
          </a:bodyPr>
          <a:lstStyle/>
          <a:p>
            <a:r>
              <a:rPr lang="en-US" sz="2400" dirty="0" smtClean="0"/>
              <a:t>Choose Clean Water Coalition</a:t>
            </a:r>
          </a:p>
          <a:p>
            <a:r>
              <a:rPr lang="en-US" sz="2400" dirty="0" smtClean="0"/>
              <a:t>Hilary Harp Falk</a:t>
            </a:r>
            <a:endParaRPr lang="en-US" sz="2400" dirty="0" smtClean="0"/>
          </a:p>
          <a:p>
            <a:r>
              <a:rPr lang="en-US" sz="2400" dirty="0" smtClean="0"/>
              <a:t>June 1, </a:t>
            </a:r>
            <a:r>
              <a:rPr lang="en-US" sz="2400" dirty="0" smtClean="0"/>
              <a:t>2012</a:t>
            </a:r>
          </a:p>
        </p:txBody>
      </p:sp>
      <p:pic>
        <p:nvPicPr>
          <p:cNvPr id="4" name="Picture 3" descr="CCW Logo_final.tif"/>
          <p:cNvPicPr>
            <a:picLocks noChangeAspect="1"/>
          </p:cNvPicPr>
          <p:nvPr/>
        </p:nvPicPr>
        <p:blipFill>
          <a:blip r:embed="rId2" cstate="print">
            <a:clrChange>
              <a:clrFrom>
                <a:srgbClr val="FDFDFD"/>
              </a:clrFrom>
              <a:clrTo>
                <a:srgbClr val="FDFDFD">
                  <a:alpha val="0"/>
                </a:srgbClr>
              </a:clrTo>
            </a:clrChange>
          </a:blip>
          <a:stretch>
            <a:fillRect/>
          </a:stretch>
        </p:blipFill>
        <p:spPr>
          <a:xfrm>
            <a:off x="4419600" y="5638800"/>
            <a:ext cx="4381434" cy="92964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smtClean="0"/>
              <a:t> Water Is A Local Issue</a:t>
            </a:r>
            <a:endParaRPr lang="en-US" sz="4500" dirty="0"/>
          </a:p>
        </p:txBody>
      </p:sp>
      <p:sp>
        <p:nvSpPr>
          <p:cNvPr id="3" name="Content Placeholder 2"/>
          <p:cNvSpPr>
            <a:spLocks noGrp="1"/>
          </p:cNvSpPr>
          <p:nvPr>
            <p:ph idx="1"/>
          </p:nvPr>
        </p:nvSpPr>
        <p:spPr>
          <a:xfrm>
            <a:off x="609600" y="1935480"/>
            <a:ext cx="7924800" cy="4389120"/>
          </a:xfrm>
        </p:spPr>
        <p:txBody>
          <a:bodyPr>
            <a:normAutofit/>
          </a:bodyPr>
          <a:lstStyle/>
          <a:p>
            <a:pPr>
              <a:buNone/>
            </a:pPr>
            <a:r>
              <a:rPr lang="en-US" sz="2800" dirty="0" smtClean="0">
                <a:latin typeface="+mj-lt"/>
              </a:rPr>
              <a:t>Strong messaging can build support for the implementation of the pollution diet and defend against threats to weaken efforts for restoration and protection.</a:t>
            </a:r>
          </a:p>
          <a:p>
            <a:pPr>
              <a:buNone/>
            </a:pPr>
            <a:endParaRPr lang="en-US" sz="2800" dirty="0">
              <a:latin typeface="+mj-lt"/>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048512"/>
          </a:xfrm>
        </p:spPr>
        <p:txBody>
          <a:bodyPr>
            <a:normAutofit/>
          </a:bodyPr>
          <a:lstStyle/>
          <a:p>
            <a:r>
              <a:rPr lang="en-US" sz="4500" dirty="0" smtClean="0"/>
              <a:t>Know the Power of Story</a:t>
            </a:r>
            <a:endParaRPr lang="en-US" sz="4500" dirty="0"/>
          </a:p>
        </p:txBody>
      </p:sp>
      <p:pic>
        <p:nvPicPr>
          <p:cNvPr id="4" name="Picture 3" descr="CCW Logo_final.tif"/>
          <p:cNvPicPr>
            <a:picLocks noChangeAspect="1"/>
          </p:cNvPicPr>
          <p:nvPr/>
        </p:nvPicPr>
        <p:blipFill>
          <a:blip r:embed="rId2" cstate="print">
            <a:clrChange>
              <a:clrFrom>
                <a:srgbClr val="FDFDFD"/>
              </a:clrFrom>
              <a:clrTo>
                <a:srgbClr val="FDFDFD">
                  <a:alpha val="0"/>
                </a:srgbClr>
              </a:clrTo>
            </a:clrChange>
          </a:blip>
          <a:stretch>
            <a:fillRect/>
          </a:stretch>
        </p:blipFill>
        <p:spPr>
          <a:xfrm>
            <a:off x="4419600" y="5638800"/>
            <a:ext cx="4381434" cy="929640"/>
          </a:xfrm>
          <a:prstGeom prst="rect">
            <a:avLst/>
          </a:prstGeom>
        </p:spPr>
      </p:pic>
      <p:sp>
        <p:nvSpPr>
          <p:cNvPr id="5" name="Content Placeholder 4"/>
          <p:cNvSpPr>
            <a:spLocks noGrp="1"/>
          </p:cNvSpPr>
          <p:nvPr>
            <p:ph idx="1"/>
          </p:nvPr>
        </p:nvSpPr>
        <p:spPr/>
        <p:txBody>
          <a:bodyPr>
            <a:normAutofit/>
          </a:bodyPr>
          <a:lstStyle/>
          <a:p>
            <a:r>
              <a:rPr lang="en-US" sz="2800" dirty="0" smtClean="0">
                <a:latin typeface="+mj-lt"/>
              </a:rPr>
              <a:t>Studies prove that emotional stories are far more likely to inspire action.</a:t>
            </a:r>
          </a:p>
          <a:p>
            <a:r>
              <a:rPr lang="en-US" sz="2800" dirty="0" smtClean="0">
                <a:latin typeface="+mj-lt"/>
              </a:rPr>
              <a:t>While much hay is made of questioning science and statistics, it’s harder to question the story of what you saw or experienced – find people who can bring flooding, jobs, pollution, etc. to life.</a:t>
            </a:r>
          </a:p>
          <a:p>
            <a:pPr>
              <a:buNone/>
            </a:pPr>
            <a:endParaRPr lang="en-US" sz="2800"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rmAutofit/>
          </a:bodyPr>
          <a:lstStyle/>
          <a:p>
            <a:r>
              <a:rPr lang="en-US" sz="4500" dirty="0" smtClean="0"/>
              <a:t>Make the Pollution Diet Local</a:t>
            </a:r>
            <a:endParaRPr lang="en-US" sz="4500" dirty="0"/>
          </a:p>
        </p:txBody>
      </p:sp>
      <p:pic>
        <p:nvPicPr>
          <p:cNvPr id="4" name="Picture 3" descr="CCW Logo_final.tif"/>
          <p:cNvPicPr>
            <a:picLocks noChangeAspect="1"/>
          </p:cNvPicPr>
          <p:nvPr/>
        </p:nvPicPr>
        <p:blipFill>
          <a:blip r:embed="rId2" cstate="print">
            <a:clrChange>
              <a:clrFrom>
                <a:srgbClr val="FDFDFD"/>
              </a:clrFrom>
              <a:clrTo>
                <a:srgbClr val="FDFDFD">
                  <a:alpha val="0"/>
                </a:srgbClr>
              </a:clrTo>
            </a:clrChange>
          </a:blip>
          <a:stretch>
            <a:fillRect/>
          </a:stretch>
        </p:blipFill>
        <p:spPr>
          <a:xfrm>
            <a:off x="4419600" y="5638800"/>
            <a:ext cx="4381434" cy="929640"/>
          </a:xfrm>
          <a:prstGeom prst="rect">
            <a:avLst/>
          </a:prstGeom>
        </p:spPr>
      </p:pic>
      <p:sp>
        <p:nvSpPr>
          <p:cNvPr id="5" name="Content Placeholder 4"/>
          <p:cNvSpPr>
            <a:spLocks noGrp="1"/>
          </p:cNvSpPr>
          <p:nvPr>
            <p:ph idx="1"/>
          </p:nvPr>
        </p:nvSpPr>
        <p:spPr>
          <a:xfrm>
            <a:off x="457200" y="1828800"/>
            <a:ext cx="8229600" cy="4389120"/>
          </a:xfrm>
        </p:spPr>
        <p:txBody>
          <a:bodyPr>
            <a:normAutofit fontScale="70000" lnSpcReduction="20000"/>
          </a:bodyPr>
          <a:lstStyle/>
          <a:p>
            <a:r>
              <a:rPr lang="en-US" sz="3200" b="1" dirty="0" smtClean="0">
                <a:latin typeface="+mj-lt"/>
              </a:rPr>
              <a:t>Our local waters. </a:t>
            </a:r>
            <a:r>
              <a:rPr lang="en-US" sz="3200" dirty="0" smtClean="0">
                <a:latin typeface="+mj-lt"/>
              </a:rPr>
              <a:t>Be specific: name rivers and streams.</a:t>
            </a:r>
          </a:p>
          <a:p>
            <a:r>
              <a:rPr lang="en-US" sz="3200" b="1" dirty="0" smtClean="0">
                <a:latin typeface="+mj-lt"/>
              </a:rPr>
              <a:t>Our health.</a:t>
            </a:r>
            <a:r>
              <a:rPr lang="en-US" sz="3200" dirty="0" smtClean="0">
                <a:latin typeface="+mj-lt"/>
              </a:rPr>
              <a:t> Talk about the sources of our drinking water. Talk about being able to eat the fish, safely swim.</a:t>
            </a:r>
          </a:p>
          <a:p>
            <a:r>
              <a:rPr lang="en-US" sz="3200" b="1" dirty="0" smtClean="0">
                <a:latin typeface="+mj-lt"/>
              </a:rPr>
              <a:t>Our economy. </a:t>
            </a:r>
            <a:r>
              <a:rPr lang="en-US" sz="3200" dirty="0" smtClean="0">
                <a:latin typeface="+mj-lt"/>
              </a:rPr>
              <a:t>The tourism, fishing and recreational industries are vital to local economies. </a:t>
            </a:r>
          </a:p>
          <a:p>
            <a:r>
              <a:rPr lang="en-US" sz="3200" b="1" dirty="0" smtClean="0">
                <a:latin typeface="+mj-lt"/>
              </a:rPr>
              <a:t>Our local needs.</a:t>
            </a:r>
            <a:r>
              <a:rPr lang="en-US" sz="3200" dirty="0" smtClean="0">
                <a:latin typeface="+mj-lt"/>
              </a:rPr>
              <a:t> Each locality has an opportunity this year to decide how we will clean up and protect our waterways over the next twenty years.</a:t>
            </a:r>
          </a:p>
          <a:p>
            <a:r>
              <a:rPr lang="en-US" sz="3200" b="1" dirty="0" smtClean="0">
                <a:latin typeface="+mj-lt"/>
              </a:rPr>
              <a:t>Our lands.</a:t>
            </a:r>
            <a:r>
              <a:rPr lang="en-US" sz="3200" dirty="0" smtClean="0">
                <a:latin typeface="+mj-lt"/>
              </a:rPr>
              <a:t>  How we use the land, what we build on it, and how we build, are decisions about what we’re going to allow into our rivers and streams.</a:t>
            </a:r>
          </a:p>
          <a:p>
            <a:r>
              <a:rPr lang="en-US" sz="3200" b="1" dirty="0" smtClean="0">
                <a:latin typeface="+mj-lt"/>
              </a:rPr>
              <a:t>Our responsibility.</a:t>
            </a:r>
            <a:r>
              <a:rPr lang="en-US" sz="3200" dirty="0" smtClean="0">
                <a:latin typeface="+mj-lt"/>
              </a:rPr>
              <a:t>  Everyone is responsible for the pollution they allow into the water, and for the impact that has on everyone else.</a:t>
            </a:r>
          </a:p>
          <a:p>
            <a:pPr>
              <a:buNone/>
            </a:pPr>
            <a:endParaRPr lang="en-US" sz="3200" dirty="0" smtClean="0"/>
          </a:p>
          <a:p>
            <a:pPr>
              <a:buNone/>
            </a:pPr>
            <a:endParaRPr lang="en-US" sz="28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Coalition’s Strength Is In Sharing</a:t>
            </a:r>
            <a:endParaRPr lang="en-US" dirty="0"/>
          </a:p>
        </p:txBody>
      </p:sp>
      <p:sp>
        <p:nvSpPr>
          <p:cNvPr id="3" name="Content Placeholder 2"/>
          <p:cNvSpPr>
            <a:spLocks noGrp="1"/>
          </p:cNvSpPr>
          <p:nvPr>
            <p:ph idx="1"/>
          </p:nvPr>
        </p:nvSpPr>
        <p:spPr>
          <a:xfrm>
            <a:off x="457200" y="2362200"/>
            <a:ext cx="8229600" cy="3962400"/>
          </a:xfrm>
        </p:spPr>
        <p:txBody>
          <a:bodyPr>
            <a:normAutofit/>
          </a:bodyPr>
          <a:lstStyle/>
          <a:p>
            <a:pPr>
              <a:buNone/>
            </a:pPr>
            <a:r>
              <a:rPr lang="en-US" sz="2800" dirty="0" smtClean="0">
                <a:latin typeface="+mj-lt"/>
              </a:rPr>
              <a:t>“In today’s environment, hoarding knowledge ultimately erodes your power. If you know something very important, the way to get power is by actually sharing it.”</a:t>
            </a:r>
          </a:p>
          <a:p>
            <a:pPr algn="r">
              <a:buNone/>
            </a:pPr>
            <a:r>
              <a:rPr lang="en-US" sz="2800" dirty="0" smtClean="0">
                <a:latin typeface="+mj-lt"/>
              </a:rPr>
              <a:t>-Joseph </a:t>
            </a:r>
            <a:r>
              <a:rPr lang="en-US" sz="2800" dirty="0" err="1" smtClean="0">
                <a:latin typeface="+mj-lt"/>
              </a:rPr>
              <a:t>Badaracco</a:t>
            </a:r>
            <a:endParaRPr lang="en-US" sz="2800" dirty="0" smtClean="0">
              <a:latin typeface="+mj-lt"/>
            </a:endParaRPr>
          </a:p>
          <a:p>
            <a:pPr algn="r">
              <a:buNone/>
            </a:pPr>
            <a:r>
              <a:rPr lang="en-US" sz="2800" dirty="0" smtClean="0">
                <a:latin typeface="+mj-lt"/>
              </a:rPr>
              <a:t>Harvard Business School</a:t>
            </a:r>
            <a:endParaRPr lang="en-US" sz="2800" dirty="0">
              <a:latin typeface="+mj-lt"/>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371600"/>
          </a:xfrm>
        </p:spPr>
        <p:txBody>
          <a:bodyPr>
            <a:normAutofit fontScale="90000"/>
          </a:bodyPr>
          <a:lstStyle/>
          <a:p>
            <a:r>
              <a:rPr lang="en-US" dirty="0" smtClean="0"/>
              <a:t>Creating Opportunities for Enhanced Collaboration</a:t>
            </a:r>
            <a:endParaRPr lang="en-US" dirty="0"/>
          </a:p>
        </p:txBody>
      </p:sp>
      <p:sp>
        <p:nvSpPr>
          <p:cNvPr id="3" name="Content Placeholder 2"/>
          <p:cNvSpPr>
            <a:spLocks noGrp="1"/>
          </p:cNvSpPr>
          <p:nvPr>
            <p:ph idx="1"/>
          </p:nvPr>
        </p:nvSpPr>
        <p:spPr>
          <a:xfrm>
            <a:off x="457200" y="2743200"/>
            <a:ext cx="8229600" cy="3581400"/>
          </a:xfrm>
        </p:spPr>
        <p:txBody>
          <a:bodyPr>
            <a:normAutofit/>
          </a:bodyPr>
          <a:lstStyle/>
          <a:p>
            <a:r>
              <a:rPr lang="en-US" sz="2800" dirty="0" smtClean="0">
                <a:latin typeface="+mj-lt"/>
              </a:rPr>
              <a:t>State Leads</a:t>
            </a:r>
          </a:p>
          <a:p>
            <a:r>
              <a:rPr lang="en-US" sz="2800" dirty="0" err="1" smtClean="0">
                <a:latin typeface="+mj-lt"/>
              </a:rPr>
              <a:t>Listservs</a:t>
            </a:r>
            <a:r>
              <a:rPr lang="en-US" sz="2800" dirty="0" smtClean="0">
                <a:latin typeface="+mj-lt"/>
              </a:rPr>
              <a:t> and workgroups</a:t>
            </a:r>
          </a:p>
          <a:p>
            <a:r>
              <a:rPr lang="en-US" sz="2800" dirty="0" smtClean="0">
                <a:latin typeface="+mj-lt"/>
              </a:rPr>
              <a:t>Annual Choose Clean Water Conference</a:t>
            </a:r>
          </a:p>
          <a:p>
            <a:r>
              <a:rPr lang="en-US" sz="2800" dirty="0" smtClean="0">
                <a:latin typeface="+mj-lt"/>
              </a:rPr>
              <a:t>Communications Tools</a:t>
            </a:r>
          </a:p>
          <a:p>
            <a:r>
              <a:rPr lang="en-US" sz="2800" dirty="0" smtClean="0">
                <a:latin typeface="+mj-lt"/>
              </a:rPr>
              <a:t>Coordinating Federal Policy</a:t>
            </a:r>
          </a:p>
          <a:p>
            <a:pPr>
              <a:buNone/>
            </a:pPr>
            <a:endParaRPr lang="en-US" sz="2800" dirty="0" smtClean="0">
              <a:latin typeface="+mj-lt"/>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smtClean="0"/>
              <a:t>State Leads</a:t>
            </a:r>
            <a:endParaRPr lang="en-US" sz="4500" dirty="0"/>
          </a:p>
        </p:txBody>
      </p:sp>
      <p:sp>
        <p:nvSpPr>
          <p:cNvPr id="3" name="Content Placeholder 2"/>
          <p:cNvSpPr>
            <a:spLocks noGrp="1"/>
          </p:cNvSpPr>
          <p:nvPr>
            <p:ph idx="1"/>
          </p:nvPr>
        </p:nvSpPr>
        <p:spPr/>
        <p:txBody>
          <a:bodyPr>
            <a:normAutofit/>
          </a:bodyPr>
          <a:lstStyle/>
          <a:p>
            <a:r>
              <a:rPr lang="en-US" sz="2800" dirty="0" smtClean="0">
                <a:latin typeface="+mj-lt"/>
              </a:rPr>
              <a:t>Virginia – Virginia Conservation Network</a:t>
            </a:r>
          </a:p>
          <a:p>
            <a:r>
              <a:rPr lang="en-US" sz="2800" dirty="0" smtClean="0">
                <a:latin typeface="+mj-lt"/>
              </a:rPr>
              <a:t>Maryland – 1000 Friends of Maryland</a:t>
            </a:r>
          </a:p>
          <a:p>
            <a:r>
              <a:rPr lang="en-US" sz="2800" dirty="0" smtClean="0">
                <a:latin typeface="+mj-lt"/>
              </a:rPr>
              <a:t>Pennsylvania – </a:t>
            </a:r>
            <a:r>
              <a:rPr lang="en-US" sz="2800" dirty="0" err="1" smtClean="0">
                <a:latin typeface="+mj-lt"/>
              </a:rPr>
              <a:t>PennFuture</a:t>
            </a:r>
            <a:r>
              <a:rPr lang="en-US" sz="2800" dirty="0" smtClean="0">
                <a:latin typeface="+mj-lt"/>
              </a:rPr>
              <a:t> </a:t>
            </a:r>
          </a:p>
          <a:p>
            <a:r>
              <a:rPr lang="en-US" sz="2800" dirty="0" smtClean="0">
                <a:latin typeface="+mj-lt"/>
              </a:rPr>
              <a:t>West Virginia – West Virginia Rivers </a:t>
            </a:r>
            <a:r>
              <a:rPr lang="en-US" sz="2800" dirty="0" smtClean="0">
                <a:latin typeface="+mj-lt"/>
              </a:rPr>
              <a:t>Coalition</a:t>
            </a:r>
            <a:endParaRPr lang="en-US" sz="2800" dirty="0" smtClean="0">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smtClean="0"/>
              <a:t>Virginia</a:t>
            </a:r>
            <a:endParaRPr lang="en-US" sz="4500" dirty="0"/>
          </a:p>
        </p:txBody>
      </p:sp>
      <p:sp>
        <p:nvSpPr>
          <p:cNvPr id="3" name="Content Placeholder 2"/>
          <p:cNvSpPr>
            <a:spLocks noGrp="1"/>
          </p:cNvSpPr>
          <p:nvPr>
            <p:ph idx="1"/>
          </p:nvPr>
        </p:nvSpPr>
        <p:spPr/>
        <p:txBody>
          <a:bodyPr>
            <a:normAutofit/>
          </a:bodyPr>
          <a:lstStyle/>
          <a:p>
            <a:r>
              <a:rPr lang="en-US" dirty="0" smtClean="0">
                <a:latin typeface="+mj-lt"/>
              </a:rPr>
              <a:t>Through direct engagement with localities  in Virginia, Coalition member organizations we were able to help guide and focus the responses local government submitted to the state.  </a:t>
            </a:r>
          </a:p>
          <a:p>
            <a:r>
              <a:rPr lang="en-US" dirty="0" smtClean="0">
                <a:latin typeface="+mj-lt"/>
              </a:rPr>
              <a:t>The “Communities for Clean Water” workshops hosted by the Virginia Coalition for local government staff opened the door and allowed Coalition partners to continue to engage and support critical implementation efforts.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smtClean="0"/>
              <a:t>Virginia</a:t>
            </a:r>
            <a:endParaRPr lang="en-US" sz="4500" dirty="0"/>
          </a:p>
        </p:txBody>
      </p:sp>
      <p:sp>
        <p:nvSpPr>
          <p:cNvPr id="3" name="Content Placeholder 2"/>
          <p:cNvSpPr>
            <a:spLocks noGrp="1"/>
          </p:cNvSpPr>
          <p:nvPr>
            <p:ph idx="1"/>
          </p:nvPr>
        </p:nvSpPr>
        <p:spPr/>
        <p:txBody>
          <a:bodyPr>
            <a:normAutofit lnSpcReduction="10000"/>
          </a:bodyPr>
          <a:lstStyle/>
          <a:p>
            <a:r>
              <a:rPr lang="en-US" dirty="0" smtClean="0">
                <a:latin typeface="+mj-lt"/>
              </a:rPr>
              <a:t>Conservation Concepts, our local government technical contractor in Virginia, facilitated the George Washington Planning District submission, and through our conference calls, shared many of the strategies with other Coalition members working with localities. </a:t>
            </a:r>
          </a:p>
          <a:p>
            <a:r>
              <a:rPr lang="en-US" dirty="0" smtClean="0">
                <a:latin typeface="+mj-lt"/>
              </a:rPr>
              <a:t>Through his involvement, the Shenandoah </a:t>
            </a:r>
            <a:r>
              <a:rPr lang="en-US" dirty="0" err="1" smtClean="0">
                <a:latin typeface="+mj-lt"/>
              </a:rPr>
              <a:t>Riverkeeper</a:t>
            </a:r>
            <a:r>
              <a:rPr lang="en-US" dirty="0" smtClean="0">
                <a:latin typeface="+mj-lt"/>
              </a:rPr>
              <a:t> was able to positively influence Rockingham County’s submission. This significantly altered their tone from a negative one that attacked the pollution diet, into a positive and valuable tool we will be able to use in advocating for funding agriculture best practices.   </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smtClean="0"/>
              <a:t>Virginia</a:t>
            </a:r>
            <a:endParaRPr lang="en-US" sz="4500" dirty="0"/>
          </a:p>
        </p:txBody>
      </p:sp>
      <p:sp>
        <p:nvSpPr>
          <p:cNvPr id="3" name="Content Placeholder 2"/>
          <p:cNvSpPr>
            <a:spLocks noGrp="1"/>
          </p:cNvSpPr>
          <p:nvPr>
            <p:ph idx="1"/>
          </p:nvPr>
        </p:nvSpPr>
        <p:spPr/>
        <p:txBody>
          <a:bodyPr/>
          <a:lstStyle/>
          <a:p>
            <a:r>
              <a:rPr lang="en-US" dirty="0" smtClean="0">
                <a:latin typeface="+mj-lt"/>
              </a:rPr>
              <a:t>By the end of February 2012 when the local information was due to the state, the tide had turned and participation in the process gained momentum.</a:t>
            </a:r>
          </a:p>
          <a:p>
            <a:r>
              <a:rPr lang="en-US" dirty="0" smtClean="0">
                <a:latin typeface="+mj-lt"/>
              </a:rPr>
              <a:t>Only 5% of localities did not respond at all, and 75% responded with clear strategies to implement reductions in their region. </a:t>
            </a:r>
            <a:endParaRPr lang="en-US" dirty="0">
              <a:latin typeface="+mj-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smtClean="0"/>
              <a:t>Maryland</a:t>
            </a:r>
            <a:endParaRPr lang="en-US" sz="4500" dirty="0"/>
          </a:p>
        </p:txBody>
      </p:sp>
      <p:pic>
        <p:nvPicPr>
          <p:cNvPr id="4" name="Picture 3" descr="CCW Logo_final.tif"/>
          <p:cNvPicPr>
            <a:picLocks noChangeAspect="1"/>
          </p:cNvPicPr>
          <p:nvPr/>
        </p:nvPicPr>
        <p:blipFill>
          <a:blip r:embed="rId2" cstate="print">
            <a:clrChange>
              <a:clrFrom>
                <a:srgbClr val="FDFDFD"/>
              </a:clrFrom>
              <a:clrTo>
                <a:srgbClr val="FDFDFD">
                  <a:alpha val="0"/>
                </a:srgbClr>
              </a:clrTo>
            </a:clrChange>
          </a:blip>
          <a:stretch>
            <a:fillRect/>
          </a:stretch>
        </p:blipFill>
        <p:spPr>
          <a:xfrm>
            <a:off x="4419600" y="5638800"/>
            <a:ext cx="4381434" cy="929640"/>
          </a:xfrm>
          <a:prstGeom prst="rect">
            <a:avLst/>
          </a:prstGeom>
        </p:spPr>
      </p:pic>
      <p:sp>
        <p:nvSpPr>
          <p:cNvPr id="5" name="Content Placeholder 4"/>
          <p:cNvSpPr>
            <a:spLocks noGrp="1"/>
          </p:cNvSpPr>
          <p:nvPr>
            <p:ph idx="1"/>
          </p:nvPr>
        </p:nvSpPr>
        <p:spPr/>
        <p:txBody>
          <a:bodyPr>
            <a:normAutofit/>
          </a:bodyPr>
          <a:lstStyle/>
          <a:p>
            <a:r>
              <a:rPr lang="en-US" dirty="0" smtClean="0">
                <a:latin typeface="Calibri"/>
                <a:ea typeface="Calibri"/>
              </a:rPr>
              <a:t>Maryland Coalition members released 24 “barometers,” one for each county and Baltimore City. </a:t>
            </a:r>
          </a:p>
          <a:p>
            <a:r>
              <a:rPr lang="en-US" dirty="0" smtClean="0">
                <a:latin typeface="Calibri"/>
                <a:ea typeface="Calibri"/>
              </a:rPr>
              <a:t>These public-friendly documents rated the quality of local plans and identified next steps. </a:t>
            </a:r>
          </a:p>
          <a:p>
            <a:r>
              <a:rPr lang="en-US" dirty="0" smtClean="0">
                <a:latin typeface="Calibri"/>
                <a:ea typeface="Calibri"/>
              </a:rPr>
              <a:t>The barometers received significant local press coverage and resulted in local partners across the state being contacted and invited to join the WIP team. This was most striking in Wicomico County, where the county team had been closed to outside participants. </a:t>
            </a:r>
          </a:p>
          <a:p>
            <a:pPr>
              <a:buNone/>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077200" cy="1295400"/>
          </a:xfrm>
        </p:spPr>
        <p:txBody>
          <a:bodyPr>
            <a:noAutofit/>
          </a:bodyPr>
          <a:lstStyle/>
          <a:p>
            <a:r>
              <a:rPr lang="en-US" sz="4500" dirty="0" smtClean="0"/>
              <a:t>Coalition Membership is as Diverse as the Region We Serve</a:t>
            </a:r>
          </a:p>
        </p:txBody>
      </p:sp>
      <p:pic>
        <p:nvPicPr>
          <p:cNvPr id="4" name="Picture 3" descr="CCW Logo_final.tif"/>
          <p:cNvPicPr>
            <a:picLocks noChangeAspect="1"/>
          </p:cNvPicPr>
          <p:nvPr/>
        </p:nvPicPr>
        <p:blipFill>
          <a:blip r:embed="rId2" cstate="print">
            <a:clrChange>
              <a:clrFrom>
                <a:srgbClr val="FDFDFD"/>
              </a:clrFrom>
              <a:clrTo>
                <a:srgbClr val="FDFDFD">
                  <a:alpha val="0"/>
                </a:srgbClr>
              </a:clrTo>
            </a:clrChange>
          </a:blip>
          <a:stretch>
            <a:fillRect/>
          </a:stretch>
        </p:blipFill>
        <p:spPr>
          <a:xfrm>
            <a:off x="4419600" y="5638800"/>
            <a:ext cx="4381434" cy="929640"/>
          </a:xfrm>
          <a:prstGeom prst="rect">
            <a:avLst/>
          </a:prstGeom>
        </p:spPr>
      </p:pic>
      <p:sp>
        <p:nvSpPr>
          <p:cNvPr id="5" name="Content Placeholder 4"/>
          <p:cNvSpPr>
            <a:spLocks noGrp="1"/>
          </p:cNvSpPr>
          <p:nvPr>
            <p:ph idx="1"/>
          </p:nvPr>
        </p:nvSpPr>
        <p:spPr>
          <a:xfrm>
            <a:off x="457200" y="2362200"/>
            <a:ext cx="8229600" cy="3810000"/>
          </a:xfrm>
        </p:spPr>
        <p:txBody>
          <a:bodyPr>
            <a:normAutofit/>
          </a:bodyPr>
          <a:lstStyle/>
          <a:p>
            <a:r>
              <a:rPr lang="en-US" sz="2800" dirty="0" smtClean="0">
                <a:latin typeface="+mj-lt"/>
              </a:rPr>
              <a:t>We’re more than 230 organizations–national to regional to the most local of levels – located throughout our six states and DC. </a:t>
            </a:r>
          </a:p>
          <a:p>
            <a:r>
              <a:rPr lang="en-US" sz="2800" dirty="0" smtClean="0">
                <a:latin typeface="+mj-lt"/>
              </a:rPr>
              <a:t>Our groups include:                      </a:t>
            </a:r>
          </a:p>
          <a:p>
            <a:pPr>
              <a:buNone/>
            </a:pPr>
            <a:r>
              <a:rPr lang="en-US" sz="2800" dirty="0" smtClean="0">
                <a:latin typeface="+mj-lt"/>
              </a:rPr>
              <a:t>	Conservation, Restoration, Water Monitoring, Sportsmen, Environmental, Faith-Based, Planning, Economic Development, Land Trusts</a:t>
            </a:r>
          </a:p>
          <a:p>
            <a:pPr>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smtClean="0"/>
              <a:t>Maryland</a:t>
            </a:r>
            <a:endParaRPr lang="en-US" sz="4500" dirty="0"/>
          </a:p>
        </p:txBody>
      </p:sp>
      <p:sp>
        <p:nvSpPr>
          <p:cNvPr id="3" name="Content Placeholder 2"/>
          <p:cNvSpPr>
            <a:spLocks noGrp="1"/>
          </p:cNvSpPr>
          <p:nvPr>
            <p:ph idx="1"/>
          </p:nvPr>
        </p:nvSpPr>
        <p:spPr/>
        <p:txBody>
          <a:bodyPr>
            <a:normAutofit lnSpcReduction="10000"/>
          </a:bodyPr>
          <a:lstStyle/>
          <a:p>
            <a:r>
              <a:rPr lang="en-US" dirty="0" smtClean="0">
                <a:latin typeface="+mj-lt"/>
              </a:rPr>
              <a:t>Coalition members generated roughly 1,300 standard comments as well as more technical comment letters from coalition partners. </a:t>
            </a:r>
          </a:p>
          <a:p>
            <a:r>
              <a:rPr lang="en-US" dirty="0" smtClean="0">
                <a:latin typeface="+mj-lt"/>
              </a:rPr>
              <a:t>Coalition letter had 36 coalition members sign on, including groups that had previously not engaged in the issue. </a:t>
            </a:r>
          </a:p>
          <a:p>
            <a:r>
              <a:rPr lang="en-US" dirty="0" smtClean="0">
                <a:latin typeface="+mj-lt"/>
              </a:rPr>
              <a:t>Effort showed broad public support for the WIP, empowering Maryland’s Department of the Environment to defend the plan and the process. It also clearly showed the state that there are critical deficiencies in their plan, starting an important dialogue on reform.</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smtClean="0"/>
              <a:t>Pennsylvania</a:t>
            </a:r>
            <a:endParaRPr lang="en-US" sz="4500" dirty="0"/>
          </a:p>
        </p:txBody>
      </p:sp>
      <p:sp>
        <p:nvSpPr>
          <p:cNvPr id="3" name="Content Placeholder 2"/>
          <p:cNvSpPr>
            <a:spLocks noGrp="1"/>
          </p:cNvSpPr>
          <p:nvPr>
            <p:ph idx="1"/>
          </p:nvPr>
        </p:nvSpPr>
        <p:spPr/>
        <p:txBody>
          <a:bodyPr>
            <a:normAutofit fontScale="92500"/>
          </a:bodyPr>
          <a:lstStyle/>
          <a:p>
            <a:r>
              <a:rPr lang="en-US" dirty="0" smtClean="0">
                <a:latin typeface="+mj-lt"/>
              </a:rPr>
              <a:t>Coordinated a sign-on letter to Governor highlighting the importance of the Phase II WIP and the critical components. </a:t>
            </a:r>
          </a:p>
          <a:p>
            <a:r>
              <a:rPr lang="en-US" dirty="0" smtClean="0">
                <a:latin typeface="+mj-lt"/>
              </a:rPr>
              <a:t> Coordinated a sign-on letter encouraging each of PA’s counties within the Bay watershed to work to submit local plans for the Phase II WIP and attend the upcoming DEP meeting about the process.  Letter highlighted “community success stories.”</a:t>
            </a:r>
          </a:p>
          <a:p>
            <a:r>
              <a:rPr lang="en-US" dirty="0" smtClean="0">
                <a:latin typeface="+mj-lt"/>
              </a:rPr>
              <a:t>This communication helped to raise awareness at the local government level about the Phase II WIP process and reinforce the importance of the upcoming DEP meeting to discuss county-level plans, local efforts and program gaps.</a:t>
            </a:r>
            <a:endParaRPr lang="en-US" dirty="0">
              <a:latin typeface="+mj-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smtClean="0"/>
              <a:t>Delaware</a:t>
            </a:r>
            <a:endParaRPr lang="en-US" sz="4500" dirty="0"/>
          </a:p>
        </p:txBody>
      </p:sp>
      <p:sp>
        <p:nvSpPr>
          <p:cNvPr id="3" name="Content Placeholder 2"/>
          <p:cNvSpPr>
            <a:spLocks noGrp="1"/>
          </p:cNvSpPr>
          <p:nvPr>
            <p:ph idx="1"/>
          </p:nvPr>
        </p:nvSpPr>
        <p:spPr/>
        <p:txBody>
          <a:bodyPr>
            <a:normAutofit fontScale="92500" lnSpcReduction="20000"/>
          </a:bodyPr>
          <a:lstStyle/>
          <a:p>
            <a:r>
              <a:rPr lang="en-US" dirty="0" smtClean="0">
                <a:latin typeface="+mj-lt"/>
              </a:rPr>
              <a:t>Comments submitted to Delaware’s Department of Natural Resources and Environmental Control which provided recommendations, questions, and comments to the state plan. These questions and recommendations were addressed and incorporated into the final Plan. </a:t>
            </a:r>
          </a:p>
          <a:p>
            <a:r>
              <a:rPr lang="en-US" dirty="0" smtClean="0">
                <a:latin typeface="+mj-lt"/>
              </a:rPr>
              <a:t>Chesapeake Bay Outreach Coordinator put together a presentation focused on the importance of “Choosing Clean Water.”  </a:t>
            </a:r>
          </a:p>
          <a:p>
            <a:r>
              <a:rPr lang="en-US" dirty="0" smtClean="0">
                <a:latin typeface="+mj-lt"/>
              </a:rPr>
              <a:t>Presentations to town councils, master gardener clubs, 4H leaders, and service groups in the state using a conversational approach and local waters frame, provided much needed grassroots understanding of the pollution diet’s role in protecting Delaware’s waters.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smtClean="0"/>
              <a:t>West Virginia</a:t>
            </a:r>
            <a:endParaRPr lang="en-US" sz="4500" dirty="0"/>
          </a:p>
        </p:txBody>
      </p:sp>
      <p:sp>
        <p:nvSpPr>
          <p:cNvPr id="3" name="Content Placeholder 2"/>
          <p:cNvSpPr>
            <a:spLocks noGrp="1"/>
          </p:cNvSpPr>
          <p:nvPr>
            <p:ph idx="1"/>
          </p:nvPr>
        </p:nvSpPr>
        <p:spPr/>
        <p:txBody>
          <a:bodyPr>
            <a:normAutofit/>
          </a:bodyPr>
          <a:lstStyle/>
          <a:p>
            <a:r>
              <a:rPr lang="en-US" sz="2800" dirty="0" smtClean="0">
                <a:latin typeface="+mj-lt"/>
              </a:rPr>
              <a:t>West Virginia River Coalition’s goal was submission of a stronger Phase Two Plan by the state and a greater level of local engagement in the planning and submission process.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048512"/>
          </a:xfrm>
        </p:spPr>
        <p:txBody>
          <a:bodyPr>
            <a:normAutofit/>
          </a:bodyPr>
          <a:lstStyle/>
          <a:p>
            <a:r>
              <a:rPr lang="en-US" sz="4500" dirty="0" smtClean="0"/>
              <a:t>Coalition Workgroups</a:t>
            </a:r>
            <a:endParaRPr lang="en-US" sz="4500" dirty="0"/>
          </a:p>
        </p:txBody>
      </p:sp>
      <p:sp>
        <p:nvSpPr>
          <p:cNvPr id="3" name="Content Placeholder 2"/>
          <p:cNvSpPr>
            <a:spLocks noGrp="1"/>
          </p:cNvSpPr>
          <p:nvPr>
            <p:ph idx="1"/>
          </p:nvPr>
        </p:nvSpPr>
        <p:spPr/>
        <p:txBody>
          <a:bodyPr>
            <a:normAutofit/>
          </a:bodyPr>
          <a:lstStyle/>
          <a:p>
            <a:r>
              <a:rPr lang="en-US" sz="2800" dirty="0" smtClean="0">
                <a:latin typeface="+mj-lt"/>
              </a:rPr>
              <a:t>TMDL</a:t>
            </a:r>
          </a:p>
          <a:p>
            <a:r>
              <a:rPr lang="en-US" sz="2800" dirty="0" smtClean="0">
                <a:latin typeface="+mj-lt"/>
              </a:rPr>
              <a:t>Shale</a:t>
            </a:r>
          </a:p>
          <a:p>
            <a:r>
              <a:rPr lang="en-US" sz="2800" dirty="0" err="1" smtClean="0">
                <a:latin typeface="+mj-lt"/>
              </a:rPr>
              <a:t>Stormwater</a:t>
            </a:r>
            <a:endParaRPr lang="en-US" sz="2800" dirty="0" smtClean="0">
              <a:latin typeface="+mj-lt"/>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smtClean="0"/>
              <a:t>TMDL Workgroup</a:t>
            </a:r>
            <a:endParaRPr lang="en-US" sz="4500" dirty="0"/>
          </a:p>
        </p:txBody>
      </p:sp>
      <p:sp>
        <p:nvSpPr>
          <p:cNvPr id="3" name="Content Placeholder 2"/>
          <p:cNvSpPr>
            <a:spLocks noGrp="1"/>
          </p:cNvSpPr>
          <p:nvPr>
            <p:ph idx="1"/>
          </p:nvPr>
        </p:nvSpPr>
        <p:spPr/>
        <p:txBody>
          <a:bodyPr>
            <a:normAutofit fontScale="92500"/>
          </a:bodyPr>
          <a:lstStyle/>
          <a:p>
            <a:r>
              <a:rPr lang="en-US" dirty="0" smtClean="0">
                <a:latin typeface="+mj-lt"/>
              </a:rPr>
              <a:t>Brings together policy and technical experts on the TMDL -pollution diet - to identify the most critical actions to support implementation. The workgroup also authors and edits letters to the EPA and states with policy recommendations.</a:t>
            </a:r>
          </a:p>
          <a:p>
            <a:r>
              <a:rPr lang="en-US" dirty="0" smtClean="0">
                <a:latin typeface="+mj-lt"/>
              </a:rPr>
              <a:t>The workgroup is focused this year on accountability and ensuring the 2-year milestone process, where the states have set restoration goals, is transparent, accountable and successful.  </a:t>
            </a:r>
          </a:p>
          <a:p>
            <a:r>
              <a:rPr lang="en-US" dirty="0" smtClean="0">
                <a:latin typeface="+mj-lt"/>
              </a:rPr>
              <a:t>Experts from this group have also been working on draft Coalition principles for nutrient trading which will be available this summer.  </a:t>
            </a:r>
          </a:p>
          <a:p>
            <a:endParaRPr lang="en-US" dirty="0">
              <a:latin typeface="+mj-lt"/>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err="1" smtClean="0"/>
              <a:t>Stormwater</a:t>
            </a:r>
            <a:r>
              <a:rPr lang="en-US" sz="4500" dirty="0" smtClean="0"/>
              <a:t> Workgroup</a:t>
            </a:r>
            <a:endParaRPr lang="en-US" sz="4500" dirty="0"/>
          </a:p>
        </p:txBody>
      </p:sp>
      <p:sp>
        <p:nvSpPr>
          <p:cNvPr id="3" name="Content Placeholder 2"/>
          <p:cNvSpPr>
            <a:spLocks noGrp="1"/>
          </p:cNvSpPr>
          <p:nvPr>
            <p:ph idx="1"/>
          </p:nvPr>
        </p:nvSpPr>
        <p:spPr/>
        <p:txBody>
          <a:bodyPr>
            <a:normAutofit fontScale="92500" lnSpcReduction="10000"/>
          </a:bodyPr>
          <a:lstStyle/>
          <a:p>
            <a:pPr lvl="0"/>
            <a:r>
              <a:rPr lang="en-US" dirty="0" smtClean="0">
                <a:latin typeface="+mj-lt"/>
              </a:rPr>
              <a:t>Brings together policy and technical experts on </a:t>
            </a:r>
            <a:r>
              <a:rPr lang="en-US" dirty="0" err="1" smtClean="0">
                <a:latin typeface="+mj-lt"/>
              </a:rPr>
              <a:t>stormwater</a:t>
            </a:r>
            <a:r>
              <a:rPr lang="en-US" dirty="0" smtClean="0">
                <a:latin typeface="+mj-lt"/>
              </a:rPr>
              <a:t> issues to help reduce the largest increasing source of nutrient pollution in the Chesapeake Bay watershed.  </a:t>
            </a:r>
          </a:p>
          <a:p>
            <a:pPr lvl="0"/>
            <a:r>
              <a:rPr lang="en-US" dirty="0" smtClean="0">
                <a:latin typeface="+mj-lt"/>
              </a:rPr>
              <a:t>Workgroup experts vary in focus from national, regional and down to the state and local level.  </a:t>
            </a:r>
          </a:p>
          <a:p>
            <a:pPr lvl="0"/>
            <a:r>
              <a:rPr lang="en-US" dirty="0" smtClean="0">
                <a:latin typeface="+mj-lt"/>
              </a:rPr>
              <a:t>Coalition weighs in on at the national level, </a:t>
            </a:r>
            <a:r>
              <a:rPr lang="en-US" i="1" dirty="0" err="1" smtClean="0">
                <a:latin typeface="+mj-lt"/>
              </a:rPr>
              <a:t>eg.,</a:t>
            </a:r>
            <a:r>
              <a:rPr lang="en-US" dirty="0" err="1" smtClean="0">
                <a:latin typeface="+mj-lt"/>
              </a:rPr>
              <a:t>for</a:t>
            </a:r>
            <a:r>
              <a:rPr lang="en-US" dirty="0" smtClean="0">
                <a:latin typeface="+mj-lt"/>
              </a:rPr>
              <a:t> a strong national </a:t>
            </a:r>
            <a:r>
              <a:rPr lang="en-US" dirty="0" err="1" smtClean="0">
                <a:latin typeface="+mj-lt"/>
              </a:rPr>
              <a:t>stormwater</a:t>
            </a:r>
            <a:r>
              <a:rPr lang="en-US" dirty="0" smtClean="0">
                <a:latin typeface="+mj-lt"/>
              </a:rPr>
              <a:t> rule; at the regional level, </a:t>
            </a:r>
            <a:r>
              <a:rPr lang="en-US" i="1" dirty="0" err="1" smtClean="0">
                <a:latin typeface="+mj-lt"/>
              </a:rPr>
              <a:t>eg.,</a:t>
            </a:r>
            <a:r>
              <a:rPr lang="en-US" dirty="0" err="1" smtClean="0">
                <a:latin typeface="+mj-lt"/>
              </a:rPr>
              <a:t>urging</a:t>
            </a:r>
            <a:r>
              <a:rPr lang="en-US" dirty="0" smtClean="0">
                <a:latin typeface="+mj-lt"/>
              </a:rPr>
              <a:t> EPA to utilized a standardized criteria to evaluate and enforce the </a:t>
            </a:r>
            <a:r>
              <a:rPr lang="en-US" dirty="0" err="1" smtClean="0">
                <a:latin typeface="+mj-lt"/>
              </a:rPr>
              <a:t>stormwater</a:t>
            </a:r>
            <a:r>
              <a:rPr lang="en-US" dirty="0" smtClean="0">
                <a:latin typeface="+mj-lt"/>
              </a:rPr>
              <a:t> components of Watershed Implementation Plan; and at the state and local level, where Coalition assessed and made recommendations on specific components of states’ Watershed Implementation Plans.</a:t>
            </a:r>
          </a:p>
          <a:p>
            <a:pPr lvl="0"/>
            <a:endParaRPr lang="en-US" dirty="0" smtClean="0"/>
          </a:p>
          <a:p>
            <a:endParaRPr lang="en-US"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err="1" smtClean="0"/>
              <a:t>Stormwater</a:t>
            </a:r>
            <a:r>
              <a:rPr lang="en-US" sz="4500" dirty="0" smtClean="0"/>
              <a:t> Workgroup</a:t>
            </a:r>
            <a:endParaRPr lang="en-US" sz="4500" dirty="0"/>
          </a:p>
        </p:txBody>
      </p:sp>
      <p:sp>
        <p:nvSpPr>
          <p:cNvPr id="3" name="Content Placeholder 2"/>
          <p:cNvSpPr>
            <a:spLocks noGrp="1"/>
          </p:cNvSpPr>
          <p:nvPr>
            <p:ph idx="1"/>
          </p:nvPr>
        </p:nvSpPr>
        <p:spPr/>
        <p:txBody>
          <a:bodyPr>
            <a:normAutofit lnSpcReduction="10000"/>
          </a:bodyPr>
          <a:lstStyle/>
          <a:p>
            <a:pPr>
              <a:buNone/>
            </a:pPr>
            <a:r>
              <a:rPr lang="en-US" dirty="0" smtClean="0">
                <a:latin typeface="+mj-lt"/>
              </a:rPr>
              <a:t>During the past year, the Workgroup has:</a:t>
            </a:r>
          </a:p>
          <a:p>
            <a:pPr lvl="0"/>
            <a:r>
              <a:rPr lang="en-US" dirty="0" smtClean="0">
                <a:latin typeface="+mj-lt"/>
              </a:rPr>
              <a:t>Submitted early comments to EPA urging the promulgation of a strong national rule on </a:t>
            </a:r>
            <a:r>
              <a:rPr lang="en-US" dirty="0" err="1" smtClean="0">
                <a:latin typeface="+mj-lt"/>
              </a:rPr>
              <a:t>stormwater</a:t>
            </a:r>
            <a:endParaRPr lang="en-US" dirty="0" smtClean="0">
              <a:latin typeface="+mj-lt"/>
            </a:endParaRPr>
          </a:p>
          <a:p>
            <a:pPr lvl="0"/>
            <a:r>
              <a:rPr lang="en-US" dirty="0" smtClean="0">
                <a:latin typeface="+mj-lt"/>
              </a:rPr>
              <a:t>Established and adopted a set of </a:t>
            </a:r>
            <a:r>
              <a:rPr lang="en-US" i="1" dirty="0" smtClean="0">
                <a:latin typeface="+mj-lt"/>
              </a:rPr>
              <a:t>Principles Linking Smart Growth and </a:t>
            </a:r>
            <a:r>
              <a:rPr lang="en-US" i="1" dirty="0" err="1" smtClean="0">
                <a:latin typeface="+mj-lt"/>
              </a:rPr>
              <a:t>Stormwater</a:t>
            </a:r>
            <a:r>
              <a:rPr lang="en-US" i="1" dirty="0" smtClean="0">
                <a:latin typeface="+mj-lt"/>
              </a:rPr>
              <a:t> </a:t>
            </a:r>
            <a:r>
              <a:rPr lang="en-US" dirty="0" smtClean="0">
                <a:latin typeface="+mj-lt"/>
              </a:rPr>
              <a:t>entitled </a:t>
            </a:r>
            <a:r>
              <a:rPr lang="en-US" i="1" dirty="0" smtClean="0">
                <a:latin typeface="+mj-lt"/>
              </a:rPr>
              <a:t>Smart Growth, Clean Water, and Sustainable, Competitive Economic Development</a:t>
            </a:r>
            <a:endParaRPr lang="en-US" dirty="0" smtClean="0">
              <a:latin typeface="+mj-lt"/>
            </a:endParaRPr>
          </a:p>
          <a:p>
            <a:pPr lvl="0"/>
            <a:r>
              <a:rPr lang="en-US" dirty="0" smtClean="0">
                <a:latin typeface="+mj-lt"/>
              </a:rPr>
              <a:t>Assessed and analyzed the </a:t>
            </a:r>
            <a:r>
              <a:rPr lang="en-US" dirty="0" err="1" smtClean="0">
                <a:latin typeface="+mj-lt"/>
              </a:rPr>
              <a:t>stormwater</a:t>
            </a:r>
            <a:r>
              <a:rPr lang="en-US" dirty="0" smtClean="0">
                <a:latin typeface="+mj-lt"/>
              </a:rPr>
              <a:t> components of each states’ Phase II Watershed Implementation Plan and made recommendations to EPA and the states on how to strengthen them.</a:t>
            </a:r>
          </a:p>
          <a:p>
            <a:endParaRPr lang="en-US"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smtClean="0"/>
              <a:t>Shale Workgroup</a:t>
            </a:r>
            <a:endParaRPr lang="en-US" sz="4500" dirty="0"/>
          </a:p>
        </p:txBody>
      </p:sp>
      <p:sp>
        <p:nvSpPr>
          <p:cNvPr id="3" name="Content Placeholder 2"/>
          <p:cNvSpPr>
            <a:spLocks noGrp="1"/>
          </p:cNvSpPr>
          <p:nvPr>
            <p:ph idx="1"/>
          </p:nvPr>
        </p:nvSpPr>
        <p:spPr/>
        <p:txBody>
          <a:bodyPr/>
          <a:lstStyle/>
          <a:p>
            <a:r>
              <a:rPr lang="en-US" dirty="0" smtClean="0">
                <a:latin typeface="+mj-lt"/>
              </a:rPr>
              <a:t>While still waiting for a response from the Forest Service, the Coalition was able to quickly engage in support of a horizontal drilling ban in the George Washington National Forest with a sign on letter of 75 groups. </a:t>
            </a:r>
          </a:p>
          <a:p>
            <a:r>
              <a:rPr lang="en-US" dirty="0" smtClean="0">
                <a:latin typeface="+mj-lt"/>
              </a:rPr>
              <a:t>Coalition members mobilized to generate 50,000 comments on the issue.    </a:t>
            </a:r>
          </a:p>
          <a:p>
            <a:endParaRPr lang="en-US"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smtClean="0"/>
              <a:t>3</a:t>
            </a:r>
            <a:r>
              <a:rPr lang="en-US" sz="4500" baseline="30000" dirty="0" smtClean="0"/>
              <a:t>rd</a:t>
            </a:r>
            <a:r>
              <a:rPr lang="en-US" sz="4500" dirty="0" smtClean="0"/>
              <a:t> Annual CCW Conference</a:t>
            </a:r>
            <a:endParaRPr lang="en-US" sz="4500" dirty="0"/>
          </a:p>
        </p:txBody>
      </p:sp>
      <p:sp>
        <p:nvSpPr>
          <p:cNvPr id="3" name="Content Placeholder 2"/>
          <p:cNvSpPr>
            <a:spLocks noGrp="1"/>
          </p:cNvSpPr>
          <p:nvPr>
            <p:ph idx="1"/>
          </p:nvPr>
        </p:nvSpPr>
        <p:spPr/>
        <p:txBody>
          <a:bodyPr/>
          <a:lstStyle/>
          <a:p>
            <a:r>
              <a:rPr lang="en-US" dirty="0" smtClean="0">
                <a:latin typeface="+mj-lt"/>
              </a:rPr>
              <a:t>June 4-6, 2012</a:t>
            </a:r>
          </a:p>
          <a:p>
            <a:r>
              <a:rPr lang="en-US" dirty="0" smtClean="0">
                <a:latin typeface="+mj-lt"/>
              </a:rPr>
              <a:t>Lancaster, PA</a:t>
            </a:r>
          </a:p>
          <a:p>
            <a:r>
              <a:rPr lang="en-US" dirty="0" smtClean="0">
                <a:latin typeface="+mj-lt"/>
              </a:rPr>
              <a:t>Clean Water Starts Here</a:t>
            </a:r>
          </a:p>
          <a:p>
            <a:r>
              <a:rPr lang="en-US" dirty="0" smtClean="0">
                <a:latin typeface="+mj-lt"/>
              </a:rPr>
              <a:t>Focus on success stories</a:t>
            </a:r>
          </a:p>
          <a:p>
            <a:r>
              <a:rPr lang="en-US" dirty="0" smtClean="0">
                <a:latin typeface="+mj-lt"/>
              </a:rPr>
              <a:t>Field trips to see success stories</a:t>
            </a:r>
            <a:endParaRPr lang="en-US" dirty="0">
              <a:latin typeface="+mj-lt"/>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smtClean="0"/>
              <a:t>Our Steering Committee</a:t>
            </a:r>
            <a:endParaRPr lang="en-US" sz="4500" dirty="0"/>
          </a:p>
        </p:txBody>
      </p:sp>
      <p:pic>
        <p:nvPicPr>
          <p:cNvPr id="4" name="Picture 3" descr="CCW Logo_final.tif"/>
          <p:cNvPicPr>
            <a:picLocks noChangeAspect="1"/>
          </p:cNvPicPr>
          <p:nvPr/>
        </p:nvPicPr>
        <p:blipFill>
          <a:blip r:embed="rId2" cstate="print">
            <a:clrChange>
              <a:clrFrom>
                <a:srgbClr val="FDFDFD"/>
              </a:clrFrom>
              <a:clrTo>
                <a:srgbClr val="FDFDFD">
                  <a:alpha val="0"/>
                </a:srgbClr>
              </a:clrTo>
            </a:clrChange>
          </a:blip>
          <a:stretch>
            <a:fillRect/>
          </a:stretch>
        </p:blipFill>
        <p:spPr>
          <a:xfrm>
            <a:off x="4419600" y="5638800"/>
            <a:ext cx="4381434" cy="929640"/>
          </a:xfrm>
          <a:prstGeom prst="rect">
            <a:avLst/>
          </a:prstGeom>
        </p:spPr>
      </p:pic>
      <p:sp>
        <p:nvSpPr>
          <p:cNvPr id="5" name="Content Placeholder 4"/>
          <p:cNvSpPr>
            <a:spLocks noGrp="1"/>
          </p:cNvSpPr>
          <p:nvPr>
            <p:ph idx="1"/>
          </p:nvPr>
        </p:nvSpPr>
        <p:spPr>
          <a:xfrm>
            <a:off x="457200" y="1935480"/>
            <a:ext cx="3810000" cy="4008120"/>
          </a:xfrm>
        </p:spPr>
        <p:txBody>
          <a:bodyPr>
            <a:normAutofit/>
          </a:bodyPr>
          <a:lstStyle/>
          <a:p>
            <a:r>
              <a:rPr lang="en-US" sz="2200" dirty="0" smtClean="0">
                <a:latin typeface="+mj-lt"/>
              </a:rPr>
              <a:t>Anacostia Watershed Society</a:t>
            </a:r>
          </a:p>
          <a:p>
            <a:r>
              <a:rPr lang="en-US" sz="2200" dirty="0" smtClean="0">
                <a:latin typeface="+mj-lt"/>
              </a:rPr>
              <a:t>Audubon Naturalist Society</a:t>
            </a:r>
          </a:p>
          <a:p>
            <a:r>
              <a:rPr lang="en-US" sz="2200" b="1" dirty="0" smtClean="0">
                <a:latin typeface="+mj-lt"/>
              </a:rPr>
              <a:t>Chesapeake Bay Foundation</a:t>
            </a:r>
          </a:p>
          <a:p>
            <a:r>
              <a:rPr lang="en-US" sz="2200" dirty="0" smtClean="0">
                <a:latin typeface="+mj-lt"/>
              </a:rPr>
              <a:t>Clean Water Action</a:t>
            </a:r>
          </a:p>
          <a:p>
            <a:r>
              <a:rPr lang="en-US" sz="2200" dirty="0" smtClean="0">
                <a:latin typeface="+mj-lt"/>
              </a:rPr>
              <a:t>Delaware Nature Society</a:t>
            </a:r>
          </a:p>
          <a:p>
            <a:r>
              <a:rPr lang="en-US" sz="2200" dirty="0" smtClean="0">
                <a:latin typeface="+mj-lt"/>
              </a:rPr>
              <a:t>Environment Maryland</a:t>
            </a:r>
          </a:p>
          <a:p>
            <a:r>
              <a:rPr lang="en-US" sz="2200" dirty="0" smtClean="0">
                <a:latin typeface="+mj-lt"/>
              </a:rPr>
              <a:t>James River Association</a:t>
            </a:r>
          </a:p>
          <a:p>
            <a:r>
              <a:rPr lang="en-US" sz="2200" dirty="0" smtClean="0">
                <a:latin typeface="+mj-lt"/>
              </a:rPr>
              <a:t>National Aquarium of Baltimore</a:t>
            </a:r>
          </a:p>
        </p:txBody>
      </p:sp>
      <p:sp>
        <p:nvSpPr>
          <p:cNvPr id="6" name="Content Placeholder 4"/>
          <p:cNvSpPr txBox="1">
            <a:spLocks/>
          </p:cNvSpPr>
          <p:nvPr/>
        </p:nvSpPr>
        <p:spPr>
          <a:xfrm>
            <a:off x="4267200" y="1981200"/>
            <a:ext cx="4191000" cy="3733800"/>
          </a:xfrm>
          <a:prstGeom prst="rect">
            <a:avLst/>
          </a:prstGeom>
        </p:spPr>
        <p:txBody>
          <a:bodyPr vert="horz">
            <a:normAutofit fontScale="85000" lnSpcReduction="20000"/>
          </a:bodyPr>
          <a:lstStyle/>
          <a:p>
            <a:pPr marL="274320" indent="-274320">
              <a:spcBef>
                <a:spcPct val="20000"/>
              </a:spcBef>
              <a:buClr>
                <a:schemeClr val="accent3"/>
              </a:buClr>
              <a:buSzPct val="95000"/>
              <a:buFont typeface="Wingdings 2"/>
              <a:buChar char=""/>
              <a:defRPr/>
            </a:pPr>
            <a:r>
              <a:rPr lang="en-US" sz="2600" dirty="0" smtClean="0">
                <a:latin typeface="+mj-lt"/>
              </a:rPr>
              <a:t>National Parks Conservation Association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j-lt"/>
                <a:ea typeface="+mn-ea"/>
                <a:cs typeface="+mn-cs"/>
              </a:rPr>
              <a:t>Natural Resources Defense Council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1" i="0" u="none" strike="noStrike" kern="1200" cap="none" spc="0" normalizeH="0" baseline="0" noProof="0" dirty="0" smtClean="0">
                <a:ln>
                  <a:noFill/>
                </a:ln>
                <a:solidFill>
                  <a:schemeClr val="tx1"/>
                </a:solidFill>
                <a:effectLst/>
                <a:uLnTx/>
                <a:uFillTx/>
                <a:latin typeface="+mj-lt"/>
                <a:ea typeface="+mn-ea"/>
                <a:cs typeface="+mn-cs"/>
              </a:rPr>
              <a:t>National Wildlife Federation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1" i="0" u="none" strike="noStrike" kern="1200" cap="none" spc="0" normalizeH="0" baseline="0" noProof="0" dirty="0" smtClean="0">
                <a:ln>
                  <a:noFill/>
                </a:ln>
                <a:solidFill>
                  <a:schemeClr val="tx1"/>
                </a:solidFill>
                <a:effectLst/>
                <a:uLnTx/>
                <a:uFillTx/>
                <a:latin typeface="+mj-lt"/>
                <a:ea typeface="+mn-ea"/>
                <a:cs typeface="+mn-cs"/>
              </a:rPr>
              <a:t>Piedmont Environmental Council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err="1" smtClean="0">
                <a:ln>
                  <a:noFill/>
                </a:ln>
                <a:solidFill>
                  <a:schemeClr val="tx1"/>
                </a:solidFill>
                <a:effectLst/>
                <a:uLnTx/>
                <a:uFillTx/>
                <a:latin typeface="+mj-lt"/>
                <a:ea typeface="+mn-ea"/>
                <a:cs typeface="+mn-cs"/>
              </a:rPr>
              <a:t>PennFuture</a:t>
            </a:r>
            <a:endParaRPr kumimoji="0" lang="en-US" sz="2600" b="0" i="0" u="none" strike="noStrike" kern="1200" cap="none" spc="0" normalizeH="0" baseline="0" noProof="0" dirty="0" smtClean="0">
              <a:ln>
                <a:noFill/>
              </a:ln>
              <a:solidFill>
                <a:schemeClr val="tx1"/>
              </a:solidFill>
              <a:effectLst/>
              <a:uLnTx/>
              <a:uFillTx/>
              <a:latin typeface="+mj-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j-lt"/>
                <a:ea typeface="+mn-ea"/>
                <a:cs typeface="+mn-cs"/>
              </a:rPr>
              <a:t>Potomac Conservancy</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j-lt"/>
                <a:ea typeface="+mn-ea"/>
                <a:cs typeface="+mn-cs"/>
              </a:rPr>
              <a:t>Virginia Conservation Network</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j-lt"/>
                <a:ea typeface="+mn-ea"/>
                <a:cs typeface="+mn-cs"/>
              </a:rPr>
              <a:t>West Virginia Rivers Coalition</a:t>
            </a:r>
            <a:endParaRPr kumimoji="0" lang="en-US" sz="2600" b="0" i="0" u="none" strike="noStrike" kern="1200" cap="none" spc="0" normalizeH="0" baseline="0" noProof="0" dirty="0">
              <a:ln>
                <a:noFill/>
              </a:ln>
              <a:solidFill>
                <a:schemeClr val="tx1"/>
              </a:soli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smtClean="0"/>
              <a:t>Communications Tools</a:t>
            </a:r>
            <a:endParaRPr lang="en-US" sz="4500" dirty="0"/>
          </a:p>
        </p:txBody>
      </p:sp>
      <p:sp>
        <p:nvSpPr>
          <p:cNvPr id="3" name="Content Placeholder 2"/>
          <p:cNvSpPr>
            <a:spLocks noGrp="1"/>
          </p:cNvSpPr>
          <p:nvPr>
            <p:ph idx="1"/>
          </p:nvPr>
        </p:nvSpPr>
        <p:spPr/>
        <p:txBody>
          <a:bodyPr/>
          <a:lstStyle/>
          <a:p>
            <a:r>
              <a:rPr lang="en-US" dirty="0" smtClean="0">
                <a:latin typeface="+mj-lt"/>
              </a:rPr>
              <a:t>Toolbox materials coming soon</a:t>
            </a:r>
          </a:p>
          <a:p>
            <a:r>
              <a:rPr lang="en-US" dirty="0" smtClean="0">
                <a:latin typeface="+mj-lt"/>
              </a:rPr>
              <a:t>Communications Workgroup</a:t>
            </a:r>
          </a:p>
          <a:p>
            <a:r>
              <a:rPr lang="en-US" dirty="0" smtClean="0">
                <a:latin typeface="+mj-lt"/>
              </a:rPr>
              <a:t>New CCWC website</a:t>
            </a:r>
          </a:p>
          <a:p>
            <a:endParaRPr lang="en-US" dirty="0">
              <a:latin typeface="+mj-lt"/>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Policy</a:t>
            </a:r>
            <a:endParaRPr lang="en-US" dirty="0"/>
          </a:p>
        </p:txBody>
      </p:sp>
      <p:sp>
        <p:nvSpPr>
          <p:cNvPr id="3" name="Content Placeholder 2"/>
          <p:cNvSpPr>
            <a:spLocks noGrp="1"/>
          </p:cNvSpPr>
          <p:nvPr>
            <p:ph idx="1"/>
          </p:nvPr>
        </p:nvSpPr>
        <p:spPr/>
        <p:txBody>
          <a:bodyPr/>
          <a:lstStyle/>
          <a:p>
            <a:r>
              <a:rPr lang="en-US" dirty="0" smtClean="0">
                <a:latin typeface="+mj-lt"/>
              </a:rPr>
              <a:t>Executive branch – ensure that the president’s annual budget contains the proposed funding needed to keep the restoration effort on track.  </a:t>
            </a:r>
          </a:p>
          <a:p>
            <a:r>
              <a:rPr lang="en-US" dirty="0" smtClean="0">
                <a:latin typeface="+mj-lt"/>
              </a:rPr>
              <a:t>Legislative branch – protect the Clean Water Act – budget and partisan politics will target Chesapeake restoration funds and programs – especially the regulatory approach through the EPA’s efforts with the Bay pollution diet. </a:t>
            </a:r>
            <a:endParaRPr lang="en-US" dirty="0">
              <a:latin typeface="+mj-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normAutofit fontScale="90000"/>
          </a:bodyPr>
          <a:lstStyle/>
          <a:p>
            <a:r>
              <a:rPr lang="en-US" sz="4500" dirty="0" smtClean="0"/>
              <a:t>Coordinating Federal Policy – Overcoming Congressional Attacks</a:t>
            </a:r>
            <a:endParaRPr lang="en-US" sz="4500" dirty="0"/>
          </a:p>
        </p:txBody>
      </p:sp>
      <p:sp>
        <p:nvSpPr>
          <p:cNvPr id="3" name="Content Placeholder 2"/>
          <p:cNvSpPr>
            <a:spLocks noGrp="1"/>
          </p:cNvSpPr>
          <p:nvPr>
            <p:ph idx="1"/>
          </p:nvPr>
        </p:nvSpPr>
        <p:spPr>
          <a:xfrm>
            <a:off x="457200" y="2438400"/>
            <a:ext cx="8229600" cy="3886200"/>
          </a:xfrm>
        </p:spPr>
        <p:txBody>
          <a:bodyPr>
            <a:normAutofit/>
          </a:bodyPr>
          <a:lstStyle/>
          <a:p>
            <a:r>
              <a:rPr lang="en-US" dirty="0" smtClean="0">
                <a:latin typeface="+mj-lt"/>
              </a:rPr>
              <a:t>Appropriations "rider" offered by Congressman Bob </a:t>
            </a:r>
            <a:r>
              <a:rPr lang="en-US" dirty="0" err="1" smtClean="0">
                <a:latin typeface="+mj-lt"/>
              </a:rPr>
              <a:t>Goodlatte</a:t>
            </a:r>
            <a:r>
              <a:rPr lang="en-US" dirty="0" smtClean="0">
                <a:latin typeface="+mj-lt"/>
              </a:rPr>
              <a:t> in February 2011 to stop EPA from spending any money on the TMDL</a:t>
            </a:r>
          </a:p>
          <a:p>
            <a:r>
              <a:rPr lang="en-US" dirty="0" smtClean="0">
                <a:latin typeface="+mj-lt"/>
              </a:rPr>
              <a:t>H.R. 4153 was introduced by Bob </a:t>
            </a:r>
            <a:r>
              <a:rPr lang="en-US" dirty="0" err="1" smtClean="0">
                <a:latin typeface="+mj-lt"/>
              </a:rPr>
              <a:t>Goodlatte</a:t>
            </a:r>
            <a:r>
              <a:rPr lang="en-US" dirty="0" smtClean="0">
                <a:latin typeface="+mj-lt"/>
              </a:rPr>
              <a:t> (R-VA) and Tim Holden (D-PA) to amend the Clean Water Act to specifically take away EPA's ability to develop and implement an enforceable TMDL for the Chesapeake Bay watershed.</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normAutofit fontScale="90000"/>
          </a:bodyPr>
          <a:lstStyle/>
          <a:p>
            <a:r>
              <a:rPr lang="en-US" sz="4500" dirty="0" smtClean="0"/>
              <a:t>Coordinating Federal Policy – Overcoming Congressional Attacks</a:t>
            </a:r>
            <a:endParaRPr lang="en-US" sz="4500" dirty="0"/>
          </a:p>
        </p:txBody>
      </p:sp>
      <p:sp>
        <p:nvSpPr>
          <p:cNvPr id="3" name="Content Placeholder 2"/>
          <p:cNvSpPr>
            <a:spLocks noGrp="1"/>
          </p:cNvSpPr>
          <p:nvPr>
            <p:ph idx="1"/>
          </p:nvPr>
        </p:nvSpPr>
        <p:spPr>
          <a:xfrm>
            <a:off x="457200" y="2438400"/>
            <a:ext cx="8229600" cy="3886200"/>
          </a:xfrm>
        </p:spPr>
        <p:txBody>
          <a:bodyPr>
            <a:normAutofit/>
          </a:bodyPr>
          <a:lstStyle/>
          <a:p>
            <a:r>
              <a:rPr lang="en-US" dirty="0" smtClean="0">
                <a:latin typeface="+mj-lt"/>
              </a:rPr>
              <a:t>Appropriations "rider" offered by Congressman Bob </a:t>
            </a:r>
            <a:r>
              <a:rPr lang="en-US" dirty="0" err="1" smtClean="0">
                <a:latin typeface="+mj-lt"/>
              </a:rPr>
              <a:t>Goodlatte</a:t>
            </a:r>
            <a:r>
              <a:rPr lang="en-US" dirty="0" smtClean="0">
                <a:latin typeface="+mj-lt"/>
              </a:rPr>
              <a:t> in February 2011 to stop EPA from spending any money on the TMDL</a:t>
            </a:r>
          </a:p>
          <a:p>
            <a:r>
              <a:rPr lang="en-US" dirty="0" smtClean="0">
                <a:latin typeface="+mj-lt"/>
              </a:rPr>
              <a:t>H.R. 4153 was introduced by Bob </a:t>
            </a:r>
            <a:r>
              <a:rPr lang="en-US" dirty="0" err="1" smtClean="0">
                <a:latin typeface="+mj-lt"/>
              </a:rPr>
              <a:t>Goodlatte</a:t>
            </a:r>
            <a:r>
              <a:rPr lang="en-US" dirty="0" smtClean="0">
                <a:latin typeface="+mj-lt"/>
              </a:rPr>
              <a:t> (R-VA) and Tim Holden (D-PA) to amend the Clean Water Act to specifically take away EPA's ability to develop and implement an enforceable TMDL for the Chesapeake Bay watershed.</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normAutofit/>
          </a:bodyPr>
          <a:lstStyle/>
          <a:p>
            <a:r>
              <a:rPr lang="en-US" sz="4500" dirty="0" smtClean="0"/>
              <a:t>Farm Bill 2012?</a:t>
            </a:r>
            <a:endParaRPr lang="en-US" sz="4500" dirty="0"/>
          </a:p>
        </p:txBody>
      </p:sp>
      <p:sp>
        <p:nvSpPr>
          <p:cNvPr id="3" name="Content Placeholder 2"/>
          <p:cNvSpPr>
            <a:spLocks noGrp="1"/>
          </p:cNvSpPr>
          <p:nvPr>
            <p:ph idx="1"/>
          </p:nvPr>
        </p:nvSpPr>
        <p:spPr>
          <a:xfrm>
            <a:off x="457200" y="2438400"/>
            <a:ext cx="8229600" cy="3886200"/>
          </a:xfrm>
        </p:spPr>
        <p:txBody>
          <a:bodyPr>
            <a:normAutofit/>
          </a:bodyPr>
          <a:lstStyle/>
          <a:p>
            <a:r>
              <a:rPr lang="en-US" dirty="0" smtClean="0">
                <a:latin typeface="+mj-lt"/>
              </a:rPr>
              <a:t>Senate – Marked up in April, “Regional Conservation Partnership” with priority areas</a:t>
            </a:r>
          </a:p>
          <a:p>
            <a:r>
              <a:rPr lang="en-US" dirty="0" smtClean="0">
                <a:latin typeface="+mj-lt"/>
              </a:rPr>
              <a:t>House – Mark-up a bill on June 19, not looking good</a:t>
            </a:r>
          </a:p>
          <a:p>
            <a:r>
              <a:rPr lang="en-US" dirty="0" smtClean="0">
                <a:latin typeface="+mj-lt"/>
              </a:rPr>
              <a:t>Crystal ball – Unlikely by September 30</a:t>
            </a:r>
            <a:r>
              <a:rPr lang="en-US" baseline="30000" dirty="0" smtClean="0">
                <a:latin typeface="+mj-lt"/>
              </a:rPr>
              <a:t>th</a:t>
            </a:r>
            <a:r>
              <a:rPr lang="en-US" dirty="0" smtClean="0">
                <a:latin typeface="+mj-lt"/>
              </a:rPr>
              <a:t> (but could happen in lame duck…) likely to depend on the election</a:t>
            </a:r>
          </a:p>
          <a:p>
            <a:r>
              <a:rPr lang="en-US" dirty="0" smtClean="0">
                <a:latin typeface="+mj-lt"/>
              </a:rPr>
              <a:t>Best case scenario – extension! </a:t>
            </a:r>
            <a:endParaRPr lang="en-US" dirty="0">
              <a:latin typeface="+mj-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077200" cy="743712"/>
          </a:xfrm>
        </p:spPr>
        <p:txBody>
          <a:bodyPr>
            <a:normAutofit fontScale="90000"/>
          </a:bodyPr>
          <a:lstStyle/>
          <a:p>
            <a:r>
              <a:rPr lang="en-US" dirty="0" smtClean="0"/>
              <a:t>Federal Policy - Appropriations</a:t>
            </a:r>
            <a:endParaRPr lang="en-US" dirty="0"/>
          </a:p>
        </p:txBody>
      </p:sp>
      <p:sp>
        <p:nvSpPr>
          <p:cNvPr id="2049" name="AutoShape 1"/>
          <p:cNvSpPr>
            <a:spLocks noChangeShapeType="1"/>
          </p:cNvSpPr>
          <p:nvPr/>
        </p:nvSpPr>
        <p:spPr bwMode="auto">
          <a:xfrm>
            <a:off x="-68263" y="6350"/>
            <a:ext cx="7239001" cy="0"/>
          </a:xfrm>
          <a:prstGeom prst="straightConnector1">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aphicFrame>
        <p:nvGraphicFramePr>
          <p:cNvPr id="9" name="Table 8"/>
          <p:cNvGraphicFramePr>
            <a:graphicFrameLocks noGrp="1"/>
          </p:cNvGraphicFramePr>
          <p:nvPr/>
        </p:nvGraphicFramePr>
        <p:xfrm>
          <a:off x="1066800" y="1676400"/>
          <a:ext cx="7086600" cy="4495799"/>
        </p:xfrm>
        <a:graphic>
          <a:graphicData uri="http://schemas.openxmlformats.org/drawingml/2006/table">
            <a:tbl>
              <a:tblPr/>
              <a:tblGrid>
                <a:gridCol w="1506600"/>
                <a:gridCol w="1004400"/>
                <a:gridCol w="1000680"/>
                <a:gridCol w="1008120"/>
                <a:gridCol w="781200"/>
                <a:gridCol w="781200"/>
                <a:gridCol w="1004400"/>
              </a:tblGrid>
              <a:tr h="462844">
                <a:tc>
                  <a:txBody>
                    <a:bodyPr/>
                    <a:lstStyle/>
                    <a:p>
                      <a:pPr marL="0" marR="0" algn="ctr">
                        <a:lnSpc>
                          <a:spcPct val="115000"/>
                        </a:lnSpc>
                        <a:spcBef>
                          <a:spcPts val="0"/>
                        </a:spcBef>
                        <a:spcAft>
                          <a:spcPts val="0"/>
                        </a:spcAft>
                      </a:pPr>
                      <a:r>
                        <a:rPr lang="en-US" sz="800" b="1" dirty="0">
                          <a:latin typeface="Calibri"/>
                          <a:ea typeface="Calibri"/>
                          <a:cs typeface="Times New Roman"/>
                        </a:rPr>
                        <a:t>Program</a:t>
                      </a:r>
                      <a:endParaRPr lang="en-US" sz="800" dirty="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latin typeface="Calibri"/>
                          <a:ea typeface="Calibri"/>
                          <a:cs typeface="Times New Roman"/>
                        </a:rPr>
                        <a:t>Enacted for FY2012</a:t>
                      </a: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latin typeface="Calibri"/>
                          <a:ea typeface="Calibri"/>
                          <a:cs typeface="Times New Roman"/>
                        </a:rPr>
                        <a:t>President Request</a:t>
                      </a:r>
                      <a:endParaRPr lang="en-US" sz="800">
                        <a:latin typeface="Calibri"/>
                        <a:ea typeface="Calibri"/>
                        <a:cs typeface="Times New Roman"/>
                      </a:endParaRPr>
                    </a:p>
                    <a:p>
                      <a:pPr marL="0" marR="0" algn="ctr">
                        <a:lnSpc>
                          <a:spcPct val="115000"/>
                        </a:lnSpc>
                        <a:spcBef>
                          <a:spcPts val="0"/>
                        </a:spcBef>
                        <a:spcAft>
                          <a:spcPts val="0"/>
                        </a:spcAft>
                      </a:pPr>
                      <a:r>
                        <a:rPr lang="en-US" sz="800" b="1">
                          <a:latin typeface="Calibri"/>
                          <a:ea typeface="Calibri"/>
                          <a:cs typeface="Times New Roman"/>
                        </a:rPr>
                        <a:t>FY2013</a:t>
                      </a: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latin typeface="Calibri"/>
                          <a:ea typeface="Calibri"/>
                          <a:cs typeface="Times New Roman"/>
                        </a:rPr>
                        <a:t>Coalition’s Request</a:t>
                      </a: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latin typeface="Calibri"/>
                          <a:ea typeface="Calibri"/>
                          <a:cs typeface="Times New Roman"/>
                        </a:rPr>
                        <a:t>House</a:t>
                      </a: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latin typeface="Calibri"/>
                          <a:ea typeface="Calibri"/>
                          <a:cs typeface="Times New Roman"/>
                        </a:rPr>
                        <a:t>Senate</a:t>
                      </a: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latin typeface="Calibri"/>
                          <a:ea typeface="Calibri"/>
                          <a:cs typeface="Times New Roman"/>
                        </a:rPr>
                        <a:t>Final FY 2013</a:t>
                      </a: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564">
                <a:tc>
                  <a:txBody>
                    <a:bodyPr/>
                    <a:lstStyle/>
                    <a:p>
                      <a:pPr marL="0" marR="0" algn="ctr">
                        <a:lnSpc>
                          <a:spcPct val="115000"/>
                        </a:lnSpc>
                        <a:spcBef>
                          <a:spcPts val="0"/>
                        </a:spcBef>
                        <a:spcAft>
                          <a:spcPts val="0"/>
                        </a:spcAft>
                      </a:pPr>
                      <a:r>
                        <a:rPr lang="en-US" sz="800" b="1">
                          <a:latin typeface="Calibri"/>
                          <a:ea typeface="Calibri"/>
                          <a:cs typeface="Times New Roman"/>
                        </a:rPr>
                        <a:t>EPA Chesapeake Bay Program </a:t>
                      </a: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800">
                          <a:latin typeface="Calibri"/>
                          <a:ea typeface="Calibri"/>
                          <a:cs typeface="Times New Roman"/>
                        </a:rPr>
                        <a:t>$57.371 million</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800">
                          <a:latin typeface="Calibri"/>
                          <a:ea typeface="Calibri"/>
                          <a:cs typeface="Times New Roman"/>
                        </a:rPr>
                        <a:t>$72.371 million</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800">
                          <a:latin typeface="Calibri"/>
                          <a:ea typeface="Calibri"/>
                          <a:cs typeface="Times New Roman"/>
                        </a:rPr>
                        <a:t>$72.371 million</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154281">
                <a:tc>
                  <a:txBody>
                    <a:bodyPr/>
                    <a:lstStyle/>
                    <a:p>
                      <a:pPr marL="0" marR="0" algn="ctr">
                        <a:lnSpc>
                          <a:spcPct val="115000"/>
                        </a:lnSpc>
                        <a:spcBef>
                          <a:spcPts val="0"/>
                        </a:spcBef>
                        <a:spcAft>
                          <a:spcPts val="0"/>
                        </a:spcAft>
                      </a:pPr>
                      <a:r>
                        <a:rPr lang="en-US" sz="800" b="1">
                          <a:latin typeface="Calibri"/>
                          <a:ea typeface="Calibri"/>
                          <a:cs typeface="Times New Roman"/>
                        </a:rPr>
                        <a:t>Clean Water SRF (EPA)</a:t>
                      </a: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800">
                          <a:latin typeface="Calibri"/>
                          <a:ea typeface="Calibri"/>
                          <a:cs typeface="Times New Roman"/>
                        </a:rPr>
                        <a:t>$1.4688 billion</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800">
                          <a:latin typeface="Calibri"/>
                          <a:ea typeface="Calibri"/>
                          <a:cs typeface="Times New Roman"/>
                        </a:rPr>
                        <a:t>$1.175 billion</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800">
                          <a:latin typeface="Calibri"/>
                          <a:ea typeface="Calibri"/>
                          <a:cs typeface="Times New Roman"/>
                        </a:rPr>
                        <a:t>$2.1 billion</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299306">
                <a:tc>
                  <a:txBody>
                    <a:bodyPr/>
                    <a:lstStyle/>
                    <a:p>
                      <a:pPr marL="0" marR="0" algn="ctr">
                        <a:lnSpc>
                          <a:spcPct val="115000"/>
                        </a:lnSpc>
                        <a:spcBef>
                          <a:spcPts val="0"/>
                        </a:spcBef>
                        <a:spcAft>
                          <a:spcPts val="0"/>
                        </a:spcAft>
                      </a:pPr>
                      <a:r>
                        <a:rPr lang="en-US" sz="800" b="1">
                          <a:latin typeface="Calibri"/>
                          <a:ea typeface="Calibri"/>
                          <a:cs typeface="Times New Roman"/>
                        </a:rPr>
                        <a:t>USDA EQIP</a:t>
                      </a: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nSpc>
                          <a:spcPct val="115000"/>
                        </a:lnSpc>
                        <a:spcBef>
                          <a:spcPts val="0"/>
                        </a:spcBef>
                        <a:spcAft>
                          <a:spcPts val="0"/>
                        </a:spcAft>
                      </a:pPr>
                      <a:r>
                        <a:rPr lang="en-US" sz="800">
                          <a:latin typeface="Calibri"/>
                          <a:ea typeface="Calibri"/>
                          <a:cs typeface="Times New Roman"/>
                        </a:rPr>
                        <a:t>$1.408 billion</a:t>
                      </a:r>
                    </a:p>
                    <a:p>
                      <a:pPr marL="0" marR="0">
                        <a:lnSpc>
                          <a:spcPct val="115000"/>
                        </a:lnSpc>
                        <a:spcBef>
                          <a:spcPts val="0"/>
                        </a:spcBef>
                        <a:spcAft>
                          <a:spcPts val="0"/>
                        </a:spcAft>
                      </a:pPr>
                      <a:r>
                        <a:rPr lang="en-US" sz="800">
                          <a:latin typeface="Calibri"/>
                          <a:ea typeface="Calibri"/>
                          <a:cs typeface="Times New Roman"/>
                        </a:rPr>
                        <a:t>(estimate)</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nSpc>
                          <a:spcPct val="115000"/>
                        </a:lnSpc>
                        <a:spcBef>
                          <a:spcPts val="0"/>
                        </a:spcBef>
                        <a:spcAft>
                          <a:spcPts val="0"/>
                        </a:spcAft>
                      </a:pPr>
                      <a:r>
                        <a:rPr lang="en-US" sz="800">
                          <a:latin typeface="Calibri"/>
                          <a:ea typeface="Calibri"/>
                          <a:cs typeface="Times New Roman"/>
                        </a:rPr>
                        <a:t>$1.403 billion</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nSpc>
                          <a:spcPct val="115000"/>
                        </a:lnSpc>
                        <a:spcBef>
                          <a:spcPts val="0"/>
                        </a:spcBef>
                        <a:spcAft>
                          <a:spcPts val="0"/>
                        </a:spcAft>
                      </a:pPr>
                      <a:r>
                        <a:rPr lang="en-US" sz="800">
                          <a:latin typeface="Calibri"/>
                          <a:ea typeface="Calibri"/>
                          <a:cs typeface="Times New Roman"/>
                        </a:rPr>
                        <a:t>$1.403 billion</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nSpc>
                          <a:spcPct val="115000"/>
                        </a:lnSpc>
                        <a:spcBef>
                          <a:spcPts val="0"/>
                        </a:spcBef>
                        <a:spcAft>
                          <a:spcPts val="0"/>
                        </a:spcAft>
                      </a:pP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nSpc>
                          <a:spcPct val="115000"/>
                        </a:lnSpc>
                        <a:spcBef>
                          <a:spcPts val="0"/>
                        </a:spcBef>
                        <a:spcAft>
                          <a:spcPts val="0"/>
                        </a:spcAft>
                      </a:pP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nSpc>
                          <a:spcPct val="115000"/>
                        </a:lnSpc>
                        <a:spcBef>
                          <a:spcPts val="0"/>
                        </a:spcBef>
                        <a:spcAft>
                          <a:spcPts val="0"/>
                        </a:spcAft>
                      </a:pP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617126">
                <a:tc>
                  <a:txBody>
                    <a:bodyPr/>
                    <a:lstStyle/>
                    <a:p>
                      <a:pPr marL="0" marR="0" algn="ctr">
                        <a:lnSpc>
                          <a:spcPct val="115000"/>
                        </a:lnSpc>
                        <a:spcBef>
                          <a:spcPts val="0"/>
                        </a:spcBef>
                        <a:spcAft>
                          <a:spcPts val="0"/>
                        </a:spcAft>
                      </a:pPr>
                      <a:r>
                        <a:rPr lang="en-US" sz="800" b="1">
                          <a:latin typeface="Calibri"/>
                          <a:ea typeface="Calibri"/>
                          <a:cs typeface="Times New Roman"/>
                        </a:rPr>
                        <a:t>USDA Chesapeake Bay Watershed Initiative</a:t>
                      </a:r>
                      <a:endParaRPr lang="en-US" sz="800">
                        <a:latin typeface="Calibri"/>
                        <a:ea typeface="Calibri"/>
                        <a:cs typeface="Times New Roman"/>
                      </a:endParaRPr>
                    </a:p>
                    <a:p>
                      <a:pPr marL="0" marR="0" algn="ctr">
                        <a:lnSpc>
                          <a:spcPct val="115000"/>
                        </a:lnSpc>
                        <a:spcBef>
                          <a:spcPts val="0"/>
                        </a:spcBef>
                        <a:spcAft>
                          <a:spcPts val="0"/>
                        </a:spcAft>
                      </a:pPr>
                      <a:r>
                        <a:rPr lang="en-US" sz="800" b="1">
                          <a:latin typeface="Calibri"/>
                          <a:ea typeface="Calibri"/>
                          <a:cs typeface="Times New Roman"/>
                        </a:rPr>
                        <a:t>(2008 Farm Bill)</a:t>
                      </a: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nSpc>
                          <a:spcPct val="115000"/>
                        </a:lnSpc>
                        <a:spcBef>
                          <a:spcPts val="0"/>
                        </a:spcBef>
                        <a:spcAft>
                          <a:spcPts val="0"/>
                        </a:spcAft>
                      </a:pPr>
                      <a:r>
                        <a:rPr lang="en-US" sz="800">
                          <a:latin typeface="Calibri"/>
                          <a:ea typeface="Calibri"/>
                          <a:cs typeface="Times New Roman"/>
                        </a:rPr>
                        <a:t>$50 million</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nSpc>
                          <a:spcPct val="115000"/>
                        </a:lnSpc>
                        <a:spcBef>
                          <a:spcPts val="0"/>
                        </a:spcBef>
                        <a:spcAft>
                          <a:spcPts val="0"/>
                        </a:spcAft>
                      </a:pPr>
                      <a:r>
                        <a:rPr lang="en-US" sz="800">
                          <a:latin typeface="Calibri"/>
                          <a:ea typeface="Calibri"/>
                          <a:cs typeface="Times New Roman"/>
                        </a:rPr>
                        <a:t>$50 million</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nSpc>
                          <a:spcPct val="115000"/>
                        </a:lnSpc>
                        <a:spcBef>
                          <a:spcPts val="0"/>
                        </a:spcBef>
                        <a:spcAft>
                          <a:spcPts val="0"/>
                        </a:spcAft>
                      </a:pPr>
                      <a:r>
                        <a:rPr lang="en-US" sz="800">
                          <a:latin typeface="Calibri"/>
                          <a:ea typeface="Calibri"/>
                          <a:cs typeface="Times New Roman"/>
                        </a:rPr>
                        <a:t>$50 million</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nSpc>
                          <a:spcPct val="115000"/>
                        </a:lnSpc>
                        <a:spcBef>
                          <a:spcPts val="0"/>
                        </a:spcBef>
                        <a:spcAft>
                          <a:spcPts val="0"/>
                        </a:spcAft>
                      </a:pP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nSpc>
                          <a:spcPct val="115000"/>
                        </a:lnSpc>
                        <a:spcBef>
                          <a:spcPts val="0"/>
                        </a:spcBef>
                        <a:spcAft>
                          <a:spcPts val="0"/>
                        </a:spcAft>
                      </a:pP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nSpc>
                          <a:spcPct val="115000"/>
                        </a:lnSpc>
                        <a:spcBef>
                          <a:spcPts val="0"/>
                        </a:spcBef>
                        <a:spcAft>
                          <a:spcPts val="0"/>
                        </a:spcAft>
                      </a:pP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308564">
                <a:tc>
                  <a:txBody>
                    <a:bodyPr/>
                    <a:lstStyle/>
                    <a:p>
                      <a:pPr marL="0" marR="0" algn="ctr">
                        <a:lnSpc>
                          <a:spcPct val="115000"/>
                        </a:lnSpc>
                        <a:spcBef>
                          <a:spcPts val="0"/>
                        </a:spcBef>
                        <a:spcAft>
                          <a:spcPts val="0"/>
                        </a:spcAft>
                      </a:pPr>
                      <a:r>
                        <a:rPr lang="en-US" sz="800" b="1">
                          <a:latin typeface="Calibri"/>
                          <a:ea typeface="Calibri"/>
                          <a:cs typeface="Times New Roman"/>
                        </a:rPr>
                        <a:t>USDA Forest Service-</a:t>
                      </a:r>
                      <a:endParaRPr lang="en-US" sz="800">
                        <a:latin typeface="Calibri"/>
                        <a:ea typeface="Calibri"/>
                        <a:cs typeface="Times New Roman"/>
                      </a:endParaRPr>
                    </a:p>
                    <a:p>
                      <a:pPr marL="0" marR="0" algn="ctr">
                        <a:lnSpc>
                          <a:spcPct val="115000"/>
                        </a:lnSpc>
                        <a:spcBef>
                          <a:spcPts val="0"/>
                        </a:spcBef>
                        <a:spcAft>
                          <a:spcPts val="0"/>
                        </a:spcAft>
                      </a:pPr>
                      <a:r>
                        <a:rPr lang="en-US" sz="800" b="1">
                          <a:latin typeface="Calibri"/>
                          <a:ea typeface="Calibri"/>
                          <a:cs typeface="Times New Roman"/>
                        </a:rPr>
                        <a:t>Chesapeake Forests</a:t>
                      </a: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nSpc>
                          <a:spcPct val="115000"/>
                        </a:lnSpc>
                        <a:spcBef>
                          <a:spcPts val="0"/>
                        </a:spcBef>
                        <a:spcAft>
                          <a:spcPts val="0"/>
                        </a:spcAft>
                      </a:pPr>
                      <a:r>
                        <a:rPr lang="en-US" sz="800">
                          <a:latin typeface="Calibri"/>
                          <a:ea typeface="Calibri"/>
                          <a:cs typeface="Times New Roman"/>
                        </a:rPr>
                        <a:t>$0.9 million</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nSpc>
                          <a:spcPct val="115000"/>
                        </a:lnSpc>
                        <a:spcBef>
                          <a:spcPts val="0"/>
                        </a:spcBef>
                        <a:spcAft>
                          <a:spcPts val="0"/>
                        </a:spcAft>
                      </a:pPr>
                      <a:r>
                        <a:rPr lang="en-US" sz="800">
                          <a:latin typeface="Calibri"/>
                          <a:ea typeface="Calibri"/>
                          <a:cs typeface="Times New Roman"/>
                        </a:rPr>
                        <a:t>$0.9 million</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nSpc>
                          <a:spcPct val="115000"/>
                        </a:lnSpc>
                        <a:spcBef>
                          <a:spcPts val="0"/>
                        </a:spcBef>
                        <a:spcAft>
                          <a:spcPts val="0"/>
                        </a:spcAft>
                      </a:pPr>
                      <a:r>
                        <a:rPr lang="en-US" sz="800">
                          <a:latin typeface="Calibri"/>
                          <a:ea typeface="Calibri"/>
                          <a:cs typeface="Times New Roman"/>
                        </a:rPr>
                        <a:t>$0.9 million</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nSpc>
                          <a:spcPct val="115000"/>
                        </a:lnSpc>
                        <a:spcBef>
                          <a:spcPts val="0"/>
                        </a:spcBef>
                        <a:spcAft>
                          <a:spcPts val="0"/>
                        </a:spcAft>
                      </a:pP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nSpc>
                          <a:spcPct val="115000"/>
                        </a:lnSpc>
                        <a:spcBef>
                          <a:spcPts val="0"/>
                        </a:spcBef>
                        <a:spcAft>
                          <a:spcPts val="0"/>
                        </a:spcAft>
                      </a:pP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nSpc>
                          <a:spcPct val="115000"/>
                        </a:lnSpc>
                        <a:spcBef>
                          <a:spcPts val="0"/>
                        </a:spcBef>
                        <a:spcAft>
                          <a:spcPts val="0"/>
                        </a:spcAft>
                      </a:pP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r>
              <a:tr h="308564">
                <a:tc>
                  <a:txBody>
                    <a:bodyPr/>
                    <a:lstStyle/>
                    <a:p>
                      <a:pPr marL="0" marR="0" algn="ctr">
                        <a:lnSpc>
                          <a:spcPct val="115000"/>
                        </a:lnSpc>
                        <a:spcBef>
                          <a:spcPts val="0"/>
                        </a:spcBef>
                        <a:spcAft>
                          <a:spcPts val="0"/>
                        </a:spcAft>
                      </a:pPr>
                      <a:r>
                        <a:rPr lang="en-US" sz="800" b="1">
                          <a:latin typeface="Calibri"/>
                          <a:ea typeface="Calibri"/>
                          <a:cs typeface="Times New Roman"/>
                        </a:rPr>
                        <a:t>USGS Chesapeake Bay Studies</a:t>
                      </a: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lnSpc>
                          <a:spcPct val="115000"/>
                        </a:lnSpc>
                        <a:spcBef>
                          <a:spcPts val="0"/>
                        </a:spcBef>
                        <a:spcAft>
                          <a:spcPts val="0"/>
                        </a:spcAft>
                      </a:pPr>
                      <a:r>
                        <a:rPr lang="en-US" sz="800">
                          <a:latin typeface="Calibri"/>
                          <a:ea typeface="Calibri"/>
                          <a:cs typeface="Times New Roman"/>
                        </a:rPr>
                        <a:t>$7.63 million</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lnSpc>
                          <a:spcPct val="115000"/>
                        </a:lnSpc>
                        <a:spcBef>
                          <a:spcPts val="0"/>
                        </a:spcBef>
                        <a:spcAft>
                          <a:spcPts val="0"/>
                        </a:spcAft>
                      </a:pPr>
                      <a:r>
                        <a:rPr lang="en-US" sz="800">
                          <a:latin typeface="Calibri"/>
                          <a:ea typeface="Calibri"/>
                          <a:cs typeface="Times New Roman"/>
                        </a:rPr>
                        <a:t>$9.849 million</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lnSpc>
                          <a:spcPct val="115000"/>
                        </a:lnSpc>
                        <a:spcBef>
                          <a:spcPts val="0"/>
                        </a:spcBef>
                        <a:spcAft>
                          <a:spcPts val="0"/>
                        </a:spcAft>
                      </a:pPr>
                      <a:r>
                        <a:rPr lang="en-US" sz="800">
                          <a:latin typeface="Calibri"/>
                          <a:ea typeface="Calibri"/>
                          <a:cs typeface="Times New Roman"/>
                        </a:rPr>
                        <a:t>$9.849 million</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lnSpc>
                          <a:spcPct val="115000"/>
                        </a:lnSpc>
                        <a:spcBef>
                          <a:spcPts val="0"/>
                        </a:spcBef>
                        <a:spcAft>
                          <a:spcPts val="0"/>
                        </a:spcAft>
                      </a:pP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lnSpc>
                          <a:spcPct val="115000"/>
                        </a:lnSpc>
                        <a:spcBef>
                          <a:spcPts val="0"/>
                        </a:spcBef>
                        <a:spcAft>
                          <a:spcPts val="0"/>
                        </a:spcAft>
                      </a:pP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lnSpc>
                          <a:spcPct val="115000"/>
                        </a:lnSpc>
                        <a:spcBef>
                          <a:spcPts val="0"/>
                        </a:spcBef>
                        <a:spcAft>
                          <a:spcPts val="0"/>
                        </a:spcAft>
                      </a:pP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r>
              <a:tr h="308564">
                <a:tc>
                  <a:txBody>
                    <a:bodyPr/>
                    <a:lstStyle/>
                    <a:p>
                      <a:pPr marL="0" marR="0" algn="ctr">
                        <a:lnSpc>
                          <a:spcPct val="115000"/>
                        </a:lnSpc>
                        <a:spcBef>
                          <a:spcPts val="0"/>
                        </a:spcBef>
                        <a:spcAft>
                          <a:spcPts val="0"/>
                        </a:spcAft>
                      </a:pPr>
                      <a:r>
                        <a:rPr lang="en-US" sz="800" b="1">
                          <a:latin typeface="Calibri"/>
                          <a:ea typeface="Calibri"/>
                          <a:cs typeface="Times New Roman"/>
                        </a:rPr>
                        <a:t>NPS Chesapeake Regional programs</a:t>
                      </a: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nSpc>
                          <a:spcPct val="115000"/>
                        </a:lnSpc>
                        <a:spcBef>
                          <a:spcPts val="0"/>
                        </a:spcBef>
                        <a:spcAft>
                          <a:spcPts val="0"/>
                        </a:spcAft>
                      </a:pPr>
                      <a:r>
                        <a:rPr lang="en-US" sz="800">
                          <a:latin typeface="Calibri"/>
                          <a:ea typeface="Calibri"/>
                          <a:cs typeface="Times New Roman"/>
                        </a:rPr>
                        <a:t>$2.981 million</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nSpc>
                          <a:spcPct val="115000"/>
                        </a:lnSpc>
                        <a:spcBef>
                          <a:spcPts val="0"/>
                        </a:spcBef>
                        <a:spcAft>
                          <a:spcPts val="0"/>
                        </a:spcAft>
                      </a:pPr>
                      <a:r>
                        <a:rPr lang="en-US" sz="800">
                          <a:latin typeface="Calibri"/>
                          <a:ea typeface="Calibri"/>
                          <a:cs typeface="Times New Roman"/>
                        </a:rPr>
                        <a:t>$3.005 million</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nSpc>
                          <a:spcPct val="115000"/>
                        </a:lnSpc>
                        <a:spcBef>
                          <a:spcPts val="0"/>
                        </a:spcBef>
                        <a:spcAft>
                          <a:spcPts val="0"/>
                        </a:spcAft>
                      </a:pPr>
                      <a:r>
                        <a:rPr lang="en-US" sz="800">
                          <a:latin typeface="Calibri"/>
                          <a:ea typeface="Calibri"/>
                          <a:cs typeface="Times New Roman"/>
                        </a:rPr>
                        <a:t>$3.005 million</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nSpc>
                          <a:spcPct val="115000"/>
                        </a:lnSpc>
                        <a:spcBef>
                          <a:spcPts val="0"/>
                        </a:spcBef>
                        <a:spcAft>
                          <a:spcPts val="0"/>
                        </a:spcAft>
                      </a:pP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nSpc>
                          <a:spcPct val="115000"/>
                        </a:lnSpc>
                        <a:spcBef>
                          <a:spcPts val="0"/>
                        </a:spcBef>
                        <a:spcAft>
                          <a:spcPts val="0"/>
                        </a:spcAft>
                      </a:pP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nSpc>
                          <a:spcPct val="115000"/>
                        </a:lnSpc>
                        <a:spcBef>
                          <a:spcPts val="0"/>
                        </a:spcBef>
                        <a:spcAft>
                          <a:spcPts val="0"/>
                        </a:spcAft>
                      </a:pP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r>
              <a:tr h="308564">
                <a:tc>
                  <a:txBody>
                    <a:bodyPr/>
                    <a:lstStyle/>
                    <a:p>
                      <a:pPr marL="0" marR="0" algn="ctr">
                        <a:lnSpc>
                          <a:spcPct val="115000"/>
                        </a:lnSpc>
                        <a:spcBef>
                          <a:spcPts val="0"/>
                        </a:spcBef>
                        <a:spcAft>
                          <a:spcPts val="0"/>
                        </a:spcAft>
                      </a:pPr>
                      <a:r>
                        <a:rPr lang="en-US" sz="800" b="1">
                          <a:latin typeface="Calibri"/>
                          <a:ea typeface="Calibri"/>
                          <a:cs typeface="Times New Roman"/>
                        </a:rPr>
                        <a:t>Chesapeake Bay Activities (FWS)</a:t>
                      </a: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497A"/>
                    </a:solidFill>
                  </a:tcPr>
                </a:tc>
                <a:tc>
                  <a:txBody>
                    <a:bodyPr/>
                    <a:lstStyle/>
                    <a:p>
                      <a:pPr marL="0" marR="0">
                        <a:lnSpc>
                          <a:spcPct val="115000"/>
                        </a:lnSpc>
                        <a:spcBef>
                          <a:spcPts val="0"/>
                        </a:spcBef>
                        <a:spcAft>
                          <a:spcPts val="0"/>
                        </a:spcAft>
                      </a:pP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497A"/>
                    </a:solidFill>
                  </a:tcPr>
                </a:tc>
                <a:tc>
                  <a:txBody>
                    <a:bodyPr/>
                    <a:lstStyle/>
                    <a:p>
                      <a:pPr marL="0" marR="0">
                        <a:lnSpc>
                          <a:spcPct val="115000"/>
                        </a:lnSpc>
                        <a:spcBef>
                          <a:spcPts val="0"/>
                        </a:spcBef>
                        <a:spcAft>
                          <a:spcPts val="0"/>
                        </a:spcAft>
                      </a:pPr>
                      <a:r>
                        <a:rPr lang="en-US" sz="800">
                          <a:latin typeface="Calibri"/>
                          <a:ea typeface="Calibri"/>
                          <a:cs typeface="Times New Roman"/>
                        </a:rPr>
                        <a:t>$3.5 million</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497A"/>
                    </a:solidFill>
                  </a:tcPr>
                </a:tc>
                <a:tc>
                  <a:txBody>
                    <a:bodyPr/>
                    <a:lstStyle/>
                    <a:p>
                      <a:pPr marL="0" marR="0">
                        <a:lnSpc>
                          <a:spcPct val="115000"/>
                        </a:lnSpc>
                        <a:spcBef>
                          <a:spcPts val="0"/>
                        </a:spcBef>
                        <a:spcAft>
                          <a:spcPts val="0"/>
                        </a:spcAft>
                      </a:pPr>
                      <a:r>
                        <a:rPr lang="en-US" sz="800">
                          <a:latin typeface="Calibri"/>
                          <a:ea typeface="Calibri"/>
                          <a:cs typeface="Times New Roman"/>
                        </a:rPr>
                        <a:t>$3.5 million</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497A"/>
                    </a:solidFill>
                  </a:tcPr>
                </a:tc>
                <a:tc>
                  <a:txBody>
                    <a:bodyPr/>
                    <a:lstStyle/>
                    <a:p>
                      <a:pPr marL="0" marR="0">
                        <a:lnSpc>
                          <a:spcPct val="115000"/>
                        </a:lnSpc>
                        <a:spcBef>
                          <a:spcPts val="0"/>
                        </a:spcBef>
                        <a:spcAft>
                          <a:spcPts val="0"/>
                        </a:spcAft>
                      </a:pP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497A"/>
                    </a:solidFill>
                  </a:tcPr>
                </a:tc>
                <a:tc>
                  <a:txBody>
                    <a:bodyPr/>
                    <a:lstStyle/>
                    <a:p>
                      <a:pPr marL="0" marR="0">
                        <a:lnSpc>
                          <a:spcPct val="115000"/>
                        </a:lnSpc>
                        <a:spcBef>
                          <a:spcPts val="0"/>
                        </a:spcBef>
                        <a:spcAft>
                          <a:spcPts val="0"/>
                        </a:spcAft>
                      </a:pP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497A"/>
                    </a:solidFill>
                  </a:tcPr>
                </a:tc>
                <a:tc>
                  <a:txBody>
                    <a:bodyPr/>
                    <a:lstStyle/>
                    <a:p>
                      <a:pPr marL="0" marR="0">
                        <a:lnSpc>
                          <a:spcPct val="115000"/>
                        </a:lnSpc>
                        <a:spcBef>
                          <a:spcPts val="0"/>
                        </a:spcBef>
                        <a:spcAft>
                          <a:spcPts val="0"/>
                        </a:spcAft>
                      </a:pP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497A"/>
                    </a:solidFill>
                  </a:tcPr>
                </a:tc>
              </a:tr>
              <a:tr h="542492">
                <a:tc>
                  <a:txBody>
                    <a:bodyPr/>
                    <a:lstStyle/>
                    <a:p>
                      <a:pPr marL="0" marR="0">
                        <a:lnSpc>
                          <a:spcPct val="115000"/>
                        </a:lnSpc>
                        <a:spcBef>
                          <a:spcPts val="0"/>
                        </a:spcBef>
                        <a:spcAft>
                          <a:spcPts val="0"/>
                        </a:spcAft>
                      </a:pPr>
                      <a:r>
                        <a:rPr lang="en-US" sz="800" b="1">
                          <a:latin typeface="Calibri"/>
                          <a:ea typeface="Calibri"/>
                          <a:cs typeface="Times New Roman"/>
                        </a:rPr>
                        <a:t>Interagency Initiative:</a:t>
                      </a:r>
                      <a:endParaRPr lang="en-US" sz="800">
                        <a:latin typeface="Calibri"/>
                        <a:ea typeface="Calibri"/>
                        <a:cs typeface="Times New Roman"/>
                      </a:endParaRPr>
                    </a:p>
                    <a:p>
                      <a:pPr marL="0" marR="0">
                        <a:lnSpc>
                          <a:spcPct val="115000"/>
                        </a:lnSpc>
                        <a:spcBef>
                          <a:spcPts val="0"/>
                        </a:spcBef>
                        <a:spcAft>
                          <a:spcPts val="0"/>
                        </a:spcAft>
                      </a:pPr>
                      <a:r>
                        <a:rPr lang="en-US" sz="700">
                          <a:latin typeface="Calibri"/>
                          <a:ea typeface="Calibri"/>
                          <a:cs typeface="Times New Roman"/>
                        </a:rPr>
                        <a:t>(Interagency R&amp;D Initiative on Hydraulic Fracturing)</a:t>
                      </a: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8812">
                <a:tc>
                  <a:txBody>
                    <a:bodyPr/>
                    <a:lstStyle/>
                    <a:p>
                      <a:pPr marL="342900" marR="0" lvl="0" indent="-342900">
                        <a:lnSpc>
                          <a:spcPct val="115000"/>
                        </a:lnSpc>
                        <a:spcBef>
                          <a:spcPts val="0"/>
                        </a:spcBef>
                        <a:spcAft>
                          <a:spcPts val="0"/>
                        </a:spcAft>
                        <a:buFont typeface="+mj-lt"/>
                        <a:buAutoNum type="alphaUcPeriod"/>
                      </a:pPr>
                      <a:r>
                        <a:rPr lang="en-US" sz="800">
                          <a:latin typeface="Calibri"/>
                          <a:ea typeface="Calibri"/>
                          <a:cs typeface="Times New Roman"/>
                        </a:rPr>
                        <a:t> U.S. EPA</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800">
                          <a:latin typeface="Calibri"/>
                          <a:ea typeface="Calibri"/>
                          <a:cs typeface="Times New Roman"/>
                        </a:rPr>
                        <a:t>$14 million</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800">
                          <a:latin typeface="Calibri"/>
                          <a:ea typeface="Calibri"/>
                          <a:cs typeface="Times New Roman"/>
                        </a:rPr>
                        <a:t>$14 million</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288812">
                <a:tc>
                  <a:txBody>
                    <a:bodyPr/>
                    <a:lstStyle/>
                    <a:p>
                      <a:pPr marL="342900" marR="0" lvl="0" indent="-342900">
                        <a:lnSpc>
                          <a:spcPct val="115000"/>
                        </a:lnSpc>
                        <a:spcBef>
                          <a:spcPts val="0"/>
                        </a:spcBef>
                        <a:spcAft>
                          <a:spcPts val="0"/>
                        </a:spcAft>
                        <a:buFont typeface="+mj-lt"/>
                        <a:buAutoNum type="alphaUcPeriod"/>
                      </a:pPr>
                      <a:r>
                        <a:rPr lang="en-US" sz="800">
                          <a:latin typeface="Calibri"/>
                          <a:ea typeface="Calibri"/>
                          <a:cs typeface="Times New Roman"/>
                        </a:rPr>
                        <a:t>U.S.G.S.</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lnSpc>
                          <a:spcPct val="115000"/>
                        </a:lnSpc>
                        <a:spcBef>
                          <a:spcPts val="0"/>
                        </a:spcBef>
                        <a:spcAft>
                          <a:spcPts val="0"/>
                        </a:spcAft>
                      </a:pP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lnSpc>
                          <a:spcPct val="115000"/>
                        </a:lnSpc>
                        <a:spcBef>
                          <a:spcPts val="0"/>
                        </a:spcBef>
                        <a:spcAft>
                          <a:spcPts val="0"/>
                        </a:spcAft>
                      </a:pPr>
                      <a:r>
                        <a:rPr lang="en-US" sz="800">
                          <a:latin typeface="Calibri"/>
                          <a:ea typeface="Calibri"/>
                          <a:cs typeface="Times New Roman"/>
                        </a:rPr>
                        <a:t>$19 million</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lnSpc>
                          <a:spcPct val="115000"/>
                        </a:lnSpc>
                        <a:spcBef>
                          <a:spcPts val="0"/>
                        </a:spcBef>
                        <a:spcAft>
                          <a:spcPts val="0"/>
                        </a:spcAft>
                      </a:pPr>
                      <a:r>
                        <a:rPr lang="en-US" sz="800">
                          <a:latin typeface="Calibri"/>
                          <a:ea typeface="Calibri"/>
                          <a:cs typeface="Times New Roman"/>
                        </a:rPr>
                        <a:t>$19 million</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lnSpc>
                          <a:spcPct val="115000"/>
                        </a:lnSpc>
                        <a:spcBef>
                          <a:spcPts val="0"/>
                        </a:spcBef>
                        <a:spcAft>
                          <a:spcPts val="0"/>
                        </a:spcAft>
                      </a:pP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lnSpc>
                          <a:spcPct val="115000"/>
                        </a:lnSpc>
                        <a:spcBef>
                          <a:spcPts val="0"/>
                        </a:spcBef>
                        <a:spcAft>
                          <a:spcPts val="0"/>
                        </a:spcAft>
                      </a:pP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lnSpc>
                          <a:spcPct val="115000"/>
                        </a:lnSpc>
                        <a:spcBef>
                          <a:spcPts val="0"/>
                        </a:spcBef>
                        <a:spcAft>
                          <a:spcPts val="0"/>
                        </a:spcAft>
                      </a:pP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r>
              <a:tr h="299306">
                <a:tc>
                  <a:txBody>
                    <a:bodyPr/>
                    <a:lstStyle/>
                    <a:p>
                      <a:pPr marL="342900" marR="0" lvl="0" indent="-342900">
                        <a:lnSpc>
                          <a:spcPct val="115000"/>
                        </a:lnSpc>
                        <a:spcBef>
                          <a:spcPts val="0"/>
                        </a:spcBef>
                        <a:spcAft>
                          <a:spcPts val="0"/>
                        </a:spcAft>
                        <a:buFont typeface="+mj-lt"/>
                        <a:buAutoNum type="alphaUcPeriod"/>
                      </a:pPr>
                      <a:r>
                        <a:rPr lang="en-US" sz="800" dirty="0">
                          <a:latin typeface="Calibri"/>
                          <a:ea typeface="Calibri"/>
                          <a:cs typeface="Times New Roman"/>
                        </a:rPr>
                        <a:t>Dept. of Energy </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endParaRPr lang="en-US" sz="80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800">
                          <a:latin typeface="Calibri"/>
                          <a:ea typeface="Calibri"/>
                          <a:cs typeface="Times New Roman"/>
                        </a:rPr>
                        <a:t>$12 million</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800">
                          <a:latin typeface="Calibri"/>
                          <a:ea typeface="Calibri"/>
                          <a:cs typeface="Times New Roman"/>
                        </a:rPr>
                        <a:t>$12 million</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800">
                          <a:latin typeface="Calibri"/>
                          <a:ea typeface="Calibri"/>
                          <a:cs typeface="Times New Roman"/>
                        </a:rPr>
                        <a:t>$10 million</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800">
                          <a:latin typeface="Calibri"/>
                          <a:ea typeface="Calibri"/>
                          <a:cs typeface="Times New Roman"/>
                        </a:rPr>
                        <a:t>$12 million</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endParaRPr lang="en-US" sz="800" dirty="0">
                        <a:latin typeface="Calibri"/>
                        <a:ea typeface="Calibri"/>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bl>
          </a:graphicData>
        </a:graphic>
      </p:graphicFrame>
      <p:sp>
        <p:nvSpPr>
          <p:cNvPr id="7170" name="AutoShape 2"/>
          <p:cNvSpPr>
            <a:spLocks noChangeShapeType="1"/>
          </p:cNvSpPr>
          <p:nvPr/>
        </p:nvSpPr>
        <p:spPr bwMode="auto">
          <a:xfrm>
            <a:off x="-68263" y="6350"/>
            <a:ext cx="7239001" cy="0"/>
          </a:xfrm>
          <a:prstGeom prst="straightConnector1">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smtClean="0"/>
              <a:t>Coalition Staff </a:t>
            </a:r>
            <a:endParaRPr lang="en-US" sz="4500" dirty="0"/>
          </a:p>
        </p:txBody>
      </p:sp>
      <p:sp>
        <p:nvSpPr>
          <p:cNvPr id="3" name="Content Placeholder 2"/>
          <p:cNvSpPr>
            <a:spLocks noGrp="1"/>
          </p:cNvSpPr>
          <p:nvPr>
            <p:ph idx="1"/>
          </p:nvPr>
        </p:nvSpPr>
        <p:spPr/>
        <p:txBody>
          <a:bodyPr>
            <a:normAutofit/>
          </a:bodyPr>
          <a:lstStyle/>
          <a:p>
            <a:pPr algn="ctr"/>
            <a:r>
              <a:rPr lang="en-US" dirty="0" smtClean="0">
                <a:latin typeface="+mj-lt"/>
              </a:rPr>
              <a:t>Hilary Harp Falk, Program Director</a:t>
            </a:r>
          </a:p>
          <a:p>
            <a:pPr algn="ctr">
              <a:buNone/>
            </a:pPr>
            <a:r>
              <a:rPr lang="en-US" dirty="0" smtClean="0">
                <a:latin typeface="+mj-lt"/>
              </a:rPr>
              <a:t>    email: </a:t>
            </a:r>
            <a:r>
              <a:rPr lang="en-US" dirty="0" smtClean="0">
                <a:solidFill>
                  <a:srgbClr val="00B0F0"/>
                </a:solidFill>
                <a:latin typeface="+mj-lt"/>
                <a:hlinkClick r:id="rId2"/>
              </a:rPr>
              <a:t>falkh@nwf.org</a:t>
            </a:r>
            <a:endParaRPr lang="en-US" dirty="0" smtClean="0">
              <a:solidFill>
                <a:srgbClr val="00B0F0"/>
              </a:solidFill>
              <a:latin typeface="+mj-lt"/>
            </a:endParaRPr>
          </a:p>
          <a:p>
            <a:pPr algn="ctr">
              <a:buNone/>
            </a:pPr>
            <a:r>
              <a:rPr lang="en-US" dirty="0" smtClean="0">
                <a:latin typeface="+mj-lt"/>
              </a:rPr>
              <a:t>	 phone: </a:t>
            </a:r>
            <a:r>
              <a:rPr lang="en-US" dirty="0" smtClean="0">
                <a:latin typeface="+mj-lt"/>
              </a:rPr>
              <a:t>443-759-3406</a:t>
            </a:r>
          </a:p>
          <a:p>
            <a:pPr algn="ctr">
              <a:buNone/>
            </a:pPr>
            <a:endParaRPr lang="en-US" dirty="0" smtClean="0">
              <a:latin typeface="+mj-lt"/>
            </a:endParaRPr>
          </a:p>
          <a:p>
            <a:pPr algn="ctr"/>
            <a:r>
              <a:rPr lang="en-US" dirty="0" smtClean="0">
                <a:latin typeface="+mj-lt"/>
              </a:rPr>
              <a:t>Deb </a:t>
            </a:r>
            <a:r>
              <a:rPr lang="en-US" dirty="0" smtClean="0">
                <a:latin typeface="+mj-lt"/>
              </a:rPr>
              <a:t>Kleiner, Communications Manager</a:t>
            </a:r>
          </a:p>
          <a:p>
            <a:pPr algn="ctr"/>
            <a:r>
              <a:rPr lang="en-US" dirty="0" smtClean="0">
                <a:latin typeface="+mj-lt"/>
              </a:rPr>
              <a:t>NEW: Tanya Dierolf, Field Manager </a:t>
            </a:r>
          </a:p>
          <a:p>
            <a:pPr algn="ctr"/>
            <a:r>
              <a:rPr lang="en-US" dirty="0" smtClean="0">
                <a:latin typeface="+mj-lt"/>
              </a:rPr>
              <a:t>Peter Marx, Federal Affairs</a:t>
            </a:r>
          </a:p>
          <a:p>
            <a:pPr algn="ctr">
              <a:buNone/>
            </a:pPr>
            <a:endParaRPr lang="en-US" dirty="0" smtClean="0">
              <a:latin typeface="+mj-lt"/>
            </a:endParaRPr>
          </a:p>
          <a:p>
            <a:pPr>
              <a:buNone/>
            </a:pPr>
            <a:endParaRPr lang="en-US" dirty="0" smtClean="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smtClean="0"/>
              <a:t>Our Vision for the Future</a:t>
            </a:r>
            <a:endParaRPr lang="en-US" sz="4500" dirty="0"/>
          </a:p>
        </p:txBody>
      </p:sp>
      <p:sp>
        <p:nvSpPr>
          <p:cNvPr id="3" name="Content Placeholder 2"/>
          <p:cNvSpPr>
            <a:spLocks noGrp="1"/>
          </p:cNvSpPr>
          <p:nvPr>
            <p:ph idx="1"/>
          </p:nvPr>
        </p:nvSpPr>
        <p:spPr>
          <a:xfrm>
            <a:off x="457200" y="2362200"/>
            <a:ext cx="8229600" cy="3962400"/>
          </a:xfrm>
        </p:spPr>
        <p:txBody>
          <a:bodyPr/>
          <a:lstStyle/>
          <a:p>
            <a:pPr>
              <a:buNone/>
            </a:pPr>
            <a:r>
              <a:rPr lang="en-US" sz="2800" dirty="0" smtClean="0">
                <a:latin typeface="+mj-lt"/>
              </a:rPr>
              <a:t>Vibrant, clean rivers and streams in all communities in the Chesapeake region.</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smtClean="0"/>
              <a:t>Coalition Mission</a:t>
            </a:r>
            <a:endParaRPr lang="en-US" sz="4500" dirty="0"/>
          </a:p>
        </p:txBody>
      </p:sp>
      <p:pic>
        <p:nvPicPr>
          <p:cNvPr id="4" name="Picture 3" descr="CCW Logo_final.tif"/>
          <p:cNvPicPr>
            <a:picLocks noChangeAspect="1"/>
          </p:cNvPicPr>
          <p:nvPr/>
        </p:nvPicPr>
        <p:blipFill>
          <a:blip r:embed="rId2" cstate="print">
            <a:clrChange>
              <a:clrFrom>
                <a:srgbClr val="FDFDFD"/>
              </a:clrFrom>
              <a:clrTo>
                <a:srgbClr val="FDFDFD">
                  <a:alpha val="0"/>
                </a:srgbClr>
              </a:clrTo>
            </a:clrChange>
          </a:blip>
          <a:stretch>
            <a:fillRect/>
          </a:stretch>
        </p:blipFill>
        <p:spPr>
          <a:xfrm>
            <a:off x="4419600" y="5638800"/>
            <a:ext cx="4381434" cy="929640"/>
          </a:xfrm>
          <a:prstGeom prst="rect">
            <a:avLst/>
          </a:prstGeom>
        </p:spPr>
      </p:pic>
      <p:sp>
        <p:nvSpPr>
          <p:cNvPr id="5" name="Content Placeholder 4"/>
          <p:cNvSpPr>
            <a:spLocks noGrp="1"/>
          </p:cNvSpPr>
          <p:nvPr>
            <p:ph idx="1"/>
          </p:nvPr>
        </p:nvSpPr>
        <p:spPr/>
        <p:txBody>
          <a:bodyPr>
            <a:normAutofit/>
          </a:bodyPr>
          <a:lstStyle/>
          <a:p>
            <a:pPr>
              <a:buNone/>
            </a:pPr>
            <a:r>
              <a:rPr lang="en-US" sz="2800" dirty="0" smtClean="0">
                <a:latin typeface="+mj-lt"/>
              </a:rPr>
              <a:t>To serve as a strong, united, effective advocate for restoring the thousands of streams and rivers flowing to the Chesapeake Bay by coordinating policy, message, actions and accountability for clean-up success at the federal, state and local levels.   </a:t>
            </a:r>
            <a:endParaRPr lang="en-US" sz="2800" dirty="0">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normAutofit/>
          </a:bodyPr>
          <a:lstStyle/>
          <a:p>
            <a:r>
              <a:rPr lang="en-US" sz="4500" dirty="0" smtClean="0"/>
              <a:t>CCWC 2012 Priorities</a:t>
            </a:r>
            <a:endParaRPr lang="en-US" sz="4500" dirty="0"/>
          </a:p>
        </p:txBody>
      </p:sp>
      <p:pic>
        <p:nvPicPr>
          <p:cNvPr id="4" name="Picture 3" descr="CCW Logo_final.tif"/>
          <p:cNvPicPr>
            <a:picLocks noChangeAspect="1"/>
          </p:cNvPicPr>
          <p:nvPr/>
        </p:nvPicPr>
        <p:blipFill>
          <a:blip r:embed="rId2" cstate="print">
            <a:clrChange>
              <a:clrFrom>
                <a:srgbClr val="FDFDFD"/>
              </a:clrFrom>
              <a:clrTo>
                <a:srgbClr val="FDFDFD">
                  <a:alpha val="0"/>
                </a:srgbClr>
              </a:clrTo>
            </a:clrChange>
          </a:blip>
          <a:stretch>
            <a:fillRect/>
          </a:stretch>
        </p:blipFill>
        <p:spPr>
          <a:xfrm>
            <a:off x="4419600" y="5638800"/>
            <a:ext cx="4381434" cy="929640"/>
          </a:xfrm>
          <a:prstGeom prst="rect">
            <a:avLst/>
          </a:prstGeom>
        </p:spPr>
      </p:pic>
      <p:sp>
        <p:nvSpPr>
          <p:cNvPr id="5" name="Content Placeholder 4"/>
          <p:cNvSpPr>
            <a:spLocks noGrp="1"/>
          </p:cNvSpPr>
          <p:nvPr>
            <p:ph idx="1"/>
          </p:nvPr>
        </p:nvSpPr>
        <p:spPr/>
        <p:txBody>
          <a:bodyPr>
            <a:normAutofit lnSpcReduction="10000"/>
          </a:bodyPr>
          <a:lstStyle/>
          <a:p>
            <a:r>
              <a:rPr lang="en-US" sz="2800" dirty="0" smtClean="0">
                <a:latin typeface="+mj-lt"/>
              </a:rPr>
              <a:t>Ensuring effective implementation of the Chesapeake Bay watershed-wide pollution diet</a:t>
            </a:r>
          </a:p>
          <a:p>
            <a:r>
              <a:rPr lang="en-US" sz="2800" dirty="0" smtClean="0">
                <a:latin typeface="+mj-lt"/>
              </a:rPr>
              <a:t>Improving policies that stop polluted runoff in urban areas</a:t>
            </a:r>
          </a:p>
          <a:p>
            <a:r>
              <a:rPr lang="en-US" sz="2800" dirty="0" smtClean="0">
                <a:latin typeface="+mj-lt"/>
              </a:rPr>
              <a:t>Protecting communities from water pollution created by gas drilling</a:t>
            </a:r>
          </a:p>
          <a:p>
            <a:r>
              <a:rPr lang="en-US" sz="2800" dirty="0" smtClean="0">
                <a:latin typeface="+mj-lt"/>
              </a:rPr>
              <a:t>Defending against Congressional or Administration attempts to weaken or eliminate attempts to weaken efforts for Chesapeake Bay watershed restoration and protection</a:t>
            </a:r>
          </a:p>
          <a:p>
            <a:endParaRPr lang="en-US" sz="3200" dirty="0" smtClean="0"/>
          </a:p>
          <a:p>
            <a:endParaRPr lang="en-US"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noAutofit/>
          </a:bodyPr>
          <a:lstStyle/>
          <a:p>
            <a:r>
              <a:rPr lang="en-US" sz="4500" dirty="0" smtClean="0"/>
              <a:t>Threats to Chesapeake Bay </a:t>
            </a:r>
            <a:br>
              <a:rPr lang="en-US" sz="4500" dirty="0" smtClean="0"/>
            </a:br>
            <a:r>
              <a:rPr lang="en-US" sz="4500" dirty="0" smtClean="0"/>
              <a:t>Clean-up</a:t>
            </a:r>
            <a:endParaRPr lang="en-US" sz="4500" dirty="0"/>
          </a:p>
        </p:txBody>
      </p:sp>
      <p:sp>
        <p:nvSpPr>
          <p:cNvPr id="3" name="Content Placeholder 2"/>
          <p:cNvSpPr>
            <a:spLocks noGrp="1"/>
          </p:cNvSpPr>
          <p:nvPr>
            <p:ph idx="1"/>
          </p:nvPr>
        </p:nvSpPr>
        <p:spPr>
          <a:xfrm>
            <a:off x="457200" y="2514600"/>
            <a:ext cx="8229600" cy="3886200"/>
          </a:xfrm>
        </p:spPr>
        <p:txBody>
          <a:bodyPr>
            <a:normAutofit/>
          </a:bodyPr>
          <a:lstStyle/>
          <a:p>
            <a:r>
              <a:rPr lang="en-US" sz="2800" dirty="0" smtClean="0">
                <a:latin typeface="+mj-lt"/>
              </a:rPr>
              <a:t>Weak watershed implementation plans</a:t>
            </a:r>
          </a:p>
          <a:p>
            <a:r>
              <a:rPr lang="en-US" sz="2800" dirty="0" smtClean="0">
                <a:latin typeface="+mj-lt"/>
              </a:rPr>
              <a:t>Legal threats that would stop or delay implementation of the pollution diet</a:t>
            </a:r>
          </a:p>
          <a:p>
            <a:r>
              <a:rPr lang="en-US" sz="2800" dirty="0" smtClean="0">
                <a:latin typeface="+mj-lt"/>
              </a:rPr>
              <a:t>Reduction in financial resources for WIP implementation</a:t>
            </a:r>
          </a:p>
          <a:p>
            <a:r>
              <a:rPr lang="en-US" sz="2800" dirty="0" smtClean="0">
                <a:latin typeface="+mj-lt"/>
              </a:rPr>
              <a:t>Congressional attacks on the Clean Water Act and pollution diet</a:t>
            </a:r>
          </a:p>
          <a:p>
            <a:endParaRPr lang="en-US" sz="2800" dirty="0">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72312"/>
          </a:xfrm>
        </p:spPr>
        <p:txBody>
          <a:bodyPr>
            <a:normAutofit/>
          </a:bodyPr>
          <a:lstStyle/>
          <a:p>
            <a:r>
              <a:rPr lang="en-US" sz="4500" dirty="0" smtClean="0"/>
              <a:t>What Will Work</a:t>
            </a:r>
            <a:endParaRPr lang="en-US" sz="4500" dirty="0"/>
          </a:p>
        </p:txBody>
      </p:sp>
      <p:sp>
        <p:nvSpPr>
          <p:cNvPr id="3" name="Content Placeholder 2"/>
          <p:cNvSpPr>
            <a:spLocks noGrp="1"/>
          </p:cNvSpPr>
          <p:nvPr>
            <p:ph idx="1"/>
          </p:nvPr>
        </p:nvSpPr>
        <p:spPr>
          <a:xfrm>
            <a:off x="457200" y="2057400"/>
            <a:ext cx="8229600" cy="4191000"/>
          </a:xfrm>
        </p:spPr>
        <p:txBody>
          <a:bodyPr>
            <a:normAutofit/>
          </a:bodyPr>
          <a:lstStyle/>
          <a:p>
            <a:r>
              <a:rPr lang="en-US" sz="2800" dirty="0" smtClean="0">
                <a:latin typeface="+mj-lt"/>
              </a:rPr>
              <a:t>Local waters messaging</a:t>
            </a:r>
          </a:p>
          <a:p>
            <a:r>
              <a:rPr lang="en-US" sz="2800" dirty="0" smtClean="0">
                <a:latin typeface="+mj-lt"/>
              </a:rPr>
              <a:t>Collaboration</a:t>
            </a:r>
          </a:p>
          <a:p>
            <a:r>
              <a:rPr lang="en-US" sz="2800" dirty="0" smtClean="0">
                <a:latin typeface="+mj-lt"/>
              </a:rPr>
              <a:t>Building infrastructure in key Congressional </a:t>
            </a:r>
            <a:r>
              <a:rPr lang="en-US" sz="2800" dirty="0" smtClean="0">
                <a:latin typeface="+mj-lt"/>
              </a:rPr>
              <a:t>districts</a:t>
            </a:r>
          </a:p>
          <a:p>
            <a:r>
              <a:rPr lang="en-US" sz="2800" dirty="0" smtClean="0">
                <a:latin typeface="+mj-lt"/>
              </a:rPr>
              <a:t>Success stories</a:t>
            </a:r>
          </a:p>
          <a:p>
            <a:r>
              <a:rPr lang="en-US" sz="2800" dirty="0" smtClean="0">
                <a:latin typeface="+mj-lt"/>
              </a:rPr>
              <a:t>Benefits of pollution diet implementation </a:t>
            </a:r>
            <a:endParaRPr lang="en-US" sz="2800" dirty="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descr="http://www.nbi.noaa.gov/App_Themes/NBI%20classic%20blue/maps/chesbay.jpg"/>
          <p:cNvPicPr>
            <a:picLocks noChangeAspect="1" noChangeArrowheads="1"/>
          </p:cNvPicPr>
          <p:nvPr/>
        </p:nvPicPr>
        <p:blipFill>
          <a:blip r:embed="rId2" cstate="print"/>
          <a:srcRect/>
          <a:stretch>
            <a:fillRect/>
          </a:stretch>
        </p:blipFill>
        <p:spPr bwMode="auto">
          <a:xfrm>
            <a:off x="533400" y="2057400"/>
            <a:ext cx="3366135" cy="4080164"/>
          </a:xfrm>
          <a:prstGeom prst="rect">
            <a:avLst/>
          </a:prstGeom>
          <a:noFill/>
        </p:spPr>
      </p:pic>
      <p:sp>
        <p:nvSpPr>
          <p:cNvPr id="3" name="Title 5"/>
          <p:cNvSpPr txBox="1">
            <a:spLocks/>
          </p:cNvSpPr>
          <p:nvPr/>
        </p:nvSpPr>
        <p:spPr>
          <a:xfrm>
            <a:off x="457200" y="762000"/>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2"/>
                </a:solidFill>
                <a:effectLst/>
                <a:uLnTx/>
                <a:uFillTx/>
                <a:latin typeface="+mj-lt"/>
                <a:ea typeface="+mj-ea"/>
                <a:cs typeface="+mj-cs"/>
              </a:rPr>
              <a:t>Change Our View</a:t>
            </a:r>
            <a:endParaRPr kumimoji="0" lang="en-US" sz="4500" b="0" i="0" u="none" strike="noStrike" kern="1200" cap="none" spc="0" normalizeH="0" baseline="0" noProof="0" dirty="0">
              <a:ln>
                <a:noFill/>
              </a:ln>
              <a:solidFill>
                <a:schemeClr val="tx2"/>
              </a:solidFill>
              <a:effectLst/>
              <a:uLnTx/>
              <a:uFillTx/>
              <a:latin typeface="+mj-lt"/>
              <a:ea typeface="+mj-ea"/>
              <a:cs typeface="+mj-cs"/>
            </a:endParaRPr>
          </a:p>
        </p:txBody>
      </p:sp>
      <p:pic>
        <p:nvPicPr>
          <p:cNvPr id="4" name="Picture 3" descr="C:\Documents and Settings\MyersK\Desktop\chesbay.jpg"/>
          <p:cNvPicPr/>
          <p:nvPr/>
        </p:nvPicPr>
        <p:blipFill>
          <a:blip r:embed="rId3" cstate="print"/>
          <a:srcRect/>
          <a:stretch>
            <a:fillRect/>
          </a:stretch>
        </p:blipFill>
        <p:spPr bwMode="auto">
          <a:xfrm>
            <a:off x="5257800" y="1143000"/>
            <a:ext cx="3276600" cy="5108083"/>
          </a:xfrm>
          <a:prstGeom prst="rect">
            <a:avLst/>
          </a:prstGeom>
          <a:noFill/>
          <a:ln w="9525">
            <a:noFill/>
            <a:miter lim="800000"/>
            <a:headEnd/>
            <a:tailEnd/>
          </a:ln>
        </p:spPr>
      </p:pic>
      <p:sp>
        <p:nvSpPr>
          <p:cNvPr id="5" name="TextBox 4"/>
          <p:cNvSpPr txBox="1"/>
          <p:nvPr/>
        </p:nvSpPr>
        <p:spPr>
          <a:xfrm>
            <a:off x="3962400" y="3852593"/>
            <a:ext cx="914400" cy="523220"/>
          </a:xfrm>
          <a:prstGeom prst="rect">
            <a:avLst/>
          </a:prstGeom>
          <a:noFill/>
        </p:spPr>
        <p:txBody>
          <a:bodyPr wrap="square" rtlCol="0">
            <a:spAutoFit/>
          </a:bodyPr>
          <a:lstStyle/>
          <a:p>
            <a:pPr algn="ctr"/>
            <a:r>
              <a:rPr lang="en-US" sz="2800" dirty="0" smtClean="0">
                <a:latin typeface="+mj-lt"/>
              </a:rPr>
              <a:t>Vs.</a:t>
            </a:r>
            <a:endParaRPr lang="en-US" sz="2800" dirty="0">
              <a:latin typeface="+mj-lt"/>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6044</TotalTime>
  <Words>1862</Words>
  <Application>Microsoft Office PowerPoint</Application>
  <PresentationFormat>On-screen Show (4:3)</PresentationFormat>
  <Paragraphs>212</Paragraphs>
  <Slides>36</Slides>
  <Notes>2</Notes>
  <HiddenSlides>11</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Flow</vt:lpstr>
      <vt:lpstr>Coalition Update for Citizens Advisory Committee</vt:lpstr>
      <vt:lpstr>Coalition Membership is as Diverse as the Region We Serve</vt:lpstr>
      <vt:lpstr>Our Steering Committee</vt:lpstr>
      <vt:lpstr>Our Vision for the Future</vt:lpstr>
      <vt:lpstr>Coalition Mission</vt:lpstr>
      <vt:lpstr>CCWC 2012 Priorities</vt:lpstr>
      <vt:lpstr>Threats to Chesapeake Bay  Clean-up</vt:lpstr>
      <vt:lpstr>What Will Work</vt:lpstr>
      <vt:lpstr>Slide 9</vt:lpstr>
      <vt:lpstr> Water Is A Local Issue</vt:lpstr>
      <vt:lpstr>Know the Power of Story</vt:lpstr>
      <vt:lpstr>Make the Pollution Diet Local</vt:lpstr>
      <vt:lpstr>Coalition’s Strength Is In Sharing</vt:lpstr>
      <vt:lpstr>Creating Opportunities for Enhanced Collaboration</vt:lpstr>
      <vt:lpstr>State Leads</vt:lpstr>
      <vt:lpstr>Virginia</vt:lpstr>
      <vt:lpstr>Virginia</vt:lpstr>
      <vt:lpstr>Virginia</vt:lpstr>
      <vt:lpstr>Maryland</vt:lpstr>
      <vt:lpstr>Maryland</vt:lpstr>
      <vt:lpstr>Pennsylvania</vt:lpstr>
      <vt:lpstr>Delaware</vt:lpstr>
      <vt:lpstr>West Virginia</vt:lpstr>
      <vt:lpstr>Coalition Workgroups</vt:lpstr>
      <vt:lpstr>TMDL Workgroup</vt:lpstr>
      <vt:lpstr>Stormwater Workgroup</vt:lpstr>
      <vt:lpstr>Stormwater Workgroup</vt:lpstr>
      <vt:lpstr>Shale Workgroup</vt:lpstr>
      <vt:lpstr>3rd Annual CCW Conference</vt:lpstr>
      <vt:lpstr>Communications Tools</vt:lpstr>
      <vt:lpstr>Federal Policy</vt:lpstr>
      <vt:lpstr>Coordinating Federal Policy – Overcoming Congressional Attacks</vt:lpstr>
      <vt:lpstr>Coordinating Federal Policy – Overcoming Congressional Attacks</vt:lpstr>
      <vt:lpstr>Farm Bill 2012?</vt:lpstr>
      <vt:lpstr>Federal Policy - Appropriations</vt:lpstr>
      <vt:lpstr>Coalition Staff </vt:lpstr>
    </vt:vector>
  </TitlesOfParts>
  <Company>National Wildlife Federation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Choose Clean Water</dc:title>
  <dc:creator>NWF User</dc:creator>
  <cp:lastModifiedBy>FalkH</cp:lastModifiedBy>
  <cp:revision>288</cp:revision>
  <dcterms:created xsi:type="dcterms:W3CDTF">2010-04-20T15:16:49Z</dcterms:created>
  <dcterms:modified xsi:type="dcterms:W3CDTF">2012-05-31T19:44:32Z</dcterms:modified>
</cp:coreProperties>
</file>