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4"/>
  </p:notesMasterIdLst>
  <p:sldIdLst>
    <p:sldId id="256" r:id="rId2"/>
    <p:sldId id="266" r:id="rId3"/>
    <p:sldId id="267" r:id="rId4"/>
    <p:sldId id="268" r:id="rId5"/>
    <p:sldId id="270" r:id="rId6"/>
    <p:sldId id="262" r:id="rId7"/>
    <p:sldId id="271" r:id="rId8"/>
    <p:sldId id="273" r:id="rId9"/>
    <p:sldId id="274" r:id="rId10"/>
    <p:sldId id="265" r:id="rId11"/>
    <p:sldId id="269" r:id="rId12"/>
    <p:sldId id="272" r:id="rId13"/>
    <p:sldId id="275" r:id="rId14"/>
    <p:sldId id="276" r:id="rId15"/>
    <p:sldId id="277" r:id="rId16"/>
    <p:sldId id="278" r:id="rId17"/>
    <p:sldId id="287" r:id="rId18"/>
    <p:sldId id="291" r:id="rId19"/>
    <p:sldId id="289" r:id="rId20"/>
    <p:sldId id="294" r:id="rId21"/>
    <p:sldId id="296" r:id="rId22"/>
    <p:sldId id="280" r:id="rId23"/>
    <p:sldId id="282" r:id="rId24"/>
    <p:sldId id="281" r:id="rId25"/>
    <p:sldId id="279" r:id="rId26"/>
    <p:sldId id="295" r:id="rId27"/>
    <p:sldId id="283" r:id="rId28"/>
    <p:sldId id="284" r:id="rId29"/>
    <p:sldId id="285" r:id="rId30"/>
    <p:sldId id="286" r:id="rId31"/>
    <p:sldId id="293" r:id="rId32"/>
    <p:sldId id="292"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ie" initials="C"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84" autoAdjust="0"/>
    <p:restoredTop sz="94660"/>
  </p:normalViewPr>
  <p:slideViewPr>
    <p:cSldViewPr>
      <p:cViewPr varScale="1">
        <p:scale>
          <a:sx n="85" d="100"/>
          <a:sy n="85" d="100"/>
        </p:scale>
        <p:origin x="-6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8DE4D4-C7C2-4EFC-852A-F4BCAD965D0F}" type="datetimeFigureOut">
              <a:rPr lang="en-US" smtClean="0"/>
              <a:pPr/>
              <a:t>5/30/2012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060A60-CA88-42FE-A217-9D9E224333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0A60-CA88-42FE-A217-9D9E2243334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15762" name="Group 18"/>
          <p:cNvGrpSpPr>
            <a:grpSpLocks/>
          </p:cNvGrpSpPr>
          <p:nvPr/>
        </p:nvGrpSpPr>
        <p:grpSpPr bwMode="auto">
          <a:xfrm>
            <a:off x="0" y="0"/>
            <a:ext cx="9140825" cy="6850063"/>
            <a:chOff x="0" y="0"/>
            <a:chExt cx="5758" cy="4315"/>
          </a:xfrm>
        </p:grpSpPr>
        <p:grpSp>
          <p:nvGrpSpPr>
            <p:cNvPr id="415763" name="Group 19"/>
            <p:cNvGrpSpPr>
              <a:grpSpLocks/>
            </p:cNvGrpSpPr>
            <p:nvPr userDrawn="1"/>
          </p:nvGrpSpPr>
          <p:grpSpPr bwMode="auto">
            <a:xfrm>
              <a:off x="1728" y="2230"/>
              <a:ext cx="4027" cy="2085"/>
              <a:chOff x="1728" y="2230"/>
              <a:chExt cx="4027" cy="2085"/>
            </a:xfrm>
          </p:grpSpPr>
          <p:sp>
            <p:nvSpPr>
              <p:cNvPr id="415764" name="Freeform 20"/>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415765" name="Freeform 21"/>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415766" name="Freeform 22"/>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415767" name="Freeform 23"/>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415768" name="Freeform 24"/>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415769" name="Freeform 25"/>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15770" name="Freeform 26"/>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smtClean="0"/>
              <a:t>Click to edit Master title style</a:t>
            </a:r>
            <a:endParaRPr lang="en-US"/>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15757"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415758"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415759" name="Rectangle 15"/>
          <p:cNvSpPr>
            <a:spLocks noGrp="1" noChangeArrowheads="1"/>
          </p:cNvSpPr>
          <p:nvPr>
            <p:ph type="sldNum" sz="quarter" idx="4"/>
          </p:nvPr>
        </p:nvSpPr>
        <p:spPr>
          <a:xfrm>
            <a:off x="6553200" y="6254750"/>
            <a:ext cx="2133600" cy="476250"/>
          </a:xfrm>
        </p:spPr>
        <p:txBody>
          <a:bodyPr/>
          <a:lstStyle>
            <a:lvl1pPr>
              <a:defRPr/>
            </a:lvl1pPr>
          </a:lstStyle>
          <a:p>
            <a:fld id="{960B6007-8D9B-47E4-8F06-EC55C6B21087}"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952E17B-ED3B-447A-BE25-FF7C9482B590}"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6D59AAA-D3D0-4191-8961-2B2F3F59D4E8}"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D9AF6A4-7B08-4BB4-BEBE-E4516D49F618}"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73DD853-5C6E-432B-BB86-AF322A857092}"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C04D69F-F135-4B48-B759-55D39A57039D}"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DF8B2E58-981C-419D-9CAB-58EECDB24C8A}"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3BF88F18-DFAF-47C5-B107-0221577D85FB}"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7326F994-8267-4C88-A8E1-E4BB556B5E9B}"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C9EDE23-9E30-445E-A25D-9526950E8DB5}"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EF81E55-A625-4068-8AE7-83D854D1FF5B}"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8955B1A8-7AB6-4993-BF41-E3262B54858C}" type="slidenum">
              <a:rPr lang="en-US"/>
              <a:pPr/>
              <a:t>‹#›</a:t>
            </a:fld>
            <a:endParaRPr lang="en-US"/>
          </a:p>
        </p:txBody>
      </p:sp>
      <p:grpSp>
        <p:nvGrpSpPr>
          <p:cNvPr id="414739" name="Group 19"/>
          <p:cNvGrpSpPr>
            <a:grpSpLocks/>
          </p:cNvGrpSpPr>
          <p:nvPr/>
        </p:nvGrpSpPr>
        <p:grpSpPr bwMode="auto">
          <a:xfrm>
            <a:off x="0" y="0"/>
            <a:ext cx="9140825" cy="6850063"/>
            <a:chOff x="0" y="0"/>
            <a:chExt cx="5758" cy="4315"/>
          </a:xfrm>
        </p:grpSpPr>
        <p:grpSp>
          <p:nvGrpSpPr>
            <p:cNvPr id="414738" name="Group 18"/>
            <p:cNvGrpSpPr>
              <a:grpSpLocks/>
            </p:cNvGrpSpPr>
            <p:nvPr userDrawn="1"/>
          </p:nvGrpSpPr>
          <p:grpSpPr bwMode="auto">
            <a:xfrm>
              <a:off x="1728" y="2230"/>
              <a:ext cx="4027" cy="2085"/>
              <a:chOff x="1728" y="2230"/>
              <a:chExt cx="4027" cy="2085"/>
            </a:xfrm>
          </p:grpSpPr>
          <p:sp>
            <p:nvSpPr>
              <p:cNvPr id="41472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41472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41472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41472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41472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41473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14723" name="Freeform 3"/>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chesapeakebay.net/publicaccessrestoration.aspx?menuitem=16774"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Citizen Engagement </a:t>
            </a:r>
            <a:endParaRPr lang="en-US" dirty="0"/>
          </a:p>
        </p:txBody>
      </p:sp>
      <p:sp>
        <p:nvSpPr>
          <p:cNvPr id="3" name="Subtitle 2"/>
          <p:cNvSpPr>
            <a:spLocks noGrp="1"/>
          </p:cNvSpPr>
          <p:nvPr>
            <p:ph type="subTitle" sz="quarter" idx="1"/>
          </p:nvPr>
        </p:nvSpPr>
        <p:spPr/>
        <p:txBody>
          <a:bodyPr/>
          <a:lstStyle/>
          <a:p>
            <a:r>
              <a:rPr lang="en-US" dirty="0" smtClean="0"/>
              <a:t>Of another sort</a:t>
            </a:r>
            <a:endParaRPr lang="en-US" dirty="0"/>
          </a:p>
        </p:txBody>
      </p:sp>
      <p:pic>
        <p:nvPicPr>
          <p:cNvPr id="7" name="Picture 6" descr="chesapeakebaycollection 003.JPG"/>
          <p:cNvPicPr>
            <a:picLocks noChangeAspect="1"/>
          </p:cNvPicPr>
          <p:nvPr/>
        </p:nvPicPr>
        <p:blipFill>
          <a:blip r:embed="rId3"/>
          <a:stretch>
            <a:fillRect/>
          </a:stretch>
        </p:blipFill>
        <p:spPr>
          <a:xfrm>
            <a:off x="0" y="0"/>
            <a:ext cx="9144000" cy="6858000"/>
          </a:xfrm>
          <a:prstGeom prst="rect">
            <a:avLst/>
          </a:prstGeom>
        </p:spPr>
      </p:pic>
      <p:sp>
        <p:nvSpPr>
          <p:cNvPr id="9" name="TextBox 8"/>
          <p:cNvSpPr txBox="1"/>
          <p:nvPr/>
        </p:nvSpPr>
        <p:spPr>
          <a:xfrm>
            <a:off x="381000" y="533400"/>
            <a:ext cx="7467600"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smtClean="0">
                <a:ln w="50800"/>
                <a:solidFill>
                  <a:schemeClr val="bg1">
                    <a:shade val="50000"/>
                  </a:schemeClr>
                </a:solidFill>
              </a:rPr>
              <a:t>Citizen Engagement </a:t>
            </a:r>
            <a:endParaRPr lang="en-US" sz="4800" b="1" dirty="0">
              <a:ln w="50800"/>
              <a:solidFill>
                <a:schemeClr val="bg1">
                  <a:shade val="50000"/>
                </a:schemeClr>
              </a:solidFill>
            </a:endParaRPr>
          </a:p>
        </p:txBody>
      </p:sp>
      <p:sp>
        <p:nvSpPr>
          <p:cNvPr id="10" name="TextBox 9"/>
          <p:cNvSpPr txBox="1"/>
          <p:nvPr/>
        </p:nvSpPr>
        <p:spPr>
          <a:xfrm>
            <a:off x="1219200" y="5562600"/>
            <a:ext cx="5303520" cy="461665"/>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2400" b="1" dirty="0" smtClean="0">
                <a:ln w="50800"/>
                <a:solidFill>
                  <a:schemeClr val="bg1">
                    <a:shade val="50000"/>
                  </a:schemeClr>
                </a:solidFill>
              </a:rPr>
              <a:t>……of another sort</a:t>
            </a:r>
            <a:endParaRPr lang="en-US" sz="2400" b="1" dirty="0">
              <a:ln w="50800"/>
              <a:solidFill>
                <a:schemeClr val="bg1">
                  <a:shade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011362"/>
          </a:xfrm>
        </p:spPr>
        <p:txBody>
          <a:bodyPr/>
          <a:lstStyle/>
          <a:p>
            <a:r>
              <a:rPr lang="en-US" dirty="0" smtClean="0"/>
              <a:t>3 ways to engage people in Chesapeake restoration </a:t>
            </a:r>
            <a:endParaRPr lang="en-US" dirty="0"/>
          </a:p>
        </p:txBody>
      </p:sp>
      <p:sp>
        <p:nvSpPr>
          <p:cNvPr id="4" name="Content Placeholder 3"/>
          <p:cNvSpPr>
            <a:spLocks noGrp="1"/>
          </p:cNvSpPr>
          <p:nvPr>
            <p:ph idx="1"/>
          </p:nvPr>
        </p:nvSpPr>
        <p:spPr>
          <a:xfrm>
            <a:off x="457200" y="2514600"/>
            <a:ext cx="3352800" cy="3611563"/>
          </a:xfrm>
        </p:spPr>
        <p:txBody>
          <a:bodyPr/>
          <a:lstStyle/>
          <a:p>
            <a:r>
              <a:rPr lang="en-US" dirty="0" smtClean="0"/>
              <a:t>Regulate</a:t>
            </a:r>
          </a:p>
          <a:p>
            <a:r>
              <a:rPr lang="en-US" dirty="0" smtClean="0"/>
              <a:t>Reward</a:t>
            </a:r>
          </a:p>
          <a:p>
            <a:r>
              <a:rPr lang="en-US" dirty="0" smtClean="0"/>
              <a:t>Educate</a:t>
            </a:r>
          </a:p>
          <a:p>
            <a:pPr marL="914400" lvl="1" indent="-514350">
              <a:buFont typeface="+mj-lt"/>
              <a:buAutoNum type="arabicPeriod"/>
            </a:pPr>
            <a:r>
              <a:rPr lang="en-US" dirty="0" smtClean="0"/>
              <a:t>Formal </a:t>
            </a:r>
          </a:p>
          <a:p>
            <a:pPr marL="914400" lvl="1" indent="-514350">
              <a:buFont typeface="+mj-lt"/>
              <a:buAutoNum type="arabicPeriod"/>
            </a:pPr>
            <a:r>
              <a:rPr lang="en-US" dirty="0" smtClean="0"/>
              <a:t>Informal </a:t>
            </a:r>
          </a:p>
          <a:p>
            <a:endParaRPr lang="en-US" dirty="0" smtClean="0"/>
          </a:p>
          <a:p>
            <a:endParaRPr lang="en-US" dirty="0"/>
          </a:p>
        </p:txBody>
      </p:sp>
      <p:pic>
        <p:nvPicPr>
          <p:cNvPr id="473090" name="Picture 2" descr="https://encrypted-tbn2.google.com/images?q=tbn:ANd9GcSZj9KjiVquzK7RYepel-XFS1KbDhNHaTKbbxp3m67ZA2OiGiOj"/>
          <p:cNvPicPr>
            <a:picLocks noChangeAspect="1" noChangeArrowheads="1"/>
          </p:cNvPicPr>
          <p:nvPr/>
        </p:nvPicPr>
        <p:blipFill>
          <a:blip r:embed="rId3"/>
          <a:srcRect/>
          <a:stretch>
            <a:fillRect/>
          </a:stretch>
        </p:blipFill>
        <p:spPr bwMode="auto">
          <a:xfrm>
            <a:off x="4114800" y="2667000"/>
            <a:ext cx="4516850" cy="33832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actions to promote more citizen engagement</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Created EPA Small Watersheds Program</a:t>
            </a:r>
          </a:p>
          <a:p>
            <a:r>
              <a:rPr lang="en-US" dirty="0" smtClean="0"/>
              <a:t>Established Chesapeake Gateways and </a:t>
            </a:r>
            <a:r>
              <a:rPr lang="en-US" dirty="0" err="1" smtClean="0"/>
              <a:t>Watertrails</a:t>
            </a:r>
            <a:r>
              <a:rPr lang="en-US" dirty="0" smtClean="0"/>
              <a:t> Program within National Park Service.</a:t>
            </a:r>
          </a:p>
          <a:p>
            <a:r>
              <a:rPr lang="en-US" dirty="0" smtClean="0"/>
              <a:t>Created BWET Program in NOAA</a:t>
            </a:r>
          </a:p>
          <a:p>
            <a:r>
              <a:rPr lang="en-US" dirty="0" smtClean="0"/>
              <a:t>Enacted legislation establishing Capt. John Smith Chesapeake National Historic Trail</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strategies to promote citizen engagement</a:t>
            </a:r>
            <a:endParaRPr lang="en-US" dirty="0"/>
          </a:p>
        </p:txBody>
      </p:sp>
      <p:sp>
        <p:nvSpPr>
          <p:cNvPr id="3" name="Content Placeholder 2"/>
          <p:cNvSpPr>
            <a:spLocks noGrp="1"/>
          </p:cNvSpPr>
          <p:nvPr>
            <p:ph idx="1"/>
          </p:nvPr>
        </p:nvSpPr>
        <p:spPr>
          <a:xfrm>
            <a:off x="457200" y="2514600"/>
            <a:ext cx="8229600" cy="3611563"/>
          </a:xfrm>
        </p:spPr>
        <p:txBody>
          <a:bodyPr/>
          <a:lstStyle/>
          <a:p>
            <a:pPr marL="514350" indent="-514350">
              <a:buFont typeface="+mj-lt"/>
              <a:buAutoNum type="arabicPeriod"/>
            </a:pPr>
            <a:r>
              <a:rPr lang="en-US" b="1" dirty="0" smtClean="0"/>
              <a:t>No Child Left Inside</a:t>
            </a:r>
          </a:p>
          <a:p>
            <a:pPr marL="514350" indent="-514350">
              <a:buFont typeface="+mj-lt"/>
              <a:buAutoNum type="arabicPeriod"/>
            </a:pPr>
            <a:r>
              <a:rPr lang="en-US" b="1" dirty="0" smtClean="0"/>
              <a:t>Expand land conservation and public recreational access.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3429000" cy="3611563"/>
          </a:xfrm>
        </p:spPr>
        <p:txBody>
          <a:bodyPr/>
          <a:lstStyle/>
          <a:p>
            <a:r>
              <a:rPr lang="en-US" dirty="0" smtClean="0"/>
              <a:t>Amends ESEA.</a:t>
            </a:r>
          </a:p>
          <a:p>
            <a:r>
              <a:rPr lang="en-US" dirty="0" smtClean="0"/>
              <a:t>Engages US Ed.</a:t>
            </a:r>
          </a:p>
          <a:p>
            <a:r>
              <a:rPr lang="en-US" dirty="0" smtClean="0"/>
              <a:t>Authorizes new funding.</a:t>
            </a:r>
          </a:p>
          <a:p>
            <a:r>
              <a:rPr lang="en-US" dirty="0" smtClean="0"/>
              <a:t>Environmental literacy plans.</a:t>
            </a:r>
            <a:endParaRPr lang="en-US" dirty="0"/>
          </a:p>
        </p:txBody>
      </p:sp>
      <p:pic>
        <p:nvPicPr>
          <p:cNvPr id="4" name="Picture 7" descr="NCLI Coalition new logo_pms378"/>
          <p:cNvPicPr>
            <a:picLocks noChangeAspect="1" noChangeArrowheads="1"/>
          </p:cNvPicPr>
          <p:nvPr/>
        </p:nvPicPr>
        <p:blipFill>
          <a:blip r:embed="rId3" cstate="print"/>
          <a:srcRect/>
          <a:stretch>
            <a:fillRect/>
          </a:stretch>
        </p:blipFill>
        <p:spPr bwMode="auto">
          <a:xfrm>
            <a:off x="1905000" y="304800"/>
            <a:ext cx="4925789" cy="1463040"/>
          </a:xfrm>
          <a:prstGeom prst="rect">
            <a:avLst/>
          </a:prstGeom>
          <a:noFill/>
        </p:spPr>
      </p:pic>
      <p:pic>
        <p:nvPicPr>
          <p:cNvPr id="5" name="Picture 4"/>
          <p:cNvPicPr>
            <a:picLocks noChangeAspect="1" noChangeArrowheads="1"/>
          </p:cNvPicPr>
          <p:nvPr/>
        </p:nvPicPr>
        <p:blipFill>
          <a:blip r:embed="rId4"/>
          <a:stretch>
            <a:fillRect/>
          </a:stretch>
        </p:blipFill>
        <p:spPr bwMode="auto">
          <a:xfrm>
            <a:off x="3886200" y="2667000"/>
            <a:ext cx="5039263" cy="329184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Tactics</a:t>
            </a:r>
            <a:endParaRPr lang="en-US" dirty="0"/>
          </a:p>
        </p:txBody>
      </p:sp>
      <p:sp>
        <p:nvSpPr>
          <p:cNvPr id="3" name="Content Placeholder 2"/>
          <p:cNvSpPr>
            <a:spLocks noGrp="1"/>
          </p:cNvSpPr>
          <p:nvPr>
            <p:ph idx="1"/>
          </p:nvPr>
        </p:nvSpPr>
        <p:spPr>
          <a:xfrm>
            <a:off x="457200" y="1600200"/>
            <a:ext cx="3962400" cy="4952999"/>
          </a:xfrm>
        </p:spPr>
        <p:txBody>
          <a:bodyPr/>
          <a:lstStyle/>
          <a:p>
            <a:r>
              <a:rPr lang="en-US" dirty="0" smtClean="0"/>
              <a:t>State Environmental literacy plans</a:t>
            </a:r>
          </a:p>
          <a:p>
            <a:endParaRPr lang="en-US" dirty="0" smtClean="0"/>
          </a:p>
          <a:p>
            <a:endParaRPr lang="en-US" dirty="0" smtClean="0"/>
          </a:p>
          <a:p>
            <a:endParaRPr lang="en-US" dirty="0" smtClean="0"/>
          </a:p>
          <a:p>
            <a:endParaRPr lang="en-US" dirty="0"/>
          </a:p>
        </p:txBody>
      </p:sp>
      <p:pic>
        <p:nvPicPr>
          <p:cNvPr id="491522" name="Picture 2" descr="http://www.dnr.maryland.gov/cin/images/CN_Header_Tall.jpg"/>
          <p:cNvPicPr>
            <a:picLocks noChangeAspect="1" noChangeArrowheads="1"/>
          </p:cNvPicPr>
          <p:nvPr/>
        </p:nvPicPr>
        <p:blipFill>
          <a:blip r:embed="rId3"/>
          <a:srcRect/>
          <a:stretch>
            <a:fillRect/>
          </a:stretch>
        </p:blipFill>
        <p:spPr bwMode="auto">
          <a:xfrm>
            <a:off x="609600" y="2743200"/>
            <a:ext cx="7965434" cy="384048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smtClean="0"/>
              <a:t>An Environmental Literacy Executive Order</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Make Environmental Education a National Priority.  </a:t>
            </a:r>
            <a:endParaRPr lang="en-US" dirty="0"/>
          </a:p>
          <a:p>
            <a:r>
              <a:rPr lang="en-US" dirty="0"/>
              <a:t>Direct each Federal agency </a:t>
            </a:r>
            <a:r>
              <a:rPr lang="en-US" dirty="0" smtClean="0"/>
              <a:t>to </a:t>
            </a:r>
            <a:r>
              <a:rPr lang="en-US" dirty="0"/>
              <a:t>make environmental literacy part of its </a:t>
            </a:r>
            <a:r>
              <a:rPr lang="en-US" dirty="0" smtClean="0"/>
              <a:t>mission.</a:t>
            </a:r>
            <a:endParaRPr lang="en-US" dirty="0"/>
          </a:p>
          <a:p>
            <a:pPr>
              <a:spcBef>
                <a:spcPts val="0"/>
              </a:spcBef>
            </a:pPr>
            <a:r>
              <a:rPr lang="en-US" dirty="0"/>
              <a:t>Create a President’s Council on Environmental </a:t>
            </a:r>
            <a:r>
              <a:rPr lang="en-US" dirty="0" smtClean="0"/>
              <a:t>Literacy, to develop </a:t>
            </a:r>
            <a:r>
              <a:rPr lang="en-US" dirty="0"/>
              <a:t>a comprehensive </a:t>
            </a:r>
            <a:r>
              <a:rPr lang="en-US" dirty="0" smtClean="0"/>
              <a:t>EE plan.   </a:t>
            </a:r>
            <a:endParaRPr lang="en-US" dirty="0"/>
          </a:p>
          <a:p>
            <a:r>
              <a:rPr lang="en-US" dirty="0"/>
              <a:t>Establish an Advisory Committee on Environmental </a:t>
            </a:r>
            <a:r>
              <a:rPr lang="en-US" dirty="0" smtClean="0"/>
              <a:t>Literacy. </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r>
              <a:rPr lang="en-US" dirty="0" smtClean="0"/>
              <a:t>Land Conservation and Public Recreational Access</a:t>
            </a:r>
            <a:br>
              <a:rPr lang="en-US" dirty="0" smtClean="0"/>
            </a:br>
            <a:endParaRPr lang="en-US" dirty="0"/>
          </a:p>
        </p:txBody>
      </p:sp>
      <p:pic>
        <p:nvPicPr>
          <p:cNvPr id="497666" name="Picture 2" descr="http://cdn3.gbot.me/photos/fh/L5/1284818567/Sandy_oint_State_ark-Sandy_Point_State_Park-3000000005290-500x375.jpg"/>
          <p:cNvPicPr>
            <a:picLocks noChangeAspect="1" noChangeArrowheads="1"/>
          </p:cNvPicPr>
          <p:nvPr/>
        </p:nvPicPr>
        <p:blipFill>
          <a:blip r:embed="rId3"/>
          <a:srcRect/>
          <a:stretch>
            <a:fillRect/>
          </a:stretch>
        </p:blipFill>
        <p:spPr bwMode="auto">
          <a:xfrm>
            <a:off x="1981200" y="2286000"/>
            <a:ext cx="5242560" cy="39319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esapeakebaycollection 129.jpg"/>
          <p:cNvPicPr>
            <a:picLocks noChangeAspect="1"/>
          </p:cNvPicPr>
          <p:nvPr/>
        </p:nvPicPr>
        <p:blipFill>
          <a:blip r:embed="rId3"/>
          <a:stretch>
            <a:fillRect/>
          </a:stretch>
        </p:blipFill>
        <p:spPr>
          <a:xfrm>
            <a:off x="0" y="17502"/>
            <a:ext cx="9144000" cy="68229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148" name="Picture 4" descr="http://camerondavidson.com/blog/wp-content/uploads/2008/12/20cv0476.jpg"/>
          <p:cNvPicPr>
            <a:picLocks noChangeAspect="1" noChangeArrowheads="1"/>
          </p:cNvPicPr>
          <p:nvPr/>
        </p:nvPicPr>
        <p:blipFill>
          <a:blip r:embed="rId3"/>
          <a:srcRect/>
          <a:stretch>
            <a:fillRect/>
          </a:stretch>
        </p:blipFill>
        <p:spPr bwMode="auto">
          <a:xfrm>
            <a:off x="0" y="0"/>
            <a:ext cx="9220463"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743.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2" name="Picture 2" descr="https://encrypted-tbn3.google.com/images?q=tbn:ANd9GcR-4NpNIMWQobJpNPXeEB65QDRwxY0kLZ2qzjWnJ6Vya0Yz98u1"/>
          <p:cNvPicPr>
            <a:picLocks noChangeAspect="1" noChangeArrowheads="1"/>
          </p:cNvPicPr>
          <p:nvPr/>
        </p:nvPicPr>
        <p:blipFill>
          <a:blip r:embed="rId3"/>
          <a:srcRect/>
          <a:stretch>
            <a:fillRect/>
          </a:stretch>
        </p:blipFill>
        <p:spPr bwMode="auto">
          <a:xfrm>
            <a:off x="1828800" y="152400"/>
            <a:ext cx="5257800" cy="642332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6" name="Picture 6" descr="http://www.susquehannaflyandspin.com/FishReportArchives/FishReport1121g.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6578" name="Picture 2" descr="http://www.bayjournal.com/images/article_images/large/Dragon_Run_(Iconic_Landscape).jpg"/>
          <p:cNvPicPr>
            <a:picLocks noChangeAspect="1" noChangeArrowheads="1"/>
          </p:cNvPicPr>
          <p:nvPr/>
        </p:nvPicPr>
        <p:blipFill>
          <a:blip r:embed="rId3"/>
          <a:srcRect/>
          <a:stretch>
            <a:fillRect/>
          </a:stretch>
        </p:blipFill>
        <p:spPr bwMode="auto">
          <a:xfrm>
            <a:off x="1"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Chesapeake 2000</a:t>
            </a:r>
            <a:endParaRPr lang="en-US" dirty="0"/>
          </a:p>
        </p:txBody>
      </p:sp>
      <p:sp>
        <p:nvSpPr>
          <p:cNvPr id="3" name="Content Placeholder 2"/>
          <p:cNvSpPr>
            <a:spLocks noGrp="1"/>
          </p:cNvSpPr>
          <p:nvPr>
            <p:ph idx="1"/>
          </p:nvPr>
        </p:nvSpPr>
        <p:spPr/>
        <p:txBody>
          <a:bodyPr/>
          <a:lstStyle/>
          <a:p>
            <a:r>
              <a:rPr lang="en-US" dirty="0" smtClean="0"/>
              <a:t>Permanently </a:t>
            </a:r>
            <a:r>
              <a:rPr lang="en-US" dirty="0"/>
              <a:t>preserve from development </a:t>
            </a:r>
            <a:r>
              <a:rPr lang="en-US" dirty="0" smtClean="0"/>
              <a:t>20 percent </a:t>
            </a:r>
            <a:r>
              <a:rPr lang="en-US" dirty="0"/>
              <a:t>of the land area in the watershed by 2010</a:t>
            </a:r>
            <a:r>
              <a:rPr lang="en-US" dirty="0" smtClean="0"/>
              <a:t>.</a:t>
            </a:r>
          </a:p>
          <a:p>
            <a:r>
              <a:rPr lang="en-US" dirty="0" smtClean="0"/>
              <a:t>By 2010, expand by 30 percent the system of public access points to the Bay, its tributaries and related resource sites.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62" name="Picture 2"/>
          <p:cNvPicPr>
            <a:picLocks noGrp="1" noChangeAspect="1" noChangeArrowheads="1"/>
          </p:cNvPicPr>
          <p:nvPr>
            <p:ph idx="1"/>
          </p:nvPr>
        </p:nvPicPr>
        <p:blipFill>
          <a:blip r:embed="rId3"/>
          <a:srcRect/>
          <a:stretch>
            <a:fillRect/>
          </a:stretch>
        </p:blipFill>
        <p:spPr bwMode="auto">
          <a:xfrm>
            <a:off x="2590800" y="609600"/>
            <a:ext cx="4191000" cy="2095500"/>
          </a:xfrm>
          <a:prstGeom prst="rect">
            <a:avLst/>
          </a:prstGeom>
          <a:noFill/>
          <a:ln w="9525">
            <a:noFill/>
            <a:miter lim="800000"/>
            <a:headEnd/>
            <a:tailEnd/>
          </a:ln>
          <a:effectLst/>
        </p:spPr>
      </p:pic>
      <p:sp>
        <p:nvSpPr>
          <p:cNvPr id="6" name="Rectangle 5"/>
          <p:cNvSpPr/>
          <p:nvPr/>
        </p:nvSpPr>
        <p:spPr>
          <a:xfrm>
            <a:off x="2209800" y="3810000"/>
            <a:ext cx="4572000" cy="2246769"/>
          </a:xfrm>
          <a:prstGeom prst="rect">
            <a:avLst/>
          </a:prstGeom>
        </p:spPr>
        <p:txBody>
          <a:bodyPr>
            <a:spAutoFit/>
          </a:bodyPr>
          <a:lstStyle/>
          <a:p>
            <a:r>
              <a:rPr lang="en-US" sz="2000" b="1" dirty="0"/>
              <a:t>7.3 million acres</a:t>
            </a:r>
            <a:endParaRPr lang="en-US" sz="2000" dirty="0"/>
          </a:p>
          <a:p>
            <a:r>
              <a:rPr lang="en-US" sz="2000" dirty="0"/>
              <a:t>In 2010, 102,888 acres were preserved. This brings the total amount of land protected to 7.3 million acres, surpassing the 6.8 million acre goal. Even though the goal has been achieved, land preservation efforts will continue.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38" name="Picture 2"/>
          <p:cNvPicPr>
            <a:picLocks noGrp="1" noChangeAspect="1" noChangeArrowheads="1"/>
          </p:cNvPicPr>
          <p:nvPr>
            <p:ph idx="1"/>
          </p:nvPr>
        </p:nvPicPr>
        <p:blipFill>
          <a:blip r:embed="rId3"/>
          <a:srcRect/>
          <a:stretch>
            <a:fillRect/>
          </a:stretch>
        </p:blipFill>
        <p:spPr bwMode="auto">
          <a:xfrm>
            <a:off x="2286000" y="304800"/>
            <a:ext cx="4191000" cy="2095500"/>
          </a:xfrm>
          <a:prstGeom prst="rect">
            <a:avLst/>
          </a:prstGeom>
          <a:noFill/>
          <a:ln w="9525">
            <a:noFill/>
            <a:miter lim="800000"/>
            <a:headEnd/>
            <a:tailEnd/>
          </a:ln>
          <a:effectLst/>
        </p:spPr>
      </p:pic>
      <p:sp>
        <p:nvSpPr>
          <p:cNvPr id="5" name="Rectangle 4"/>
          <p:cNvSpPr/>
          <p:nvPr/>
        </p:nvSpPr>
        <p:spPr>
          <a:xfrm>
            <a:off x="838200" y="2667000"/>
            <a:ext cx="7391400" cy="3785652"/>
          </a:xfrm>
          <a:prstGeom prst="rect">
            <a:avLst/>
          </a:prstGeom>
        </p:spPr>
        <p:txBody>
          <a:bodyPr wrap="square">
            <a:spAutoFit/>
          </a:bodyPr>
          <a:lstStyle/>
          <a:p>
            <a:r>
              <a:rPr lang="en-US" sz="2000" dirty="0" smtClean="0"/>
              <a:t>Overall, the Bay Program has achieved 98 percent of its public access goal.</a:t>
            </a:r>
          </a:p>
          <a:p>
            <a:endParaRPr lang="en-US" sz="2000" dirty="0" smtClean="0"/>
          </a:p>
          <a:p>
            <a:r>
              <a:rPr lang="en-US" sz="2000" dirty="0" smtClean="0"/>
              <a:t>The </a:t>
            </a:r>
            <a:r>
              <a:rPr lang="en-US" sz="2000" dirty="0"/>
              <a:t>Bay Program public access goal is comprised of three measures: public access </a:t>
            </a:r>
            <a:r>
              <a:rPr lang="en-US" sz="2000" u="sng" dirty="0"/>
              <a:t>sites</a:t>
            </a:r>
            <a:r>
              <a:rPr lang="en-US" sz="2000" dirty="0"/>
              <a:t>, Chesapeake Bay Gateways sites, and water trails.  </a:t>
            </a:r>
            <a:endParaRPr lang="en-US" sz="2000" dirty="0" smtClean="0"/>
          </a:p>
          <a:p>
            <a:endParaRPr lang="en-US" sz="2000" dirty="0" smtClean="0"/>
          </a:p>
          <a:p>
            <a:r>
              <a:rPr lang="en-US" sz="2000" dirty="0" smtClean="0"/>
              <a:t>In </a:t>
            </a:r>
            <a:r>
              <a:rPr lang="en-US" sz="2000" dirty="0"/>
              <a:t>2010:</a:t>
            </a:r>
          </a:p>
          <a:p>
            <a:r>
              <a:rPr lang="en-US" sz="2000" dirty="0"/>
              <a:t>Six </a:t>
            </a:r>
            <a:r>
              <a:rPr lang="en-US" sz="2000" u="sng" dirty="0">
                <a:hlinkClick r:id="rId4"/>
              </a:rPr>
              <a:t>public access</a:t>
            </a:r>
            <a:r>
              <a:rPr lang="en-US" sz="2000" dirty="0"/>
              <a:t> </a:t>
            </a:r>
            <a:r>
              <a:rPr lang="en-US" sz="2000" u="sng" dirty="0"/>
              <a:t>sites</a:t>
            </a:r>
            <a:r>
              <a:rPr lang="en-US" sz="2000" dirty="0"/>
              <a:t> were acquired, developed or enhanced (for a total of 767), 95 percent of the goal.</a:t>
            </a:r>
          </a:p>
          <a:p>
            <a:r>
              <a:rPr lang="en-US" sz="2000" dirty="0"/>
              <a:t>Seven new Chesapeake Bay Gateways sites were added (for a total of 173), exceeding the goal.</a:t>
            </a:r>
          </a:p>
          <a:p>
            <a:r>
              <a:rPr lang="en-US" sz="2000" dirty="0"/>
              <a:t>Water trails remained steady at 2,184 miles, exceeding the goal</a:t>
            </a:r>
            <a:r>
              <a:rPr lang="en-US" sz="2000" dirty="0" smtClean="0"/>
              <a:t>.</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goals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Acquisitions not necessarily targeted to areas where they could accomplish other benefits for the Bay such as waterfront recreational access, and water quality.  </a:t>
            </a:r>
          </a:p>
          <a:p>
            <a:pPr marL="514350" indent="-514350">
              <a:buFont typeface="+mj-lt"/>
              <a:buAutoNum type="arabicPeriod"/>
            </a:pPr>
            <a:r>
              <a:rPr lang="en-US" dirty="0" smtClean="0"/>
              <a:t>Focus on public access “sites” or “points” – not on providing high quality outdoor recreational experiences which can engage all citizens.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530" name="Picture 2" descr="http://www.bayjournal.com/images/article_images/large/2006-April-2779-img-1.jpg"/>
          <p:cNvPicPr>
            <a:picLocks noChangeAspect="1" noChangeArrowheads="1"/>
          </p:cNvPicPr>
          <p:nvPr/>
        </p:nvPicPr>
        <p:blipFill>
          <a:blip r:embed="rId3"/>
          <a:srcRect/>
          <a:stretch>
            <a:fillRect/>
          </a:stretch>
        </p:blipFill>
        <p:spPr bwMode="auto">
          <a:xfrm>
            <a:off x="609600" y="1143000"/>
            <a:ext cx="8359358" cy="466344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enhance land conservation and public access</a:t>
            </a:r>
            <a:endParaRPr lang="en-US" dirty="0"/>
          </a:p>
        </p:txBody>
      </p:sp>
      <p:sp>
        <p:nvSpPr>
          <p:cNvPr id="3" name="Content Placeholder 2"/>
          <p:cNvSpPr>
            <a:spLocks noGrp="1"/>
          </p:cNvSpPr>
          <p:nvPr>
            <p:ph sz="half" idx="1"/>
          </p:nvPr>
        </p:nvSpPr>
        <p:spPr>
          <a:xfrm>
            <a:off x="5105400" y="1752600"/>
            <a:ext cx="4038600" cy="4525963"/>
          </a:xfrm>
        </p:spPr>
        <p:txBody>
          <a:bodyPr/>
          <a:lstStyle/>
          <a:p>
            <a:r>
              <a:rPr lang="en-US" dirty="0" smtClean="0"/>
              <a:t>Expand Federal role: </a:t>
            </a:r>
          </a:p>
          <a:p>
            <a:pPr marL="914400" lvl="1" indent="-514350">
              <a:buFont typeface="+mj-lt"/>
              <a:buAutoNum type="arabicPeriod"/>
            </a:pPr>
            <a:r>
              <a:rPr lang="en-US" dirty="0" smtClean="0"/>
              <a:t>Create a Chesapeake Bay National Park; </a:t>
            </a:r>
          </a:p>
          <a:p>
            <a:pPr marL="1314450" lvl="2" indent="-514350"/>
            <a:r>
              <a:rPr lang="en-US" sz="1600" dirty="0" smtClean="0"/>
              <a:t>Fort Monroe</a:t>
            </a:r>
          </a:p>
          <a:p>
            <a:pPr marL="1314450" lvl="2" indent="-514350"/>
            <a:r>
              <a:rPr lang="en-US" sz="1600" dirty="0" smtClean="0"/>
              <a:t>Harriet Tubman</a:t>
            </a:r>
          </a:p>
          <a:p>
            <a:pPr marL="1314450" lvl="2" indent="-514350"/>
            <a:r>
              <a:rPr lang="en-US" sz="1600" dirty="0" smtClean="0"/>
              <a:t>John Smith and Star Spangled Banner Trails </a:t>
            </a:r>
          </a:p>
          <a:p>
            <a:pPr marL="914400" lvl="1" indent="-514350">
              <a:buFont typeface="+mj-lt"/>
              <a:buAutoNum type="arabicPeriod"/>
            </a:pPr>
            <a:r>
              <a:rPr lang="en-US" dirty="0" smtClean="0"/>
              <a:t>Expand the National Wildlife Refuges </a:t>
            </a:r>
          </a:p>
          <a:p>
            <a:pPr marL="914400" lvl="1" indent="-514350">
              <a:buFont typeface="+mj-lt"/>
              <a:buAutoNum type="arabicPeriod"/>
            </a:pPr>
            <a:r>
              <a:rPr lang="en-US" dirty="0" smtClean="0"/>
              <a:t>Expand BLM holdings </a:t>
            </a:r>
          </a:p>
          <a:p>
            <a:pPr marL="914400" lvl="1" indent="-514350">
              <a:buFont typeface="+mj-lt"/>
              <a:buAutoNum type="arabicPeriod"/>
            </a:pPr>
            <a:r>
              <a:rPr lang="en-US" dirty="0" smtClean="0"/>
              <a:t>Create new National Forests</a:t>
            </a:r>
          </a:p>
          <a:p>
            <a:pPr marL="914400" lvl="1" indent="-514350">
              <a:buFont typeface="+mj-lt"/>
              <a:buAutoNum type="arabicPeriod"/>
            </a:pPr>
            <a:endParaRPr lang="en-US" dirty="0" smtClean="0"/>
          </a:p>
          <a:p>
            <a:pPr marL="914400" lvl="1" indent="-514350">
              <a:buFont typeface="+mj-lt"/>
              <a:buAutoNum type="arabicPeriod"/>
            </a:pPr>
            <a:endParaRPr lang="en-US" dirty="0"/>
          </a:p>
        </p:txBody>
      </p:sp>
      <p:sp>
        <p:nvSpPr>
          <p:cNvPr id="5" name="Content Placeholder 4"/>
          <p:cNvSpPr>
            <a:spLocks noGrp="1"/>
          </p:cNvSpPr>
          <p:nvPr>
            <p:ph sz="half" idx="2"/>
          </p:nvPr>
        </p:nvSpPr>
        <p:spPr>
          <a:xfrm>
            <a:off x="533400" y="1676400"/>
            <a:ext cx="4038600" cy="4525963"/>
          </a:xfrm>
        </p:spPr>
        <p:txBody>
          <a:bodyPr/>
          <a:lstStyle/>
          <a:p>
            <a:pPr>
              <a:buNone/>
            </a:pPr>
            <a:r>
              <a:rPr lang="en-US" dirty="0" smtClean="0"/>
              <a:t>Chesapeake EO  By 2025:</a:t>
            </a:r>
          </a:p>
          <a:p>
            <a:r>
              <a:rPr lang="en-US" dirty="0"/>
              <a:t>Protect </a:t>
            </a:r>
            <a:r>
              <a:rPr lang="en-US" dirty="0" smtClean="0"/>
              <a:t>additional </a:t>
            </a:r>
            <a:r>
              <a:rPr lang="en-US" dirty="0"/>
              <a:t>2 million acres of </a:t>
            </a:r>
            <a:r>
              <a:rPr lang="en-US" dirty="0" smtClean="0"/>
              <a:t>lands throughout </a:t>
            </a:r>
            <a:r>
              <a:rPr lang="en-US" dirty="0"/>
              <a:t>the </a:t>
            </a:r>
            <a:r>
              <a:rPr lang="en-US" dirty="0" smtClean="0"/>
              <a:t>watershed.</a:t>
            </a:r>
          </a:p>
          <a:p>
            <a:r>
              <a:rPr lang="en-US" dirty="0" smtClean="0"/>
              <a:t>Increase </a:t>
            </a:r>
            <a:r>
              <a:rPr lang="en-US" dirty="0"/>
              <a:t>public </a:t>
            </a:r>
            <a:r>
              <a:rPr lang="en-US" dirty="0" smtClean="0"/>
              <a:t>access to </a:t>
            </a:r>
            <a:r>
              <a:rPr lang="en-US" dirty="0"/>
              <a:t>the bay and its tributaries by </a:t>
            </a:r>
            <a:r>
              <a:rPr lang="en-US" dirty="0" smtClean="0"/>
              <a:t>adding 300 </a:t>
            </a:r>
            <a:r>
              <a:rPr lang="en-US" dirty="0"/>
              <a:t>new public access </a:t>
            </a:r>
            <a:r>
              <a:rPr lang="en-US" dirty="0" smtClean="0"/>
              <a:t>sites. </a:t>
            </a:r>
            <a:endParaRPr lang="en-US" dirty="0"/>
          </a:p>
          <a:p>
            <a:endParaRPr lang="en-US" dirty="0"/>
          </a:p>
        </p:txBody>
      </p:sp>
      <p:sp>
        <p:nvSpPr>
          <p:cNvPr id="5038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ea typeface="Calibri" pitchFamily="34" charset="0"/>
                <a:cs typeface="AkzidenzGroteskBE-Light"/>
              </a:rPr>
              <a:t>Protect an</a:t>
            </a:r>
            <a:endParaRPr kumimoji="0" lang="en-US" sz="900" b="0" i="0" u="none" strike="noStrike" cap="none" normalizeH="0" baseline="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ea typeface="Calibri" pitchFamily="34" charset="0"/>
                <a:cs typeface="AkzidenzGroteskBE-Light"/>
              </a:rPr>
              <a:t>additional 2 million acres of lands</a:t>
            </a:r>
            <a:endParaRPr kumimoji="0" lang="en-US" sz="900" b="0" i="0" u="none" strike="noStrike" cap="none" normalizeH="0" baseline="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ea typeface="Calibri" pitchFamily="34" charset="0"/>
                <a:cs typeface="AkzidenzGroteskBE-Light"/>
              </a:rPr>
              <a:t>throughout the watershed currently</a:t>
            </a:r>
            <a:endParaRPr kumimoji="0" lang="en-US" sz="900" b="0" i="0" u="none" strike="noStrike" cap="none" normalizeH="0" baseline="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ea typeface="Calibri" pitchFamily="34" charset="0"/>
                <a:cs typeface="AkzidenzGroteskBE-Light"/>
              </a:rPr>
              <a:t>identified as high conservation priorities</a:t>
            </a:r>
            <a:endParaRPr kumimoji="0" lang="en-US" sz="900" b="0" i="0" u="none" strike="noStrike" cap="none" normalizeH="0" baseline="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ea typeface="Calibri" pitchFamily="34" charset="0"/>
                <a:cs typeface="AkzidenzGroteskBE-Light"/>
              </a:rPr>
              <a:t>at the federal, state or local level by</a:t>
            </a:r>
            <a:endParaRPr kumimoji="0" lang="en-US" sz="900" b="0" i="0" u="none" strike="noStrike" cap="none" normalizeH="0" baseline="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ea typeface="Calibri" pitchFamily="34" charset="0"/>
                <a:cs typeface="AkzidenzGroteskBE-Light"/>
              </a:rPr>
              <a:t>2025, including 695,000 acres of forest</a:t>
            </a:r>
            <a:endParaRPr kumimoji="0" lang="en-US" sz="900" b="0" i="0" u="none" strike="noStrike" cap="none" normalizeH="0" baseline="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ea typeface="Calibri" pitchFamily="34" charset="0"/>
                <a:cs typeface="AkzidenzGroteskBE-Light"/>
              </a:rPr>
              <a:t>land of highest value for maintaining</a:t>
            </a:r>
            <a:endParaRPr kumimoji="0" lang="en-US" sz="900" b="0" i="0" u="none" strike="noStrike" cap="none" normalizeH="0" baseline="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ea typeface="Calibri" pitchFamily="34" charset="0"/>
                <a:cs typeface="AkzidenzGroteskBE-Light"/>
              </a:rPr>
              <a:t>water quality.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2286000" cy="4373562"/>
          </a:xfrm>
        </p:spPr>
        <p:txBody>
          <a:bodyPr/>
          <a:lstStyle/>
          <a:p>
            <a:r>
              <a:rPr lang="en-US" sz="2800" b="0" dirty="0" smtClean="0"/>
              <a:t>Expanding the John Smith Trail</a:t>
            </a:r>
            <a:endParaRPr lang="en-US" sz="2800" b="0" dirty="0"/>
          </a:p>
        </p:txBody>
      </p:sp>
      <p:pic>
        <p:nvPicPr>
          <p:cNvPr id="512002" name="Picture 2" descr="http://preservationmaryland.files.wordpress.com/2012/05/img_1105.jpg"/>
          <p:cNvPicPr>
            <a:picLocks noChangeAspect="1" noChangeArrowheads="1"/>
          </p:cNvPicPr>
          <p:nvPr/>
        </p:nvPicPr>
        <p:blipFill>
          <a:blip r:embed="rId3" cstate="print"/>
          <a:srcRect/>
          <a:stretch>
            <a:fillRect/>
          </a:stretch>
        </p:blipFill>
        <p:spPr bwMode="auto">
          <a:xfrm>
            <a:off x="3352800" y="1066800"/>
            <a:ext cx="5486400" cy="4114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LWCF Collaborative Landscape initiative</a:t>
            </a:r>
          </a:p>
        </p:txBody>
      </p:sp>
      <p:sp>
        <p:nvSpPr>
          <p:cNvPr id="3" name="Content Placeholder 2"/>
          <p:cNvSpPr>
            <a:spLocks noGrp="1"/>
          </p:cNvSpPr>
          <p:nvPr>
            <p:ph idx="1"/>
          </p:nvPr>
        </p:nvSpPr>
        <p:spPr/>
        <p:txBody>
          <a:bodyPr/>
          <a:lstStyle/>
          <a:p>
            <a:r>
              <a:rPr lang="en-US" sz="2400" dirty="0" smtClean="0"/>
              <a:t>President’s </a:t>
            </a:r>
            <a:r>
              <a:rPr lang="en-US" sz="2400" dirty="0"/>
              <a:t>Fiscal 13 budget request </a:t>
            </a:r>
            <a:r>
              <a:rPr lang="en-US" sz="2400" dirty="0" smtClean="0"/>
              <a:t>includes $109 million in ”collaborative landscape” funds for  the  </a:t>
            </a:r>
            <a:r>
              <a:rPr lang="en-US" sz="2400" dirty="0"/>
              <a:t>U.S. </a:t>
            </a:r>
            <a:r>
              <a:rPr lang="en-US" sz="2400" dirty="0" smtClean="0"/>
              <a:t>FWS, NPS, BLM and the U.S. Forest Service  to </a:t>
            </a:r>
            <a:r>
              <a:rPr lang="en-US" sz="2400" dirty="0"/>
              <a:t>“jointly and strategically conserve the most critical landscapes” in the Rockies, Yellowstone and Florida.  </a:t>
            </a:r>
            <a:endParaRPr lang="en-US" sz="2400" dirty="0" smtClean="0"/>
          </a:p>
          <a:p>
            <a:r>
              <a:rPr lang="en-US" sz="2400" dirty="0" smtClean="0"/>
              <a:t>None </a:t>
            </a:r>
            <a:r>
              <a:rPr lang="en-US" sz="2400" dirty="0"/>
              <a:t>of these funds are allocated for </a:t>
            </a:r>
            <a:r>
              <a:rPr lang="en-US" sz="2400" dirty="0" smtClean="0"/>
              <a:t>the  </a:t>
            </a:r>
            <a:r>
              <a:rPr lang="en-US" sz="2400" dirty="0"/>
              <a:t>Chesapeake.  </a:t>
            </a:r>
            <a:endParaRPr lang="en-US" sz="2400" dirty="0" smtClean="0"/>
          </a:p>
          <a:p>
            <a:r>
              <a:rPr lang="en-US" sz="2400" dirty="0" smtClean="0"/>
              <a:t>Federal agencies in the Chesapeake have put together a pre-proposal for Fiscal 2014 funding.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2438400"/>
          </a:xfrm>
        </p:spPr>
        <p:txBody>
          <a:bodyPr/>
          <a:lstStyle/>
          <a:p>
            <a:r>
              <a:rPr lang="en-US" dirty="0" smtClean="0"/>
              <a:t>Fundamental problem in restoring Chesapeake Bay is a people problem</a:t>
            </a:r>
            <a:br>
              <a:rPr lang="en-US" dirty="0" smtClean="0"/>
            </a:br>
            <a:endParaRPr lang="en-US" dirty="0"/>
          </a:p>
        </p:txBody>
      </p:sp>
      <p:sp>
        <p:nvSpPr>
          <p:cNvPr id="7" name="Rectangle 6"/>
          <p:cNvSpPr/>
          <p:nvPr/>
        </p:nvSpPr>
        <p:spPr>
          <a:xfrm>
            <a:off x="609600" y="2828836"/>
            <a:ext cx="7391400" cy="1815882"/>
          </a:xfrm>
          <a:prstGeom prst="rect">
            <a:avLst/>
          </a:prstGeom>
        </p:spPr>
        <p:txBody>
          <a:bodyPr wrap="square">
            <a:spAutoFit/>
          </a:bodyPr>
          <a:lstStyle/>
          <a:p>
            <a:r>
              <a:rPr lang="en-US" dirty="0"/>
              <a:t>“</a:t>
            </a:r>
            <a:r>
              <a:rPr lang="en-US" sz="2800" b="1" dirty="0"/>
              <a:t>there is a clear correlation between population growth and </a:t>
            </a:r>
            <a:r>
              <a:rPr lang="en-US" sz="2800" b="1" dirty="0" smtClean="0"/>
              <a:t>associated development </a:t>
            </a:r>
            <a:r>
              <a:rPr lang="en-US" sz="2800" b="1" dirty="0"/>
              <a:t>and environmental degradation in the Chesapeake Bay system</a:t>
            </a:r>
            <a:r>
              <a:rPr lang="en-US" sz="2800" b="1" dirty="0" smtClean="0"/>
              <a:t>.”   </a:t>
            </a:r>
            <a:r>
              <a:rPr lang="en-US" sz="2400" b="1" dirty="0" smtClean="0"/>
              <a:t>1987 and 2000 Bay Agreements</a:t>
            </a:r>
            <a:endParaRPr lang="en-US" sz="24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3" name="Picture 5" descr="Conserving Chesapeake Landscapes"/>
          <p:cNvPicPr>
            <a:picLocks noChangeAspect="1" noChangeArrowheads="1"/>
          </p:cNvPicPr>
          <p:nvPr/>
        </p:nvPicPr>
        <p:blipFill>
          <a:blip r:embed="rId3"/>
          <a:srcRect/>
          <a:stretch>
            <a:fillRect/>
          </a:stretch>
        </p:blipFill>
        <p:spPr bwMode="auto">
          <a:xfrm rot="682542">
            <a:off x="3702188" y="1628689"/>
            <a:ext cx="2989348" cy="3840480"/>
          </a:xfrm>
          <a:prstGeom prst="rect">
            <a:avLst/>
          </a:prstGeom>
          <a:noFill/>
        </p:spPr>
      </p:pic>
      <p:sp>
        <p:nvSpPr>
          <p:cNvPr id="7" name="Title 6"/>
          <p:cNvSpPr>
            <a:spLocks noGrp="1"/>
          </p:cNvSpPr>
          <p:nvPr>
            <p:ph type="title"/>
          </p:nvPr>
        </p:nvSpPr>
        <p:spPr/>
        <p:txBody>
          <a:bodyPr/>
          <a:lstStyle/>
          <a:p>
            <a:r>
              <a:rPr lang="en-US" sz="2800" dirty="0" smtClean="0"/>
              <a:t>Conserving Chesapeake Landscapes report</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NPS public access planning </a:t>
            </a:r>
            <a:endParaRPr lang="en-US" sz="2800" dirty="0"/>
          </a:p>
        </p:txBody>
      </p:sp>
      <p:sp>
        <p:nvSpPr>
          <p:cNvPr id="3" name="Rectangle 2"/>
          <p:cNvSpPr/>
          <p:nvPr/>
        </p:nvSpPr>
        <p:spPr>
          <a:xfrm>
            <a:off x="1905000" y="2209800"/>
            <a:ext cx="4953000" cy="3416320"/>
          </a:xfrm>
          <a:prstGeom prst="rect">
            <a:avLst/>
          </a:prstGeom>
        </p:spPr>
        <p:txBody>
          <a:bodyPr wrap="square">
            <a:spAutoFit/>
          </a:bodyPr>
          <a:lstStyle/>
          <a:p>
            <a:r>
              <a:rPr lang="en-US" b="1" dirty="0"/>
              <a:t>Annapolis, MD (05/31/11)</a:t>
            </a:r>
            <a:r>
              <a:rPr lang="en-US" dirty="0"/>
              <a:t> - Where do we need boat ramps or fishing piers, places to swim, or scenic spots to bird watch or just look at the water?   In 2010, the federal </a:t>
            </a:r>
            <a:r>
              <a:rPr lang="en-US" i="1" dirty="0"/>
              <a:t>Strategy for Protecting and Restoring the Chesapeake Bay Watershed</a:t>
            </a:r>
            <a:r>
              <a:rPr lang="en-US" dirty="0"/>
              <a:t> set a goal to provide 300 additional public access sites in the Bay watershed by 2025.</a:t>
            </a:r>
          </a:p>
          <a:p>
            <a:r>
              <a:rPr lang="en-US" dirty="0"/>
              <a:t>The information you provide will help NPS and our partners create the “Chesapeake Bay Region Public Access Plan” due in 2012 to support this commitment for new access.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CAC help?</a:t>
            </a:r>
            <a:endParaRPr lang="en-US" dirty="0"/>
          </a:p>
        </p:txBody>
      </p:sp>
      <p:sp>
        <p:nvSpPr>
          <p:cNvPr id="3" name="Content Placeholder 2"/>
          <p:cNvSpPr>
            <a:spLocks noGrp="1"/>
          </p:cNvSpPr>
          <p:nvPr>
            <p:ph idx="1"/>
          </p:nvPr>
        </p:nvSpPr>
        <p:spPr>
          <a:xfrm>
            <a:off x="457200" y="1600200"/>
            <a:ext cx="8229600" cy="4953000"/>
          </a:xfrm>
        </p:spPr>
        <p:txBody>
          <a:bodyPr/>
          <a:lstStyle/>
          <a:p>
            <a:r>
              <a:rPr lang="en-US" sz="2800" dirty="0" smtClean="0"/>
              <a:t>Support No Child Left Inside – State Literacy Plans.	Focus on VA and NY.</a:t>
            </a:r>
          </a:p>
          <a:p>
            <a:r>
              <a:rPr lang="en-US" sz="2800" dirty="0" smtClean="0"/>
              <a:t>Comment on draft NPS public access plan.  Ensure that access is comprehensive for recreation and not just spots on a map.  </a:t>
            </a:r>
          </a:p>
          <a:p>
            <a:r>
              <a:rPr lang="en-US" sz="2800" dirty="0" smtClean="0"/>
              <a:t>Support the recommendations of the Conserving Chesapeake Landscapes report. </a:t>
            </a:r>
          </a:p>
          <a:p>
            <a:r>
              <a:rPr lang="en-US" sz="2800" dirty="0" smtClean="0"/>
              <a:t> Support expanding the Federal role, including adding BLM and OSM to the Federal agencies agreement, and opening up meetings of the Federal agencies committee.  </a:t>
            </a:r>
          </a:p>
          <a:p>
            <a:pPr>
              <a:buNone/>
            </a:pP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can’t people be part of the solution?</a:t>
            </a:r>
            <a:endParaRPr lang="en-US" dirty="0"/>
          </a:p>
        </p:txBody>
      </p:sp>
      <p:pic>
        <p:nvPicPr>
          <p:cNvPr id="479234" name="Picture 2" descr="https://encrypted-tbn1.google.com/images?q=tbn:ANd9GcSC6sT5y34qJjjYpa7DhFukQk4EypEHf-V4fj38d7HRiBgFGRCwqw"/>
          <p:cNvPicPr>
            <a:picLocks noChangeAspect="1" noChangeArrowheads="1"/>
          </p:cNvPicPr>
          <p:nvPr/>
        </p:nvPicPr>
        <p:blipFill>
          <a:blip r:embed="rId3"/>
          <a:srcRect/>
          <a:stretch>
            <a:fillRect/>
          </a:stretch>
        </p:blipFill>
        <p:spPr bwMode="auto">
          <a:xfrm>
            <a:off x="1371600" y="1828800"/>
            <a:ext cx="6036420" cy="46634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Restoring the Bay is about more than water quality – it’s about values</a:t>
            </a:r>
            <a:endParaRPr lang="en-US" dirty="0"/>
          </a:p>
        </p:txBody>
      </p:sp>
      <p:pic>
        <p:nvPicPr>
          <p:cNvPr id="7" name="Picture 6" descr="chesapeakebaycollection 036.jpg"/>
          <p:cNvPicPr>
            <a:picLocks noChangeAspect="1"/>
          </p:cNvPicPr>
          <p:nvPr/>
        </p:nvPicPr>
        <p:blipFill>
          <a:blip r:embed="rId3" cstate="print"/>
          <a:stretch>
            <a:fillRect/>
          </a:stretch>
        </p:blipFill>
        <p:spPr>
          <a:xfrm>
            <a:off x="457200" y="2438400"/>
            <a:ext cx="3657600" cy="2743200"/>
          </a:xfrm>
          <a:prstGeom prst="rect">
            <a:avLst/>
          </a:prstGeom>
        </p:spPr>
      </p:pic>
      <p:pic>
        <p:nvPicPr>
          <p:cNvPr id="8" name="Picture 7" descr="chesapeakebaycollection 178.jpg"/>
          <p:cNvPicPr>
            <a:picLocks noChangeAspect="1"/>
          </p:cNvPicPr>
          <p:nvPr/>
        </p:nvPicPr>
        <p:blipFill>
          <a:blip r:embed="rId4" cstate="print"/>
          <a:stretch>
            <a:fillRect/>
          </a:stretch>
        </p:blipFill>
        <p:spPr>
          <a:xfrm>
            <a:off x="4495800" y="3581400"/>
            <a:ext cx="4176464" cy="29260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0" name="Picture 4" descr="http://blog.nau.com/wp-content/uploads/2006/10/Picture%2010.png"/>
          <p:cNvPicPr>
            <a:picLocks noChangeAspect="1" noChangeArrowheads="1"/>
          </p:cNvPicPr>
          <p:nvPr/>
        </p:nvPicPr>
        <p:blipFill>
          <a:blip r:embed="rId3"/>
          <a:srcRect/>
          <a:stretch>
            <a:fillRect/>
          </a:stretch>
        </p:blipFill>
        <p:spPr bwMode="auto">
          <a:xfrm>
            <a:off x="1676400" y="457200"/>
            <a:ext cx="5866799" cy="58521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1981200"/>
            <a:ext cx="6934200" cy="3046988"/>
          </a:xfrm>
          <a:prstGeom prst="rect">
            <a:avLst/>
          </a:prstGeom>
        </p:spPr>
        <p:txBody>
          <a:bodyPr wrap="square">
            <a:spAutoFit/>
          </a:bodyPr>
          <a:lstStyle/>
          <a:p>
            <a:r>
              <a:rPr lang="en-US" sz="3200" b="1" dirty="0"/>
              <a:t>If environmentalists hope to become</a:t>
            </a:r>
          </a:p>
          <a:p>
            <a:r>
              <a:rPr lang="en-US" sz="3200" b="1" dirty="0"/>
              <a:t>more than a special interest we must</a:t>
            </a:r>
          </a:p>
          <a:p>
            <a:r>
              <a:rPr lang="en-US" sz="3200" b="1" dirty="0"/>
              <a:t>start framing our proposals around</a:t>
            </a:r>
          </a:p>
          <a:p>
            <a:r>
              <a:rPr lang="en-US" sz="3200" b="1" dirty="0"/>
              <a:t>core American values. We must start</a:t>
            </a:r>
          </a:p>
          <a:p>
            <a:r>
              <a:rPr lang="en-US" sz="3200" b="1" dirty="0"/>
              <a:t>seeing our own values as central to </a:t>
            </a:r>
            <a:r>
              <a:rPr lang="en-US" sz="3200" b="1" dirty="0" smtClean="0"/>
              <a:t>what motivates </a:t>
            </a:r>
            <a:r>
              <a:rPr lang="en-US" sz="3200" b="1" dirty="0"/>
              <a:t>and guides our politics.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5715000" cy="1173162"/>
          </a:xfrm>
        </p:spPr>
        <p:txBody>
          <a:bodyPr/>
          <a:lstStyle/>
          <a:p>
            <a:r>
              <a:rPr lang="en-US" sz="3200" dirty="0" smtClean="0"/>
              <a:t>The Fundamental Failure of Environmentalism</a:t>
            </a:r>
            <a:r>
              <a:rPr lang="en-US" sz="2400" dirty="0" smtClean="0"/>
              <a:t/>
            </a:r>
            <a:br>
              <a:rPr lang="en-US" sz="2400" dirty="0" smtClean="0"/>
            </a:br>
            <a:r>
              <a:rPr lang="en-US" sz="2400" dirty="0" smtClean="0"/>
              <a:t>David Suzuki</a:t>
            </a:r>
            <a:endParaRPr lang="en-US" sz="2400" dirty="0"/>
          </a:p>
        </p:txBody>
      </p:sp>
      <p:sp>
        <p:nvSpPr>
          <p:cNvPr id="3" name="Rectangle 2"/>
          <p:cNvSpPr/>
          <p:nvPr/>
        </p:nvSpPr>
        <p:spPr>
          <a:xfrm>
            <a:off x="533400" y="2413338"/>
            <a:ext cx="8305800" cy="4031873"/>
          </a:xfrm>
          <a:prstGeom prst="rect">
            <a:avLst/>
          </a:prstGeom>
        </p:spPr>
        <p:txBody>
          <a:bodyPr wrap="square">
            <a:spAutoFit/>
          </a:bodyPr>
          <a:lstStyle/>
          <a:p>
            <a:r>
              <a:rPr lang="en-US" sz="3200" b="1" dirty="0"/>
              <a:t>It’s almost a cliché to refer to a “paradigm shift”, but that is what we need to meet the challenge of the environmental crises our species has created. That means adopting a “</a:t>
            </a:r>
            <a:r>
              <a:rPr lang="en-US" sz="3200" b="1" dirty="0" err="1"/>
              <a:t>biocentric</a:t>
            </a:r>
            <a:r>
              <a:rPr lang="en-US" sz="3200" b="1" dirty="0"/>
              <a:t>” view that recognizes we are part of and dependent on the web of life that keeps the planet habitable for a demanding animal like us.</a:t>
            </a:r>
          </a:p>
        </p:txBody>
      </p:sp>
      <p:pic>
        <p:nvPicPr>
          <p:cNvPr id="485378" name="Picture 2" descr="https://encrypted-tbn0.google.com/images?q=tbn:ANd9GcSLRE6x9v7xOYgBxWrbMIoJVyx1PPxEI28CMubhoFLxaslc01o8"/>
          <p:cNvPicPr>
            <a:picLocks noChangeAspect="1" noChangeArrowheads="1"/>
          </p:cNvPicPr>
          <p:nvPr/>
        </p:nvPicPr>
        <p:blipFill>
          <a:blip r:embed="rId3"/>
          <a:srcRect/>
          <a:stretch>
            <a:fillRect/>
          </a:stretch>
        </p:blipFill>
        <p:spPr bwMode="auto">
          <a:xfrm>
            <a:off x="6172200" y="381000"/>
            <a:ext cx="2628900" cy="17430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BASICS</a:t>
            </a:r>
            <a:endParaRPr lang="en-US" dirty="0"/>
          </a:p>
        </p:txBody>
      </p:sp>
      <p:sp>
        <p:nvSpPr>
          <p:cNvPr id="3" name="Rectangle 2"/>
          <p:cNvSpPr/>
          <p:nvPr/>
        </p:nvSpPr>
        <p:spPr>
          <a:xfrm>
            <a:off x="457200" y="1997839"/>
            <a:ext cx="8001000" cy="4401205"/>
          </a:xfrm>
          <a:prstGeom prst="rect">
            <a:avLst/>
          </a:prstGeom>
        </p:spPr>
        <p:txBody>
          <a:bodyPr wrap="square">
            <a:spAutoFit/>
          </a:bodyPr>
          <a:lstStyle/>
          <a:p>
            <a:r>
              <a:rPr lang="en-US" sz="2800" b="1" dirty="0" smtClean="0"/>
              <a:t>  	It’s time to ask: has the U.S. environmental community’s work over the past 30 years laid the groundwork for the economic, cultural and political shifts that we know will be necessary to deal with the crisis?</a:t>
            </a:r>
            <a:br>
              <a:rPr lang="en-US" sz="2800" b="1" dirty="0" smtClean="0"/>
            </a:br>
            <a:r>
              <a:rPr lang="en-US" sz="2800" b="1" dirty="0" smtClean="0"/>
              <a:t>	Of the hundreds of millions of dollars we have poured into the global warming issue, only a small fraction has gone to engage Americans as the proud moral people they are, willing to sacrifice for the right cause.</a:t>
            </a:r>
            <a:endParaRPr lang="en-US" sz="2800" b="1" dirty="0"/>
          </a:p>
        </p:txBody>
      </p:sp>
    </p:spTree>
  </p:cSld>
  <p:clrMapOvr>
    <a:masterClrMapping/>
  </p:clrMapOvr>
</p:sld>
</file>

<file path=ppt/theme/theme1.xml><?xml version="1.0" encoding="utf-8"?>
<a:theme xmlns:a="http://schemas.openxmlformats.org/drawingml/2006/main" name="Stream design template">
  <a:themeElements>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ffice Them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ffice Them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ffice Them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 design template</Template>
  <TotalTime>1715</TotalTime>
  <Words>759</Words>
  <Application>Microsoft PowerPoint</Application>
  <PresentationFormat>On-screen Show (4:3)</PresentationFormat>
  <Paragraphs>127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Stream design template</vt:lpstr>
      <vt:lpstr>Citizen Engagement </vt:lpstr>
      <vt:lpstr>Slide 2</vt:lpstr>
      <vt:lpstr>Fundamental problem in restoring Chesapeake Bay is a people problem </vt:lpstr>
      <vt:lpstr>Why can’t people be part of the solution?</vt:lpstr>
      <vt:lpstr>Restoring the Bay is about more than water quality – it’s about values</vt:lpstr>
      <vt:lpstr>Slide 6</vt:lpstr>
      <vt:lpstr>Slide 7</vt:lpstr>
      <vt:lpstr>The Fundamental Failure of Environmentalism David Suzuki</vt:lpstr>
      <vt:lpstr>BACK TO BASICS</vt:lpstr>
      <vt:lpstr>3 ways to engage people in Chesapeake restoration </vt:lpstr>
      <vt:lpstr>Congressional actions to promote more citizen engagement</vt:lpstr>
      <vt:lpstr>2 strategies to promote citizen engagement</vt:lpstr>
      <vt:lpstr>Slide 13</vt:lpstr>
      <vt:lpstr>Other Tactics</vt:lpstr>
      <vt:lpstr>An Environmental Literacy Executive Order </vt:lpstr>
      <vt:lpstr>Land Conservation and Public Recreational Access </vt:lpstr>
      <vt:lpstr>Slide 17</vt:lpstr>
      <vt:lpstr>Slide 18</vt:lpstr>
      <vt:lpstr>Slide 19</vt:lpstr>
      <vt:lpstr>Slide 20</vt:lpstr>
      <vt:lpstr>Slide 21</vt:lpstr>
      <vt:lpstr>Chesapeake 2000</vt:lpstr>
      <vt:lpstr>Slide 23</vt:lpstr>
      <vt:lpstr>Slide 24</vt:lpstr>
      <vt:lpstr>Problems with goals</vt:lpstr>
      <vt:lpstr>Slide 26</vt:lpstr>
      <vt:lpstr>Strategies to enhance land conservation and public access</vt:lpstr>
      <vt:lpstr>Expanding the John Smith Trail</vt:lpstr>
      <vt:lpstr>LWCF Collaborative Landscape initiative</vt:lpstr>
      <vt:lpstr>Conserving Chesapeake Landscapes report</vt:lpstr>
      <vt:lpstr>NPS public access planning </vt:lpstr>
      <vt:lpstr>How can CAC help?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 Engagement</dc:title>
  <dc:creator>Charlie</dc:creator>
  <cp:lastModifiedBy>Charlie</cp:lastModifiedBy>
  <cp:revision>101</cp:revision>
  <cp:lastPrinted>1601-01-01T00:00:00Z</cp:lastPrinted>
  <dcterms:created xsi:type="dcterms:W3CDTF">2012-05-28T20:29:04Z</dcterms:created>
  <dcterms:modified xsi:type="dcterms:W3CDTF">2012-05-30T14:19:30Z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TC102037941033</vt:lpwstr>
  </property>
</Properties>
</file>