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89" r:id="rId9"/>
    <p:sldId id="275" r:id="rId10"/>
    <p:sldId id="276" r:id="rId11"/>
    <p:sldId id="263" r:id="rId12"/>
    <p:sldId id="273" r:id="rId13"/>
    <p:sldId id="272" r:id="rId14"/>
    <p:sldId id="266" r:id="rId15"/>
    <p:sldId id="267" r:id="rId16"/>
    <p:sldId id="265" r:id="rId17"/>
    <p:sldId id="285" r:id="rId18"/>
    <p:sldId id="286" r:id="rId19"/>
    <p:sldId id="287" r:id="rId20"/>
    <p:sldId id="274" r:id="rId21"/>
    <p:sldId id="278" r:id="rId22"/>
    <p:sldId id="279" r:id="rId23"/>
    <p:sldId id="280" r:id="rId24"/>
    <p:sldId id="288" r:id="rId25"/>
    <p:sldId id="282" r:id="rId26"/>
    <p:sldId id="284" r:id="rId27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B6A"/>
    <a:srgbClr val="BCE2D0"/>
    <a:srgbClr val="FF4747"/>
    <a:srgbClr val="91CFC0"/>
    <a:srgbClr val="94D0B3"/>
    <a:srgbClr val="41956D"/>
    <a:srgbClr val="000000"/>
    <a:srgbClr val="029061"/>
    <a:srgbClr val="E20000"/>
    <a:srgbClr val="7FC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343" autoAdjust="0"/>
  </p:normalViewPr>
  <p:slideViewPr>
    <p:cSldViewPr>
      <p:cViewPr varScale="1">
        <p:scale>
          <a:sx n="39" d="100"/>
          <a:sy n="39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4094C-A21C-415C-B32E-8A0ADDAB9535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59845-4EE0-4A9D-86F0-5301DF1C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Analysis assumes: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incentive to achieve load reductions at a lower cost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analysis assumes all cost savings opportunities were identified and acted on</a:t>
            </a:r>
          </a:p>
          <a:p>
            <a:pPr marL="0" indent="0">
              <a:buNone/>
            </a:pPr>
            <a:r>
              <a:rPr lang="en-US" sz="1600" dirty="0" smtClean="0"/>
              <a:t>In practice: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trading will not exhaust all cost-saving opportunities</a:t>
            </a:r>
          </a:p>
          <a:p>
            <a:pPr lvl="1"/>
            <a:r>
              <a:rPr lang="en-US" sz="1600" dirty="0" smtClean="0"/>
              <a:t>Markets do not work perfectly</a:t>
            </a:r>
          </a:p>
          <a:p>
            <a:pPr lvl="1"/>
            <a:r>
              <a:rPr lang="en-US" sz="1600" dirty="0" smtClean="0"/>
              <a:t>Regulators must consider other objectives besides cost savings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Therefore, these results should be interpreted as “best-case” or “upper bound” estimates of cost savings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requirements for </a:t>
            </a:r>
            <a:r>
              <a:rPr lang="en-US" dirty="0" err="1" smtClean="0"/>
              <a:t>AgrNPS</a:t>
            </a:r>
            <a:endParaRPr lang="en-US" dirty="0" smtClean="0"/>
          </a:p>
          <a:p>
            <a:pPr lvl="1"/>
            <a:r>
              <a:rPr lang="en-US" dirty="0" smtClean="0"/>
              <a:t>Only BMPs above and beyond TMDL baseline are eligible to generate credits</a:t>
            </a:r>
          </a:p>
          <a:p>
            <a:r>
              <a:rPr lang="en-US" dirty="0" smtClean="0"/>
              <a:t>Baseline requirements for </a:t>
            </a:r>
            <a:r>
              <a:rPr lang="en-US" dirty="0" err="1" smtClean="0"/>
              <a:t>SigPS</a:t>
            </a:r>
            <a:endParaRPr lang="en-US" dirty="0" smtClean="0"/>
          </a:p>
          <a:p>
            <a:pPr lvl="1"/>
            <a:r>
              <a:rPr lang="en-US" dirty="0" smtClean="0"/>
              <a:t>Only load reductions relative to (1) 2010 level or (2) TMDL waste load allocation (whichever is less) are eligible to generate credits</a:t>
            </a:r>
          </a:p>
          <a:p>
            <a:r>
              <a:rPr lang="en-US" dirty="0" smtClean="0"/>
              <a:t>Limits on total credit trades</a:t>
            </a:r>
          </a:p>
          <a:p>
            <a:pPr lvl="1"/>
            <a:r>
              <a:rPr lang="en-US" dirty="0" smtClean="0"/>
              <a:t>EPA analysis indicates that a maximum of 9 million </a:t>
            </a:r>
            <a:r>
              <a:rPr lang="en-US" dirty="0" err="1" smtClean="0"/>
              <a:t>lbs</a:t>
            </a:r>
            <a:r>
              <a:rPr lang="en-US" dirty="0" smtClean="0"/>
              <a:t> of N and 200,000 </a:t>
            </a:r>
            <a:r>
              <a:rPr lang="en-US" dirty="0" err="1" smtClean="0"/>
              <a:t>lbs</a:t>
            </a:r>
            <a:r>
              <a:rPr lang="en-US" dirty="0" smtClean="0"/>
              <a:t> of P could be traded between the 92 tidal segments without causing water quality impairments in these tidal areas</a:t>
            </a:r>
          </a:p>
          <a:p>
            <a:r>
              <a:rPr lang="en-US" dirty="0" smtClean="0"/>
              <a:t>Trading ratio (2:1)</a:t>
            </a:r>
          </a:p>
          <a:p>
            <a:pPr lvl="1"/>
            <a:r>
              <a:rPr lang="en-US" dirty="0" smtClean="0"/>
              <a:t>To buy credits from AgrNPS, SigPS and urban sources must buy 2 credits for each 1 credit needed</a:t>
            </a:r>
          </a:p>
          <a:p>
            <a:pPr lvl="1"/>
            <a:r>
              <a:rPr lang="en-US" dirty="0" smtClean="0"/>
              <a:t>Accounts for relative uncertainty associated with performance of agricultural BMPs</a:t>
            </a:r>
          </a:p>
          <a:p>
            <a:r>
              <a:rPr lang="en-US" dirty="0" smtClean="0"/>
              <a:t>Transaction costs</a:t>
            </a:r>
          </a:p>
          <a:p>
            <a:pPr lvl="1"/>
            <a:r>
              <a:rPr lang="en-US" dirty="0" smtClean="0"/>
              <a:t>38% mark-up for </a:t>
            </a:r>
            <a:r>
              <a:rPr lang="en-US" dirty="0" err="1" smtClean="0"/>
              <a:t>AgrNPS</a:t>
            </a:r>
            <a:r>
              <a:rPr lang="en-US" dirty="0" smtClean="0"/>
              <a:t> costs to account for relatively high monitoring, verification, reporting and related trading costs (USDA NRCS and Minnesota River Basin) -- p. 27 of report</a:t>
            </a:r>
          </a:p>
          <a:p>
            <a:r>
              <a:rPr lang="en-US" dirty="0" smtClean="0"/>
              <a:t>Limits on Loss of Productive Farmland</a:t>
            </a:r>
          </a:p>
          <a:p>
            <a:pPr lvl="1"/>
            <a:r>
              <a:rPr lang="en-US" dirty="0" smtClean="0"/>
              <a:t>No more than 25% of farmland within each land-river segment and land-use category can be idled for BMP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What geographic limits are placed on participation in the market?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smtClean="0"/>
              <a:t>In-Basin-State</a:t>
            </a:r>
            <a:r>
              <a:rPr lang="en-US" sz="1600" dirty="0" smtClean="0"/>
              <a:t>:  Trading only allowed between sources located in the same basin and the same state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smtClean="0"/>
              <a:t>In-State</a:t>
            </a:r>
            <a:r>
              <a:rPr lang="en-US" sz="1600" dirty="0" smtClean="0"/>
              <a:t>:  Trading only allowed between sources located in the same state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smtClean="0"/>
              <a:t>In-Basin</a:t>
            </a:r>
            <a:r>
              <a:rPr lang="en-US" sz="1600" dirty="0" smtClean="0"/>
              <a:t>:  Trading only allowed between sources located in the same basin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smtClean="0"/>
              <a:t>Watershed-wide</a:t>
            </a:r>
            <a:r>
              <a:rPr lang="en-US" sz="1600" dirty="0" smtClean="0"/>
              <a:t>: Trading allowed between any sources located within the Chesapeake Bay watershed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Short Term – means trading to meet the Bay TMDL</a:t>
            </a:r>
          </a:p>
          <a:p>
            <a:pPr lvl="1">
              <a:buNone/>
            </a:pPr>
            <a:r>
              <a:rPr lang="en-US" sz="1600" u="sng" dirty="0" smtClean="0">
                <a:solidFill>
                  <a:srgbClr val="003399"/>
                </a:solidFill>
              </a:rPr>
              <a:t>3</a:t>
            </a:r>
            <a:r>
              <a:rPr lang="en-US" sz="1600" u="sng" dirty="0" smtClean="0"/>
              <a:t> short term scenarios</a:t>
            </a:r>
            <a:endParaRPr lang="en-US" sz="16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err="1" smtClean="0"/>
              <a:t>SigPS</a:t>
            </a:r>
            <a:r>
              <a:rPr lang="en-US" sz="1600" b="1" dirty="0" smtClean="0"/>
              <a:t>-Only</a:t>
            </a:r>
            <a:r>
              <a:rPr lang="en-US" sz="1600" dirty="0" smtClean="0"/>
              <a:t>:  Trading only among significant point sources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err="1" smtClean="0"/>
              <a:t>SigPS-AgrNPS</a:t>
            </a:r>
            <a:r>
              <a:rPr lang="en-US" sz="1600" dirty="0" smtClean="0"/>
              <a:t>: Trading among </a:t>
            </a:r>
            <a:r>
              <a:rPr lang="en-US" sz="1600" dirty="0" err="1" smtClean="0"/>
              <a:t>SigPS</a:t>
            </a:r>
            <a:r>
              <a:rPr lang="en-US" sz="1600" dirty="0" smtClean="0"/>
              <a:t> and agricultural nonpoint sources</a:t>
            </a: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b="1" dirty="0" err="1" smtClean="0"/>
              <a:t>SigPS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AgrNPS</a:t>
            </a:r>
            <a:r>
              <a:rPr lang="en-US" sz="1600" b="1" dirty="0" smtClean="0"/>
              <a:t>-Urban</a:t>
            </a:r>
            <a:r>
              <a:rPr lang="en-US" sz="1600" dirty="0" smtClean="0"/>
              <a:t>:  Trading among </a:t>
            </a:r>
            <a:r>
              <a:rPr lang="en-US" sz="1600" dirty="0" err="1" smtClean="0"/>
              <a:t>SigPS</a:t>
            </a:r>
            <a:r>
              <a:rPr lang="en-US" sz="1600" dirty="0" smtClean="0"/>
              <a:t>, </a:t>
            </a:r>
            <a:r>
              <a:rPr lang="en-US" sz="1600" dirty="0" err="1" smtClean="0"/>
              <a:t>AgrNPS</a:t>
            </a:r>
            <a:r>
              <a:rPr lang="en-US" sz="1600" dirty="0" smtClean="0"/>
              <a:t>, and regulated urban </a:t>
            </a:r>
            <a:r>
              <a:rPr lang="en-US" sz="1600" dirty="0" err="1" smtClean="0"/>
              <a:t>stormwater</a:t>
            </a:r>
            <a:r>
              <a:rPr lang="en-US" sz="1600" dirty="0" smtClean="0"/>
              <a:t> sources</a:t>
            </a:r>
          </a:p>
          <a:p>
            <a:pPr marL="914400" lvl="1" indent="-457200">
              <a:buNone/>
            </a:pPr>
            <a:r>
              <a:rPr lang="en-US" sz="1600" u="sng" dirty="0" smtClean="0">
                <a:solidFill>
                  <a:srgbClr val="003399"/>
                </a:solidFill>
                <a:ea typeface="+mn-ea"/>
              </a:rPr>
              <a:t>1</a:t>
            </a:r>
            <a:r>
              <a:rPr lang="en-US" sz="1600" u="sng" dirty="0" smtClean="0"/>
              <a:t> long term scenario</a:t>
            </a:r>
            <a:endParaRPr lang="en-US" sz="16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1600" b="1" dirty="0" smtClean="0"/>
              <a:t>Offset-Only</a:t>
            </a:r>
            <a:r>
              <a:rPr lang="en-US" sz="1600" dirty="0" smtClean="0"/>
              <a:t>:  Trading only to offset future growth in wastewater treatment capacity at municipal </a:t>
            </a:r>
            <a:r>
              <a:rPr lang="en-US" sz="1600" dirty="0" err="1" smtClean="0"/>
              <a:t>SigPSs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98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6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Watershed network and segmentation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subdivides the Bay watershed into a linked network of ~2,500 “land-river segments”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 use/cover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—30 land use categories, which we regroup into 3 crop, 2 pasture, and 2 urban categories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Delivered loads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en-US" sz="1600" dirty="0" smtClean="0">
                <a:ea typeface="+mn-ea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N and P loads delivered to the Bay’s tidal waters from each </a:t>
            </a:r>
            <a:r>
              <a:rPr lang="en-US" sz="1600" dirty="0" smtClean="0"/>
              <a:t>land use in each land-river segment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600" b="1" dirty="0" smtClean="0"/>
              <a:t>BMP nutrient removal rates</a:t>
            </a:r>
            <a:r>
              <a:rPr lang="en-US" sz="1600" dirty="0" smtClean="0"/>
              <a:t>—for </a:t>
            </a:r>
            <a:r>
              <a:rPr lang="en-US" sz="1600" dirty="0" err="1" smtClean="0"/>
              <a:t>AgrNPS</a:t>
            </a:r>
            <a:r>
              <a:rPr lang="en-US" sz="1600" dirty="0" smtClean="0"/>
              <a:t> and urban </a:t>
            </a:r>
            <a:r>
              <a:rPr lang="en-US" sz="1600" dirty="0" err="1" smtClean="0"/>
              <a:t>stormwater</a:t>
            </a:r>
            <a:r>
              <a:rPr lang="en-US" sz="1600" dirty="0" smtClean="0"/>
              <a:t> best management practices (BMPs)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Acres of BMP implementation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—by land-river segment for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ea typeface="+mn-ea"/>
              </a:rPr>
              <a:t>Current (2010) conditions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TMDL conditions, based on states’ Phase 1 watershed implementation plans (WIPs)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1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framework</a:t>
            </a:r>
            <a:r>
              <a:rPr lang="en-US" sz="1600" baseline="0" dirty="0" smtClean="0"/>
              <a:t> depicts the method to determine reductions and the “no trading” versus “trading least cost” solution from the Optimization Model used by RTI, International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9563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Key Points for the slide:</a:t>
            </a:r>
          </a:p>
          <a:p>
            <a:r>
              <a:rPr lang="en-US" sz="1600" dirty="0" smtClean="0"/>
              <a:t>1. Explain the full range of cost per BMP expressed 25% to 75% and where 50 percentile is</a:t>
            </a:r>
          </a:p>
          <a:p>
            <a:r>
              <a:rPr lang="en-US" sz="1600" dirty="0" smtClean="0"/>
              <a:t>2. Cost difference between Ag and urban BMPS; Ag to $1,000 on vertical axis; urban $1,000</a:t>
            </a:r>
          </a:p>
          <a:p>
            <a:r>
              <a:rPr lang="en-US" sz="1600" dirty="0" smtClean="0"/>
              <a:t>3. Optimization</a:t>
            </a:r>
            <a:r>
              <a:rPr lang="en-US" sz="1600" baseline="0" dirty="0" smtClean="0"/>
              <a:t> model used will seek least cost BMPs first as available within other constraints (basin, state, etc.)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Charts for PHOSPHORUS $1,800 for Ag and $90,000 for urban (see full report)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3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3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IN-BASIN-STATE (Most restrictive geographic </a:t>
            </a:r>
            <a:r>
              <a:rPr lang="en-US" sz="1600" dirty="0" err="1" smtClean="0"/>
              <a:t>scenerio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Under NO-Trading the TOTAL ANNUAL COST</a:t>
            </a:r>
            <a:r>
              <a:rPr lang="en-US" sz="1600" baseline="0" dirty="0" smtClean="0"/>
              <a:t> of compliance is $385 Million/</a:t>
            </a:r>
            <a:r>
              <a:rPr lang="en-US" sz="1600" baseline="0" dirty="0" err="1" smtClean="0"/>
              <a:t>yr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r>
              <a:rPr lang="en-US" sz="1600" dirty="0" smtClean="0"/>
              <a:t>Trading among SigPS only saves $78 Million/</a:t>
            </a:r>
            <a:r>
              <a:rPr lang="en-US" sz="1600" dirty="0" err="1" smtClean="0"/>
              <a:t>yr</a:t>
            </a:r>
            <a:r>
              <a:rPr lang="en-US" sz="1600" dirty="0" smtClean="0"/>
              <a:t> (20%)</a:t>
            </a:r>
          </a:p>
          <a:p>
            <a:endParaRPr lang="en-US" sz="1600" dirty="0" smtClean="0"/>
          </a:p>
          <a:p>
            <a:r>
              <a:rPr lang="en-US" sz="1600" dirty="0" smtClean="0"/>
              <a:t>Trading among SigPS and AgNPS saves $140 Million</a:t>
            </a:r>
            <a:r>
              <a:rPr lang="en-US" sz="1600" baseline="0" dirty="0" smtClean="0"/>
              <a:t>/</a:t>
            </a:r>
            <a:r>
              <a:rPr lang="en-US" sz="1600" baseline="0" dirty="0" err="1" smtClean="0"/>
              <a:t>yr</a:t>
            </a:r>
            <a:r>
              <a:rPr lang="en-US" sz="1600" baseline="0" dirty="0" smtClean="0"/>
              <a:t> or $245 M instead of $385 M (36%)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3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slide depicts</a:t>
            </a:r>
            <a:r>
              <a:rPr lang="en-US" sz="1600" baseline="0" dirty="0" smtClean="0"/>
              <a:t> two Source variations, SigPS only and SigPS with AgrNPS across all 4 geographic scopes.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Increasing sources and increasing geographic trading scope increases the potential cost savings.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3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Similar</a:t>
            </a:r>
            <a:r>
              <a:rPr lang="en-US" sz="1600" baseline="0" dirty="0" smtClean="0"/>
              <a:t> to the previous slide, but now including the very expensive urban stormwater as buyers of credits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“NO Trading” bar has SigPS and Urban cost of about $1.47 billion/</a:t>
            </a:r>
            <a:r>
              <a:rPr lang="en-US" sz="1600" baseline="0" dirty="0" err="1" smtClean="0"/>
              <a:t>yr</a:t>
            </a:r>
            <a:r>
              <a:rPr lang="en-US" sz="1600" baseline="0" dirty="0" smtClean="0"/>
              <a:t> (74% is the urban cost)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potential cost saving rises significantly.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4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KEY POINT- This scenario is very different from the last 3 slides;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It</a:t>
            </a:r>
            <a:r>
              <a:rPr lang="en-US" sz="1400" baseline="0" dirty="0" smtClean="0"/>
              <a:t> is for the offsetting of growth; maintaining the “CAP”, not just achieving the TMDL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aseline="0" dirty="0" smtClean="0"/>
              <a:t>Looks to 2025 and population growth and impacts to SigPS that must expand capacity</a:t>
            </a:r>
          </a:p>
          <a:p>
            <a:pPr marL="0" indent="0">
              <a:buFont typeface="Arial" pitchFamily="34" charset="0"/>
              <a:buNone/>
            </a:pPr>
            <a:endParaRPr lang="en-US" sz="14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baseline="0" dirty="0" smtClean="0"/>
              <a:t>KEY POINT- only “additions” to capacity at SigPS are eligible to buy credits; they must offset loads in any discharges</a:t>
            </a:r>
            <a:endParaRPr lang="en-US" sz="1400" dirty="0" smtClean="0"/>
          </a:p>
          <a:p>
            <a:endParaRPr lang="en-US" sz="1400" baseline="0" dirty="0" smtClean="0"/>
          </a:p>
          <a:p>
            <a:r>
              <a:rPr lang="en-US" sz="1400" baseline="0" dirty="0" smtClean="0"/>
              <a:t>This does not account for ongoing changes in landuse, expansion of developed lands or desired offsets for urban areas </a:t>
            </a:r>
          </a:p>
          <a:p>
            <a:r>
              <a:rPr lang="en-US" sz="1400" baseline="0" dirty="0" smtClean="0"/>
              <a:t>(STAFF Note: read REPORT pages 48-50 for details)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7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Here is THE BOTTOM LINE</a:t>
            </a:r>
            <a:r>
              <a:rPr lang="en-US" sz="1400" b="1" u="sng" dirty="0" smtClean="0"/>
              <a:t>! “Nutrient Credit Trading</a:t>
            </a:r>
            <a:r>
              <a:rPr lang="en-US" sz="1400" b="1" u="sng" baseline="0" dirty="0" smtClean="0"/>
              <a:t> could deliver significant cost savings!”</a:t>
            </a:r>
            <a:r>
              <a:rPr lang="en-US" sz="1400" b="1" u="sng" dirty="0" smtClean="0"/>
              <a:t> </a:t>
            </a:r>
          </a:p>
          <a:p>
            <a:r>
              <a:rPr lang="en-US" sz="1400" dirty="0" smtClean="0"/>
              <a:t>(1) Benefits of Trading expressed as “Potential Cost Savings”  LEFT Side: trading to meet Bay TMDL &amp; RIGHT side Trading to offset new loads</a:t>
            </a:r>
          </a:p>
          <a:p>
            <a:r>
              <a:rPr lang="en-US" sz="1400" dirty="0" smtClean="0"/>
              <a:t>LEFT</a:t>
            </a:r>
            <a:r>
              <a:rPr lang="en-US" sz="1400" baseline="0" dirty="0" smtClean="0"/>
              <a:t> CHART:</a:t>
            </a:r>
          </a:p>
          <a:p>
            <a:r>
              <a:rPr lang="en-US" sz="1400" baseline="0" dirty="0" smtClean="0"/>
              <a:t>Savings as percentage of “NO TRADING”  TMDL compliance</a:t>
            </a:r>
          </a:p>
          <a:p>
            <a:r>
              <a:rPr lang="en-US" sz="1400" baseline="0" dirty="0" smtClean="0"/>
              <a:t>Individual bars are expanding geographic area left-to-right</a:t>
            </a:r>
          </a:p>
          <a:p>
            <a:r>
              <a:rPr lang="en-US" sz="1400" baseline="0" dirty="0" smtClean="0"/>
              <a:t>X-Axis is increasing eligible source sectors to buy or sell going to right</a:t>
            </a:r>
          </a:p>
          <a:p>
            <a:r>
              <a:rPr lang="en-US" sz="1400" baseline="0" dirty="0" err="1" smtClean="0"/>
              <a:t>SigPS</a:t>
            </a:r>
            <a:r>
              <a:rPr lang="en-US" sz="1400" baseline="0" dirty="0" smtClean="0"/>
              <a:t>; </a:t>
            </a:r>
            <a:r>
              <a:rPr lang="en-US" sz="1400" baseline="0" dirty="0" err="1" smtClean="0"/>
              <a:t>SigPS</a:t>
            </a:r>
            <a:r>
              <a:rPr lang="en-US" sz="1400" baseline="0" dirty="0" smtClean="0"/>
              <a:t> with </a:t>
            </a:r>
            <a:r>
              <a:rPr lang="en-US" sz="1400" baseline="0" dirty="0" err="1" smtClean="0"/>
              <a:t>AgNPS</a:t>
            </a:r>
            <a:r>
              <a:rPr lang="en-US" sz="1400" baseline="0" dirty="0" smtClean="0"/>
              <a:t>; </a:t>
            </a:r>
            <a:r>
              <a:rPr lang="en-US" sz="1400" baseline="0" dirty="0" err="1" smtClean="0"/>
              <a:t>SigPS</a:t>
            </a:r>
            <a:r>
              <a:rPr lang="en-US" sz="1400" baseline="0" dirty="0" smtClean="0"/>
              <a:t> with </a:t>
            </a:r>
            <a:r>
              <a:rPr lang="en-US" sz="1400" baseline="0" dirty="0" err="1" smtClean="0"/>
              <a:t>AgNPS</a:t>
            </a:r>
            <a:r>
              <a:rPr lang="en-US" sz="1400" baseline="0" dirty="0" smtClean="0"/>
              <a:t> with </a:t>
            </a:r>
            <a:r>
              <a:rPr lang="en-US" sz="1400" baseline="0" dirty="0" err="1" smtClean="0"/>
              <a:t>UrbanSW</a:t>
            </a:r>
            <a:endParaRPr lang="en-US" sz="1400" baseline="0" dirty="0" smtClean="0"/>
          </a:p>
          <a:p>
            <a:endParaRPr lang="en-US" sz="1400" baseline="0" dirty="0" smtClean="0"/>
          </a:p>
          <a:p>
            <a:r>
              <a:rPr lang="en-US" sz="1400" baseline="0" dirty="0" smtClean="0"/>
              <a:t>RIGHT CHART:</a:t>
            </a:r>
          </a:p>
          <a:p>
            <a:r>
              <a:rPr lang="en-US" sz="1400" baseline="0" dirty="0" smtClean="0"/>
              <a:t>Offset trading to accommodate new or expanding point source wastewater loads beyond TMDL limits</a:t>
            </a:r>
          </a:p>
          <a:p>
            <a:r>
              <a:rPr lang="en-US" sz="1400" baseline="0" dirty="0" smtClean="0"/>
              <a:t>Even if installing “state-of-art” technology there will be a discharge needing an offset</a:t>
            </a:r>
          </a:p>
          <a:p>
            <a:r>
              <a:rPr lang="en-US" sz="1400" baseline="0" dirty="0" smtClean="0"/>
              <a:t>X-Axis shows cost saving greater as geographic area increasing trading opportunities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5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6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Water Quality</a:t>
            </a:r>
            <a:r>
              <a:rPr lang="en-US" sz="1800" baseline="0" dirty="0" smtClean="0"/>
              <a:t> standards are not being met.  Dissolved oxygen, water clarity and chlorophyll A (algae) all improved by reducing nitrogen, phosphorus and sediment inputs</a:t>
            </a:r>
            <a:endParaRPr lang="en-US" sz="1800" dirty="0" smtClean="0"/>
          </a:p>
          <a:p>
            <a:r>
              <a:rPr lang="en-US" sz="1800" dirty="0" smtClean="0"/>
              <a:t>New</a:t>
            </a:r>
            <a:r>
              <a:rPr lang="en-US" sz="1800" baseline="0" dirty="0" smtClean="0"/>
              <a:t> solutions are needed for us to reach 60% implementation by 2017 and 100% implementation by 2025.</a:t>
            </a:r>
          </a:p>
          <a:p>
            <a:r>
              <a:rPr lang="en-US" sz="1800" baseline="0" dirty="0" smtClean="0"/>
              <a:t>Part of the solution will be finding new sources of funding, or lowering the cost of restoration, estimated to be billions of dollars.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The commission is neither for or against trading.  We know that the Watershed Implementation Plans in MD, PA &amp; VA are relying on it and already 4 of 6 Bay</a:t>
            </a:r>
            <a:r>
              <a:rPr lang="en-US" sz="1800" baseline="0" dirty="0" smtClean="0"/>
              <a:t> states </a:t>
            </a:r>
            <a:r>
              <a:rPr lang="en-US" sz="1800" dirty="0" smtClean="0"/>
              <a:t>have trading programs in place and evolving.  YES, THE HORSE HAS LEFT THE BARN. If we are relying on it, then it must encompass a robust system of verifiable</a:t>
            </a:r>
            <a:r>
              <a:rPr lang="en-US" sz="1800" baseline="0" dirty="0" smtClean="0"/>
              <a:t> nutrient reductions with program transparency.</a:t>
            </a:r>
            <a:r>
              <a:rPr lang="en-US" sz="180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The Commission’s responsibility is to provide leaders in the region with</a:t>
            </a:r>
            <a:r>
              <a:rPr lang="en-US" sz="1800" baseline="0" dirty="0" smtClean="0"/>
              <a:t> the information they need to make meaningful policy decisions.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Fundamental Trading Example:</a:t>
            </a:r>
          </a:p>
          <a:p>
            <a:r>
              <a:rPr lang="en-US" sz="1800" dirty="0" smtClean="0"/>
              <a:t>Trading can reduce costs when one facility can achieve</a:t>
            </a:r>
            <a:r>
              <a:rPr lang="en-US" sz="1800" baseline="0" dirty="0" smtClean="0"/>
              <a:t> reductions at a lower cost then another facility and the two “share” the benefit of the cost difference.  Facility A spends $140,000 to buy credits from Facility B instead of spending $200,000 to upgrade.  Facility B spends $120,000 to upgrade and charges $140,000 for credits sold to Facility A.  Facility A saves $60,000/</a:t>
            </a:r>
            <a:r>
              <a:rPr lang="en-US" sz="1800" baseline="0" dirty="0" err="1" smtClean="0"/>
              <a:t>yr</a:t>
            </a:r>
            <a:r>
              <a:rPr lang="en-US" sz="1800" baseline="0" dirty="0" smtClean="0"/>
              <a:t> and Facility B makes $20,000/yr.  Win-win.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1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Thank the various contributors to the success of this study.  (If time will allow, may mention that Advisory</a:t>
            </a:r>
            <a:r>
              <a:rPr lang="en-US" sz="1800" baseline="0" dirty="0" smtClean="0"/>
              <a:t> Council members included state representatives, NRCS, NGOs, folks involved in present Bay state trading programs.)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Study Purpose:</a:t>
            </a:r>
          </a:p>
          <a:p>
            <a:pPr marL="228600" indent="-228600">
              <a:buAutoNum type="arabicPeriod"/>
            </a:pPr>
            <a:r>
              <a:rPr lang="en-US" sz="1800" dirty="0" smtClean="0"/>
              <a:t>Determine if there is a </a:t>
            </a:r>
            <a:r>
              <a:rPr lang="en-US" sz="1800" i="1" dirty="0" smtClean="0"/>
              <a:t>POTENTIAL</a:t>
            </a:r>
            <a:r>
              <a:rPr lang="en-US" sz="1800" i="1" baseline="0" dirty="0" smtClean="0"/>
              <a:t> Cost Saving Opportunity </a:t>
            </a:r>
            <a:r>
              <a:rPr lang="en-US" sz="1800" i="0" baseline="0" dirty="0" smtClean="0"/>
              <a:t>with trading</a:t>
            </a:r>
          </a:p>
          <a:p>
            <a:pPr marL="228600" indent="-228600">
              <a:buAutoNum type="arabicPeriod"/>
            </a:pPr>
            <a:r>
              <a:rPr lang="en-US" sz="1800" i="0" baseline="0" dirty="0" smtClean="0"/>
              <a:t>How is the Cost Saving Potential affected by changing sources and geographic scope</a:t>
            </a:r>
          </a:p>
          <a:p>
            <a:pPr marL="0" indent="0">
              <a:buNone/>
            </a:pPr>
            <a:endParaRPr lang="en-US" sz="1800" i="0" baseline="0" dirty="0" smtClean="0"/>
          </a:p>
          <a:p>
            <a:pPr marL="0" indent="0">
              <a:buNone/>
            </a:pPr>
            <a:r>
              <a:rPr lang="en-US" sz="1800" i="0" baseline="0" dirty="0" smtClean="0"/>
              <a:t>NOT to evaluate current Bay state programs &amp; not predict future activities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Here is THE BOTTOM LINE</a:t>
            </a:r>
            <a:r>
              <a:rPr lang="en-US" sz="1400" b="1" u="sng" dirty="0" smtClean="0"/>
              <a:t>! “Nutrient Credit Trading</a:t>
            </a:r>
            <a:r>
              <a:rPr lang="en-US" sz="1400" b="1" u="sng" baseline="0" dirty="0" smtClean="0"/>
              <a:t> could deliver significant cost savings!”</a:t>
            </a:r>
            <a:r>
              <a:rPr lang="en-US" sz="1400" b="1" u="sng" dirty="0" smtClean="0"/>
              <a:t> </a:t>
            </a:r>
          </a:p>
          <a:p>
            <a:r>
              <a:rPr lang="en-US" sz="1400" dirty="0" smtClean="0"/>
              <a:t>(1) Benefits of Trading expressed as “Potential Cost Savings”  LEFT Side: trading to meet Bay TMDL &amp; RIGHT side Trading to offset new loads</a:t>
            </a:r>
          </a:p>
          <a:p>
            <a:r>
              <a:rPr lang="en-US" sz="1400" dirty="0" smtClean="0"/>
              <a:t>LEFT</a:t>
            </a:r>
            <a:r>
              <a:rPr lang="en-US" sz="1400" baseline="0" dirty="0" smtClean="0"/>
              <a:t> CHART:</a:t>
            </a:r>
          </a:p>
          <a:p>
            <a:r>
              <a:rPr lang="en-US" sz="1400" baseline="0" dirty="0" smtClean="0"/>
              <a:t>Savings as percentage of “NO TRADING”  TMDL compliance</a:t>
            </a:r>
          </a:p>
          <a:p>
            <a:r>
              <a:rPr lang="en-US" sz="1400" baseline="0" dirty="0" smtClean="0"/>
              <a:t>Individual bars are expanding geographic area left-to-right</a:t>
            </a:r>
          </a:p>
          <a:p>
            <a:r>
              <a:rPr lang="en-US" sz="1400" baseline="0" dirty="0" smtClean="0"/>
              <a:t>X-Axis is increasing eligible source sectors to buy or sell going to right</a:t>
            </a:r>
          </a:p>
          <a:p>
            <a:r>
              <a:rPr lang="en-US" sz="1400" baseline="0" dirty="0" err="1" smtClean="0"/>
              <a:t>SigPS</a:t>
            </a:r>
            <a:r>
              <a:rPr lang="en-US" sz="1400" baseline="0" dirty="0" smtClean="0"/>
              <a:t>; </a:t>
            </a:r>
            <a:r>
              <a:rPr lang="en-US" sz="1400" baseline="0" dirty="0" err="1" smtClean="0"/>
              <a:t>SigPS</a:t>
            </a:r>
            <a:r>
              <a:rPr lang="en-US" sz="1400" baseline="0" dirty="0" smtClean="0"/>
              <a:t> with </a:t>
            </a:r>
            <a:r>
              <a:rPr lang="en-US" sz="1400" baseline="0" dirty="0" err="1" smtClean="0"/>
              <a:t>AgNPS</a:t>
            </a:r>
            <a:r>
              <a:rPr lang="en-US" sz="1400" baseline="0" dirty="0" smtClean="0"/>
              <a:t>; </a:t>
            </a:r>
            <a:r>
              <a:rPr lang="en-US" sz="1400" baseline="0" dirty="0" err="1" smtClean="0"/>
              <a:t>SigPS</a:t>
            </a:r>
            <a:r>
              <a:rPr lang="en-US" sz="1400" baseline="0" dirty="0" smtClean="0"/>
              <a:t> with </a:t>
            </a:r>
            <a:r>
              <a:rPr lang="en-US" sz="1400" baseline="0" dirty="0" err="1" smtClean="0"/>
              <a:t>AgNPS</a:t>
            </a:r>
            <a:r>
              <a:rPr lang="en-US" sz="1400" baseline="0" dirty="0" smtClean="0"/>
              <a:t> with </a:t>
            </a:r>
            <a:r>
              <a:rPr lang="en-US" sz="1400" baseline="0" dirty="0" err="1" smtClean="0"/>
              <a:t>UrbanSW</a:t>
            </a:r>
            <a:endParaRPr lang="en-US" sz="1400" baseline="0" dirty="0" smtClean="0"/>
          </a:p>
          <a:p>
            <a:endParaRPr lang="en-US" sz="1400" baseline="0" dirty="0" smtClean="0"/>
          </a:p>
          <a:p>
            <a:r>
              <a:rPr lang="en-US" sz="1400" baseline="0" dirty="0" smtClean="0"/>
              <a:t>RIGHT CHART:</a:t>
            </a:r>
          </a:p>
          <a:p>
            <a:r>
              <a:rPr lang="en-US" sz="1400" baseline="0" dirty="0" smtClean="0"/>
              <a:t>Offset trading to accommodate new or expanding point source wastewater loads beyond TMDL limits</a:t>
            </a:r>
          </a:p>
          <a:p>
            <a:r>
              <a:rPr lang="en-US" sz="1400" baseline="0" dirty="0" smtClean="0"/>
              <a:t>Even if installing “state-of-art” technology there will be a discharge needing an offset</a:t>
            </a:r>
          </a:p>
          <a:p>
            <a:r>
              <a:rPr lang="en-US" sz="1400" baseline="0" dirty="0" smtClean="0"/>
              <a:t>X-Axis shows cost saving greater as geographic area increasing trading opportunities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(these charts are in the Executive Summary)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9845-4EE0-4A9D-86F0-5301DF1C0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8D83FA9-9258-45CC-8760-69DD6A1821D8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AC04-8887-4F1A-98F8-5B844850D2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16573" y="4876801"/>
            <a:ext cx="3930375" cy="1828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Ann Swanson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Chesapeake Bay Commission</a:t>
            </a:r>
          </a:p>
          <a:p>
            <a:endParaRPr lang="en-US" dirty="0"/>
          </a:p>
          <a:p>
            <a:r>
              <a:rPr lang="en-US" dirty="0" smtClean="0"/>
              <a:t>May 2012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15873" y="3928"/>
            <a:ext cx="3096706" cy="5533534"/>
          </a:xfrm>
          <a:custGeom>
            <a:avLst/>
            <a:gdLst>
              <a:gd name="connsiteX0" fmla="*/ 0 w 1371600"/>
              <a:gd name="connsiteY0" fmla="*/ 0 h 1828800"/>
              <a:gd name="connsiteX1" fmla="*/ 1371600 w 1371600"/>
              <a:gd name="connsiteY1" fmla="*/ 0 h 1828800"/>
              <a:gd name="connsiteX2" fmla="*/ 1371600 w 1371600"/>
              <a:gd name="connsiteY2" fmla="*/ 1828800 h 1828800"/>
              <a:gd name="connsiteX3" fmla="*/ 0 w 1371600"/>
              <a:gd name="connsiteY3" fmla="*/ 1828800 h 1828800"/>
              <a:gd name="connsiteX4" fmla="*/ 0 w 1371600"/>
              <a:gd name="connsiteY4" fmla="*/ 0 h 1828800"/>
              <a:gd name="connsiteX0" fmla="*/ 0 w 1908928"/>
              <a:gd name="connsiteY0" fmla="*/ 0 h 2139885"/>
              <a:gd name="connsiteX1" fmla="*/ 1908928 w 1908928"/>
              <a:gd name="connsiteY1" fmla="*/ 311085 h 2139885"/>
              <a:gd name="connsiteX2" fmla="*/ 1908928 w 1908928"/>
              <a:gd name="connsiteY2" fmla="*/ 2139885 h 2139885"/>
              <a:gd name="connsiteX3" fmla="*/ 537328 w 1908928"/>
              <a:gd name="connsiteY3" fmla="*/ 2139885 h 2139885"/>
              <a:gd name="connsiteX4" fmla="*/ 0 w 1908928"/>
              <a:gd name="connsiteY4" fmla="*/ 0 h 2139885"/>
              <a:gd name="connsiteX0" fmla="*/ 0 w 3087279"/>
              <a:gd name="connsiteY0" fmla="*/ 65987 h 2205872"/>
              <a:gd name="connsiteX1" fmla="*/ 3087279 w 3087279"/>
              <a:gd name="connsiteY1" fmla="*/ 0 h 2205872"/>
              <a:gd name="connsiteX2" fmla="*/ 1908928 w 3087279"/>
              <a:gd name="connsiteY2" fmla="*/ 2205872 h 2205872"/>
              <a:gd name="connsiteX3" fmla="*/ 537328 w 3087279"/>
              <a:gd name="connsiteY3" fmla="*/ 2205872 h 2205872"/>
              <a:gd name="connsiteX4" fmla="*/ 0 w 3087279"/>
              <a:gd name="connsiteY4" fmla="*/ 65987 h 2205872"/>
              <a:gd name="connsiteX0" fmla="*/ 0 w 3087279"/>
              <a:gd name="connsiteY0" fmla="*/ 0 h 2205872"/>
              <a:gd name="connsiteX1" fmla="*/ 3087279 w 3087279"/>
              <a:gd name="connsiteY1" fmla="*/ 0 h 2205872"/>
              <a:gd name="connsiteX2" fmla="*/ 1908928 w 3087279"/>
              <a:gd name="connsiteY2" fmla="*/ 2205872 h 2205872"/>
              <a:gd name="connsiteX3" fmla="*/ 537328 w 3087279"/>
              <a:gd name="connsiteY3" fmla="*/ 2205872 h 2205872"/>
              <a:gd name="connsiteX4" fmla="*/ 0 w 3087279"/>
              <a:gd name="connsiteY4" fmla="*/ 0 h 2205872"/>
              <a:gd name="connsiteX0" fmla="*/ 0 w 3096706"/>
              <a:gd name="connsiteY0" fmla="*/ 0 h 5118755"/>
              <a:gd name="connsiteX1" fmla="*/ 3087279 w 3096706"/>
              <a:gd name="connsiteY1" fmla="*/ 0 h 5118755"/>
              <a:gd name="connsiteX2" fmla="*/ 3096706 w 3096706"/>
              <a:gd name="connsiteY2" fmla="*/ 5118755 h 5118755"/>
              <a:gd name="connsiteX3" fmla="*/ 537328 w 3096706"/>
              <a:gd name="connsiteY3" fmla="*/ 2205872 h 5118755"/>
              <a:gd name="connsiteX4" fmla="*/ 0 w 3096706"/>
              <a:gd name="connsiteY4" fmla="*/ 0 h 5118755"/>
              <a:gd name="connsiteX0" fmla="*/ 0 w 3096706"/>
              <a:gd name="connsiteY0" fmla="*/ 0 h 5533534"/>
              <a:gd name="connsiteX1" fmla="*/ 3087279 w 3096706"/>
              <a:gd name="connsiteY1" fmla="*/ 0 h 5533534"/>
              <a:gd name="connsiteX2" fmla="*/ 3096706 w 3096706"/>
              <a:gd name="connsiteY2" fmla="*/ 5118755 h 5533534"/>
              <a:gd name="connsiteX3" fmla="*/ 1480009 w 3096706"/>
              <a:gd name="connsiteY3" fmla="*/ 5533534 h 5533534"/>
              <a:gd name="connsiteX4" fmla="*/ 0 w 3096706"/>
              <a:gd name="connsiteY4" fmla="*/ 0 h 553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706" h="5533534">
                <a:moveTo>
                  <a:pt x="0" y="0"/>
                </a:moveTo>
                <a:lnTo>
                  <a:pt x="3087279" y="0"/>
                </a:lnTo>
                <a:cubicBezTo>
                  <a:pt x="3090421" y="1706252"/>
                  <a:pt x="3093564" y="3412503"/>
                  <a:pt x="3096706" y="5118755"/>
                </a:cubicBezTo>
                <a:lnTo>
                  <a:pt x="1480009" y="55335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7584" y="533400"/>
            <a:ext cx="4800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Market Solutions and Restoring the Chesapeake</a:t>
            </a:r>
          </a:p>
          <a:p>
            <a:pPr algn="ctr"/>
            <a:endParaRPr lang="en-US" dirty="0"/>
          </a:p>
          <a:p>
            <a:pPr algn="ctr"/>
            <a:r>
              <a:rPr lang="en-US" sz="3600" i="1" dirty="0" smtClean="0"/>
              <a:t>The Economics of Nutrient Trading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1610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" y="660400"/>
            <a:ext cx="2971800" cy="1128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u="sng" dirty="0" smtClean="0"/>
              <a:t>A </a:t>
            </a:r>
            <a:r>
              <a:rPr lang="en-US" sz="2200" i="1" u="sng" cap="small" dirty="0" smtClean="0"/>
              <a:t>Market</a:t>
            </a:r>
            <a:r>
              <a:rPr lang="en-US" sz="2000" u="sng" dirty="0" smtClean="0"/>
              <a:t> Requires</a:t>
            </a:r>
          </a:p>
          <a:p>
            <a:pPr marL="342900" indent="-342900" algn="l">
              <a:spcBef>
                <a:spcPts val="480"/>
              </a:spcBef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Defined Product</a:t>
            </a:r>
          </a:p>
          <a:p>
            <a:pPr marL="342900" indent="-342900" algn="l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Buyer</a:t>
            </a:r>
          </a:p>
          <a:p>
            <a:pPr marL="342900" indent="-342900" algn="l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Seller</a:t>
            </a:r>
          </a:p>
          <a:p>
            <a:pPr marL="342900" indent="-342900" algn="l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Voluntary Entry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19600"/>
            <a:ext cx="64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Reality . . .</a:t>
            </a:r>
          </a:p>
          <a:p>
            <a:pPr algn="ctr"/>
            <a:r>
              <a:rPr lang="en-US" sz="3200" i="1" cap="small" dirty="0" smtClean="0"/>
              <a:t>Markets Do Not Work Perfectly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/>
              <a:t>Policymakers must consider factors other than cost</a:t>
            </a:r>
            <a:endParaRPr lang="en-US" sz="20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888672" y="685800"/>
            <a:ext cx="32004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80"/>
              </a:spcBef>
              <a:buFont typeface="Wingdings" pitchFamily="2" charset="2"/>
              <a:buNone/>
            </a:pPr>
            <a:r>
              <a:rPr lang="en-US" sz="2000" u="sng" dirty="0" smtClean="0"/>
              <a:t>A </a:t>
            </a:r>
            <a:r>
              <a:rPr lang="en-US" sz="2200" i="1" u="sng" cap="small" dirty="0" smtClean="0"/>
              <a:t>Marketplace</a:t>
            </a:r>
            <a:r>
              <a:rPr lang="en-US" sz="2000" u="sng" dirty="0" smtClean="0"/>
              <a:t> Requires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Rules and Boundaries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Information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26400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Market Restrictions</a:t>
            </a:r>
            <a:endParaRPr lang="en-US" sz="3600" dirty="0"/>
          </a:p>
        </p:txBody>
      </p:sp>
      <p:pic>
        <p:nvPicPr>
          <p:cNvPr id="2051" name="Picture 3" descr="C:\Users\mraub\AppData\Local\Microsoft\Windows\Temporary Internet Files\Content.IE5\IOM7SH5O\MP9003860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60148"/>
            <a:ext cx="3657600" cy="261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951131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Baseline for Agriculture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2400" dirty="0">
                <a:solidFill>
                  <a:srgbClr val="91CFC0"/>
                </a:solidFill>
              </a:rPr>
              <a:t>	</a:t>
            </a:r>
            <a:r>
              <a:rPr lang="en-US" dirty="0" smtClean="0">
                <a:solidFill>
                  <a:srgbClr val="91CFC0"/>
                </a:solidFill>
              </a:rPr>
              <a:t>TMDL implementation</a:t>
            </a:r>
          </a:p>
          <a:p>
            <a:pPr>
              <a:buClr>
                <a:srgbClr val="00B050"/>
              </a:buClr>
              <a:buSzPct val="150000"/>
            </a:pPr>
            <a:endParaRPr lang="en-US" dirty="0"/>
          </a:p>
          <a:p>
            <a:pPr marL="342900" indent="-34290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Baseline for Significant Point Sources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2400" dirty="0">
                <a:solidFill>
                  <a:srgbClr val="91CFC0"/>
                </a:solidFill>
              </a:rPr>
              <a:t>	</a:t>
            </a:r>
            <a:r>
              <a:rPr lang="en-US" dirty="0" smtClean="0">
                <a:solidFill>
                  <a:srgbClr val="91CFC0"/>
                </a:solidFill>
              </a:rPr>
              <a:t>TMDL WLA or 2010 load</a:t>
            </a:r>
            <a:endParaRPr lang="en-US" sz="2400" dirty="0" smtClean="0">
              <a:solidFill>
                <a:srgbClr val="91CFC0"/>
              </a:solidFill>
            </a:endParaRPr>
          </a:p>
          <a:p>
            <a:endParaRPr lang="en-US" dirty="0" smtClean="0"/>
          </a:p>
          <a:p>
            <a:pPr marL="342900" indent="-34290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Protection of Local Water Quality</a:t>
            </a:r>
          </a:p>
          <a:p>
            <a:r>
              <a:rPr lang="en-US" dirty="0">
                <a:solidFill>
                  <a:srgbClr val="91CFC0"/>
                </a:solidFill>
              </a:rPr>
              <a:t>	</a:t>
            </a:r>
            <a:r>
              <a:rPr lang="en-US" dirty="0" smtClean="0">
                <a:solidFill>
                  <a:srgbClr val="91CFC0"/>
                </a:solidFill>
              </a:rPr>
              <a:t>Trades limited to 9M </a:t>
            </a:r>
            <a:r>
              <a:rPr lang="en-US" dirty="0" err="1" smtClean="0">
                <a:solidFill>
                  <a:srgbClr val="91CFC0"/>
                </a:solidFill>
              </a:rPr>
              <a:t>lbs</a:t>
            </a:r>
            <a:r>
              <a:rPr lang="en-US" dirty="0" smtClean="0">
                <a:solidFill>
                  <a:srgbClr val="91CFC0"/>
                </a:solidFill>
              </a:rPr>
              <a:t> N; 200,000 </a:t>
            </a:r>
            <a:r>
              <a:rPr lang="en-US" dirty="0" err="1" smtClean="0">
                <a:solidFill>
                  <a:srgbClr val="91CFC0"/>
                </a:solidFill>
              </a:rPr>
              <a:t>lbs</a:t>
            </a:r>
            <a:r>
              <a:rPr lang="en-US" dirty="0" smtClean="0">
                <a:solidFill>
                  <a:srgbClr val="91CFC0"/>
                </a:solidFill>
              </a:rPr>
              <a:t> P</a:t>
            </a:r>
            <a:endParaRPr lang="en-US" dirty="0">
              <a:solidFill>
                <a:srgbClr val="91CFC0"/>
              </a:solidFill>
            </a:endParaRPr>
          </a:p>
          <a:p>
            <a:endParaRPr lang="en-US" dirty="0" smtClean="0"/>
          </a:p>
          <a:p>
            <a:pPr marL="342900" indent="-34290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Trading Ratio</a:t>
            </a:r>
          </a:p>
          <a:p>
            <a:r>
              <a:rPr lang="en-US" dirty="0">
                <a:solidFill>
                  <a:srgbClr val="91CFC0"/>
                </a:solidFill>
              </a:rPr>
              <a:t>	</a:t>
            </a:r>
            <a:r>
              <a:rPr lang="en-US" dirty="0" smtClean="0">
                <a:solidFill>
                  <a:srgbClr val="91CFC0"/>
                </a:solidFill>
              </a:rPr>
              <a:t>2:1</a:t>
            </a:r>
          </a:p>
          <a:p>
            <a:endParaRPr lang="en-US" dirty="0" smtClean="0"/>
          </a:p>
          <a:p>
            <a:pPr marL="342900" indent="-34290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Transaction Costs</a:t>
            </a:r>
          </a:p>
          <a:p>
            <a:r>
              <a:rPr lang="en-US" dirty="0">
                <a:solidFill>
                  <a:srgbClr val="91CFC0"/>
                </a:solidFill>
              </a:rPr>
              <a:t>	</a:t>
            </a:r>
            <a:r>
              <a:rPr lang="en-US" dirty="0" smtClean="0">
                <a:solidFill>
                  <a:srgbClr val="91CFC0"/>
                </a:solidFill>
              </a:rPr>
              <a:t>38%</a:t>
            </a:r>
          </a:p>
          <a:p>
            <a:endParaRPr lang="en-US" dirty="0"/>
          </a:p>
          <a:p>
            <a:pPr marL="342900" indent="-342900"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Maintain Productive Farmland</a:t>
            </a:r>
          </a:p>
          <a:p>
            <a:r>
              <a:rPr lang="en-US" dirty="0">
                <a:solidFill>
                  <a:srgbClr val="91CFC0"/>
                </a:solidFill>
              </a:rPr>
              <a:t>	</a:t>
            </a:r>
            <a:r>
              <a:rPr lang="en-US" dirty="0" smtClean="0">
                <a:solidFill>
                  <a:srgbClr val="91CFC0"/>
                </a:solidFill>
              </a:rPr>
              <a:t>maximum 25% retirement</a:t>
            </a:r>
            <a:endParaRPr lang="en-US" dirty="0">
              <a:solidFill>
                <a:srgbClr val="91C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1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Trading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4636"/>
            <a:ext cx="4658735" cy="5077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/>
              <a:t>Geography</a:t>
            </a:r>
          </a:p>
          <a:p>
            <a:pPr marL="0" lvl="1" indent="0">
              <a:buNone/>
            </a:pPr>
            <a:r>
              <a:rPr lang="en-US" sz="4100" b="1" u="sng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4100" u="sng" dirty="0">
                <a:ln>
                  <a:solidFill>
                    <a:schemeClr val="bg1"/>
                  </a:solidFill>
                </a:ln>
                <a:solidFill>
                  <a:srgbClr val="BCE2D0"/>
                </a:solidFill>
              </a:rPr>
              <a:t> </a:t>
            </a:r>
            <a:r>
              <a:rPr lang="en-US" u="sng" dirty="0" smtClean="0"/>
              <a:t>scenarios</a:t>
            </a:r>
            <a:endParaRPr lang="en-US" sz="4000" i="1" dirty="0"/>
          </a:p>
          <a:p>
            <a:pPr marL="0" lvl="1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In-Basin-State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In-State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In-Basin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Watershed-wide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4000" i="1" dirty="0"/>
          </a:p>
        </p:txBody>
      </p:sp>
      <p:sp>
        <p:nvSpPr>
          <p:cNvPr id="6" name="Freeform 5"/>
          <p:cNvSpPr/>
          <p:nvPr/>
        </p:nvSpPr>
        <p:spPr>
          <a:xfrm>
            <a:off x="4765964" y="1510145"/>
            <a:ext cx="4378036" cy="5354782"/>
          </a:xfrm>
          <a:custGeom>
            <a:avLst/>
            <a:gdLst>
              <a:gd name="connsiteX0" fmla="*/ 2078181 w 4378036"/>
              <a:gd name="connsiteY0" fmla="*/ 41563 h 5458691"/>
              <a:gd name="connsiteX1" fmla="*/ 2078181 w 4378036"/>
              <a:gd name="connsiteY1" fmla="*/ 41563 h 5458691"/>
              <a:gd name="connsiteX2" fmla="*/ 1981200 w 4378036"/>
              <a:gd name="connsiteY2" fmla="*/ 138545 h 5458691"/>
              <a:gd name="connsiteX3" fmla="*/ 1939636 w 4378036"/>
              <a:gd name="connsiteY3" fmla="*/ 235527 h 5458691"/>
              <a:gd name="connsiteX4" fmla="*/ 1898072 w 4378036"/>
              <a:gd name="connsiteY4" fmla="*/ 290945 h 5458691"/>
              <a:gd name="connsiteX5" fmla="*/ 1870363 w 4378036"/>
              <a:gd name="connsiteY5" fmla="*/ 401782 h 5458691"/>
              <a:gd name="connsiteX6" fmla="*/ 1856509 w 4378036"/>
              <a:gd name="connsiteY6" fmla="*/ 471054 h 5458691"/>
              <a:gd name="connsiteX7" fmla="*/ 1828800 w 4378036"/>
              <a:gd name="connsiteY7" fmla="*/ 512618 h 5458691"/>
              <a:gd name="connsiteX8" fmla="*/ 1773381 w 4378036"/>
              <a:gd name="connsiteY8" fmla="*/ 720436 h 5458691"/>
              <a:gd name="connsiteX9" fmla="*/ 1731818 w 4378036"/>
              <a:gd name="connsiteY9" fmla="*/ 803563 h 5458691"/>
              <a:gd name="connsiteX10" fmla="*/ 1676400 w 4378036"/>
              <a:gd name="connsiteY10" fmla="*/ 997527 h 5458691"/>
              <a:gd name="connsiteX11" fmla="*/ 1662545 w 4378036"/>
              <a:gd name="connsiteY11" fmla="*/ 1066800 h 5458691"/>
              <a:gd name="connsiteX12" fmla="*/ 1634836 w 4378036"/>
              <a:gd name="connsiteY12" fmla="*/ 1136073 h 5458691"/>
              <a:gd name="connsiteX13" fmla="*/ 1607127 w 4378036"/>
              <a:gd name="connsiteY13" fmla="*/ 1246909 h 5458691"/>
              <a:gd name="connsiteX14" fmla="*/ 1565563 w 4378036"/>
              <a:gd name="connsiteY14" fmla="*/ 1385454 h 5458691"/>
              <a:gd name="connsiteX15" fmla="*/ 1551709 w 4378036"/>
              <a:gd name="connsiteY15" fmla="*/ 1468582 h 5458691"/>
              <a:gd name="connsiteX16" fmla="*/ 1524000 w 4378036"/>
              <a:gd name="connsiteY16" fmla="*/ 1537854 h 5458691"/>
              <a:gd name="connsiteX17" fmla="*/ 1496291 w 4378036"/>
              <a:gd name="connsiteY17" fmla="*/ 1620982 h 5458691"/>
              <a:gd name="connsiteX18" fmla="*/ 1482436 w 4378036"/>
              <a:gd name="connsiteY18" fmla="*/ 1662545 h 5458691"/>
              <a:gd name="connsiteX19" fmla="*/ 1496291 w 4378036"/>
              <a:gd name="connsiteY19" fmla="*/ 1898073 h 5458691"/>
              <a:gd name="connsiteX20" fmla="*/ 1510145 w 4378036"/>
              <a:gd name="connsiteY20" fmla="*/ 1967345 h 5458691"/>
              <a:gd name="connsiteX21" fmla="*/ 1524000 w 4378036"/>
              <a:gd name="connsiteY21" fmla="*/ 2175163 h 5458691"/>
              <a:gd name="connsiteX22" fmla="*/ 1482436 w 4378036"/>
              <a:gd name="connsiteY22" fmla="*/ 2438400 h 5458691"/>
              <a:gd name="connsiteX23" fmla="*/ 1427018 w 4378036"/>
              <a:gd name="connsiteY23" fmla="*/ 2521527 h 5458691"/>
              <a:gd name="connsiteX24" fmla="*/ 1357745 w 4378036"/>
              <a:gd name="connsiteY24" fmla="*/ 2618509 h 5458691"/>
              <a:gd name="connsiteX25" fmla="*/ 1316181 w 4378036"/>
              <a:gd name="connsiteY25" fmla="*/ 2632363 h 5458691"/>
              <a:gd name="connsiteX26" fmla="*/ 1233054 w 4378036"/>
              <a:gd name="connsiteY26" fmla="*/ 2701636 h 5458691"/>
              <a:gd name="connsiteX27" fmla="*/ 1136072 w 4378036"/>
              <a:gd name="connsiteY27" fmla="*/ 2770909 h 5458691"/>
              <a:gd name="connsiteX28" fmla="*/ 1094509 w 4378036"/>
              <a:gd name="connsiteY28" fmla="*/ 2826327 h 5458691"/>
              <a:gd name="connsiteX29" fmla="*/ 1066800 w 4378036"/>
              <a:gd name="connsiteY29" fmla="*/ 2881745 h 5458691"/>
              <a:gd name="connsiteX30" fmla="*/ 1025236 w 4378036"/>
              <a:gd name="connsiteY30" fmla="*/ 2909454 h 5458691"/>
              <a:gd name="connsiteX31" fmla="*/ 969818 w 4378036"/>
              <a:gd name="connsiteY31" fmla="*/ 3034145 h 5458691"/>
              <a:gd name="connsiteX32" fmla="*/ 900545 w 4378036"/>
              <a:gd name="connsiteY32" fmla="*/ 3131127 h 5458691"/>
              <a:gd name="connsiteX33" fmla="*/ 831272 w 4378036"/>
              <a:gd name="connsiteY33" fmla="*/ 3214254 h 5458691"/>
              <a:gd name="connsiteX34" fmla="*/ 803563 w 4378036"/>
              <a:gd name="connsiteY34" fmla="*/ 3255818 h 5458691"/>
              <a:gd name="connsiteX35" fmla="*/ 748145 w 4378036"/>
              <a:gd name="connsiteY35" fmla="*/ 3325091 h 5458691"/>
              <a:gd name="connsiteX36" fmla="*/ 734291 w 4378036"/>
              <a:gd name="connsiteY36" fmla="*/ 3380509 h 5458691"/>
              <a:gd name="connsiteX37" fmla="*/ 706581 w 4378036"/>
              <a:gd name="connsiteY37" fmla="*/ 3463636 h 5458691"/>
              <a:gd name="connsiteX38" fmla="*/ 651163 w 4378036"/>
              <a:gd name="connsiteY38" fmla="*/ 3657600 h 5458691"/>
              <a:gd name="connsiteX39" fmla="*/ 554181 w 4378036"/>
              <a:gd name="connsiteY39" fmla="*/ 3810000 h 5458691"/>
              <a:gd name="connsiteX40" fmla="*/ 374072 w 4378036"/>
              <a:gd name="connsiteY40" fmla="*/ 4100945 h 5458691"/>
              <a:gd name="connsiteX41" fmla="*/ 290945 w 4378036"/>
              <a:gd name="connsiteY41" fmla="*/ 4211782 h 5458691"/>
              <a:gd name="connsiteX42" fmla="*/ 249381 w 4378036"/>
              <a:gd name="connsiteY42" fmla="*/ 4253345 h 5458691"/>
              <a:gd name="connsiteX43" fmla="*/ 166254 w 4378036"/>
              <a:gd name="connsiteY43" fmla="*/ 4364182 h 5458691"/>
              <a:gd name="connsiteX44" fmla="*/ 138545 w 4378036"/>
              <a:gd name="connsiteY44" fmla="*/ 4405745 h 5458691"/>
              <a:gd name="connsiteX45" fmla="*/ 55418 w 4378036"/>
              <a:gd name="connsiteY45" fmla="*/ 4447309 h 5458691"/>
              <a:gd name="connsiteX46" fmla="*/ 13854 w 4378036"/>
              <a:gd name="connsiteY46" fmla="*/ 4752109 h 5458691"/>
              <a:gd name="connsiteX47" fmla="*/ 0 w 4378036"/>
              <a:gd name="connsiteY47" fmla="*/ 4973782 h 5458691"/>
              <a:gd name="connsiteX48" fmla="*/ 13854 w 4378036"/>
              <a:gd name="connsiteY48" fmla="*/ 5250873 h 5458691"/>
              <a:gd name="connsiteX49" fmla="*/ 27709 w 4378036"/>
              <a:gd name="connsiteY49" fmla="*/ 5292436 h 5458691"/>
              <a:gd name="connsiteX50" fmla="*/ 41563 w 4378036"/>
              <a:gd name="connsiteY50" fmla="*/ 5417127 h 5458691"/>
              <a:gd name="connsiteX51" fmla="*/ 83127 w 4378036"/>
              <a:gd name="connsiteY51" fmla="*/ 5430982 h 5458691"/>
              <a:gd name="connsiteX52" fmla="*/ 277091 w 4378036"/>
              <a:gd name="connsiteY52" fmla="*/ 5444836 h 5458691"/>
              <a:gd name="connsiteX53" fmla="*/ 512618 w 4378036"/>
              <a:gd name="connsiteY53" fmla="*/ 5430982 h 5458691"/>
              <a:gd name="connsiteX54" fmla="*/ 969818 w 4378036"/>
              <a:gd name="connsiteY54" fmla="*/ 5458691 h 5458691"/>
              <a:gd name="connsiteX55" fmla="*/ 1191491 w 4378036"/>
              <a:gd name="connsiteY55" fmla="*/ 5444836 h 5458691"/>
              <a:gd name="connsiteX56" fmla="*/ 1233054 w 4378036"/>
              <a:gd name="connsiteY56" fmla="*/ 5430982 h 5458691"/>
              <a:gd name="connsiteX57" fmla="*/ 1634836 w 4378036"/>
              <a:gd name="connsiteY57" fmla="*/ 5458691 h 5458691"/>
              <a:gd name="connsiteX58" fmla="*/ 2119745 w 4378036"/>
              <a:gd name="connsiteY58" fmla="*/ 5444836 h 5458691"/>
              <a:gd name="connsiteX59" fmla="*/ 2854036 w 4378036"/>
              <a:gd name="connsiteY59" fmla="*/ 5430982 h 5458691"/>
              <a:gd name="connsiteX60" fmla="*/ 3089563 w 4378036"/>
              <a:gd name="connsiteY60" fmla="*/ 5417127 h 5458691"/>
              <a:gd name="connsiteX61" fmla="*/ 3408218 w 4378036"/>
              <a:gd name="connsiteY61" fmla="*/ 5403273 h 5458691"/>
              <a:gd name="connsiteX62" fmla="*/ 4225636 w 4378036"/>
              <a:gd name="connsiteY62" fmla="*/ 5403273 h 5458691"/>
              <a:gd name="connsiteX63" fmla="*/ 4267200 w 4378036"/>
              <a:gd name="connsiteY63" fmla="*/ 5389418 h 5458691"/>
              <a:gd name="connsiteX64" fmla="*/ 4336472 w 4378036"/>
              <a:gd name="connsiteY64" fmla="*/ 5375563 h 5458691"/>
              <a:gd name="connsiteX65" fmla="*/ 4322618 w 4378036"/>
              <a:gd name="connsiteY65" fmla="*/ 5320145 h 5458691"/>
              <a:gd name="connsiteX66" fmla="*/ 4322618 w 4378036"/>
              <a:gd name="connsiteY66" fmla="*/ 4738254 h 5458691"/>
              <a:gd name="connsiteX67" fmla="*/ 4350327 w 4378036"/>
              <a:gd name="connsiteY67" fmla="*/ 3810000 h 5458691"/>
              <a:gd name="connsiteX68" fmla="*/ 4322618 w 4378036"/>
              <a:gd name="connsiteY68" fmla="*/ 3131127 h 5458691"/>
              <a:gd name="connsiteX69" fmla="*/ 4336472 w 4378036"/>
              <a:gd name="connsiteY69" fmla="*/ 2784763 h 5458691"/>
              <a:gd name="connsiteX70" fmla="*/ 4350327 w 4378036"/>
              <a:gd name="connsiteY70" fmla="*/ 2701636 h 5458691"/>
              <a:gd name="connsiteX71" fmla="*/ 4364181 w 4378036"/>
              <a:gd name="connsiteY71" fmla="*/ 2576945 h 5458691"/>
              <a:gd name="connsiteX72" fmla="*/ 4350327 w 4378036"/>
              <a:gd name="connsiteY72" fmla="*/ 2341418 h 5458691"/>
              <a:gd name="connsiteX73" fmla="*/ 4336472 w 4378036"/>
              <a:gd name="connsiteY73" fmla="*/ 2299854 h 5458691"/>
              <a:gd name="connsiteX74" fmla="*/ 4364181 w 4378036"/>
              <a:gd name="connsiteY74" fmla="*/ 1773382 h 5458691"/>
              <a:gd name="connsiteX75" fmla="*/ 4350327 w 4378036"/>
              <a:gd name="connsiteY75" fmla="*/ 1524000 h 5458691"/>
              <a:gd name="connsiteX76" fmla="*/ 4336472 w 4378036"/>
              <a:gd name="connsiteY76" fmla="*/ 1468582 h 5458691"/>
              <a:gd name="connsiteX77" fmla="*/ 4350327 w 4378036"/>
              <a:gd name="connsiteY77" fmla="*/ 678873 h 5458691"/>
              <a:gd name="connsiteX78" fmla="*/ 4378036 w 4378036"/>
              <a:gd name="connsiteY78" fmla="*/ 332509 h 5458691"/>
              <a:gd name="connsiteX79" fmla="*/ 4364181 w 4378036"/>
              <a:gd name="connsiteY79" fmla="*/ 249382 h 5458691"/>
              <a:gd name="connsiteX80" fmla="*/ 4350327 w 4378036"/>
              <a:gd name="connsiteY80" fmla="*/ 193963 h 5458691"/>
              <a:gd name="connsiteX81" fmla="*/ 4336472 w 4378036"/>
              <a:gd name="connsiteY81" fmla="*/ 55418 h 5458691"/>
              <a:gd name="connsiteX82" fmla="*/ 4294909 w 4378036"/>
              <a:gd name="connsiteY82" fmla="*/ 27709 h 5458691"/>
              <a:gd name="connsiteX83" fmla="*/ 3851563 w 4378036"/>
              <a:gd name="connsiteY83" fmla="*/ 13854 h 5458691"/>
              <a:gd name="connsiteX84" fmla="*/ 3491345 w 4378036"/>
              <a:gd name="connsiteY84" fmla="*/ 0 h 5458691"/>
              <a:gd name="connsiteX85" fmla="*/ 3241963 w 4378036"/>
              <a:gd name="connsiteY85" fmla="*/ 13854 h 5458691"/>
              <a:gd name="connsiteX86" fmla="*/ 3186545 w 4378036"/>
              <a:gd name="connsiteY86" fmla="*/ 27709 h 5458691"/>
              <a:gd name="connsiteX87" fmla="*/ 3075709 w 4378036"/>
              <a:gd name="connsiteY87" fmla="*/ 41563 h 5458691"/>
              <a:gd name="connsiteX88" fmla="*/ 2743200 w 4378036"/>
              <a:gd name="connsiteY88" fmla="*/ 27709 h 5458691"/>
              <a:gd name="connsiteX89" fmla="*/ 2590800 w 4378036"/>
              <a:gd name="connsiteY89" fmla="*/ 13854 h 5458691"/>
              <a:gd name="connsiteX90" fmla="*/ 2410691 w 4378036"/>
              <a:gd name="connsiteY90" fmla="*/ 0 h 5458691"/>
              <a:gd name="connsiteX91" fmla="*/ 2258291 w 4378036"/>
              <a:gd name="connsiteY91" fmla="*/ 27709 h 5458691"/>
              <a:gd name="connsiteX92" fmla="*/ 2202872 w 4378036"/>
              <a:gd name="connsiteY92" fmla="*/ 41563 h 5458691"/>
              <a:gd name="connsiteX93" fmla="*/ 2119745 w 4378036"/>
              <a:gd name="connsiteY93" fmla="*/ 27709 h 5458691"/>
              <a:gd name="connsiteX94" fmla="*/ 2078181 w 4378036"/>
              <a:gd name="connsiteY94" fmla="*/ 41563 h 545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378036" h="5458691">
                <a:moveTo>
                  <a:pt x="2078181" y="41563"/>
                </a:moveTo>
                <a:lnTo>
                  <a:pt x="2078181" y="41563"/>
                </a:lnTo>
                <a:cubicBezTo>
                  <a:pt x="2045854" y="73890"/>
                  <a:pt x="2007773" y="101343"/>
                  <a:pt x="1981200" y="138545"/>
                </a:cubicBezTo>
                <a:cubicBezTo>
                  <a:pt x="1960757" y="167165"/>
                  <a:pt x="1956478" y="204650"/>
                  <a:pt x="1939636" y="235527"/>
                </a:cubicBezTo>
                <a:cubicBezTo>
                  <a:pt x="1928579" y="255798"/>
                  <a:pt x="1911927" y="272472"/>
                  <a:pt x="1898072" y="290945"/>
                </a:cubicBezTo>
                <a:cubicBezTo>
                  <a:pt x="1888836" y="327891"/>
                  <a:pt x="1878926" y="364675"/>
                  <a:pt x="1870363" y="401782"/>
                </a:cubicBezTo>
                <a:cubicBezTo>
                  <a:pt x="1865068" y="424727"/>
                  <a:pt x="1864777" y="449005"/>
                  <a:pt x="1856509" y="471054"/>
                </a:cubicBezTo>
                <a:cubicBezTo>
                  <a:pt x="1850662" y="486645"/>
                  <a:pt x="1838036" y="498763"/>
                  <a:pt x="1828800" y="512618"/>
                </a:cubicBezTo>
                <a:cubicBezTo>
                  <a:pt x="1811901" y="588663"/>
                  <a:pt x="1802793" y="649847"/>
                  <a:pt x="1773381" y="720436"/>
                </a:cubicBezTo>
                <a:cubicBezTo>
                  <a:pt x="1761466" y="749032"/>
                  <a:pt x="1742052" y="774323"/>
                  <a:pt x="1731818" y="803563"/>
                </a:cubicBezTo>
                <a:cubicBezTo>
                  <a:pt x="1709605" y="867030"/>
                  <a:pt x="1689588" y="931591"/>
                  <a:pt x="1676400" y="997527"/>
                </a:cubicBezTo>
                <a:cubicBezTo>
                  <a:pt x="1671782" y="1020618"/>
                  <a:pt x="1669312" y="1044245"/>
                  <a:pt x="1662545" y="1066800"/>
                </a:cubicBezTo>
                <a:cubicBezTo>
                  <a:pt x="1655399" y="1090621"/>
                  <a:pt x="1642150" y="1112303"/>
                  <a:pt x="1634836" y="1136073"/>
                </a:cubicBezTo>
                <a:cubicBezTo>
                  <a:pt x="1623637" y="1172471"/>
                  <a:pt x="1619170" y="1210781"/>
                  <a:pt x="1607127" y="1246909"/>
                </a:cubicBezTo>
                <a:cubicBezTo>
                  <a:pt x="1589459" y="1299914"/>
                  <a:pt x="1576031" y="1333114"/>
                  <a:pt x="1565563" y="1385454"/>
                </a:cubicBezTo>
                <a:cubicBezTo>
                  <a:pt x="1560054" y="1413000"/>
                  <a:pt x="1559100" y="1441480"/>
                  <a:pt x="1551709" y="1468582"/>
                </a:cubicBezTo>
                <a:cubicBezTo>
                  <a:pt x="1545166" y="1492575"/>
                  <a:pt x="1532499" y="1514482"/>
                  <a:pt x="1524000" y="1537854"/>
                </a:cubicBezTo>
                <a:cubicBezTo>
                  <a:pt x="1514018" y="1565304"/>
                  <a:pt x="1505528" y="1593273"/>
                  <a:pt x="1496291" y="1620982"/>
                </a:cubicBezTo>
                <a:lnTo>
                  <a:pt x="1482436" y="1662545"/>
                </a:lnTo>
                <a:cubicBezTo>
                  <a:pt x="1487054" y="1741054"/>
                  <a:pt x="1489171" y="1819751"/>
                  <a:pt x="1496291" y="1898073"/>
                </a:cubicBezTo>
                <a:cubicBezTo>
                  <a:pt x="1498423" y="1921524"/>
                  <a:pt x="1507802" y="1943914"/>
                  <a:pt x="1510145" y="1967345"/>
                </a:cubicBezTo>
                <a:cubicBezTo>
                  <a:pt x="1517053" y="2036427"/>
                  <a:pt x="1519382" y="2105890"/>
                  <a:pt x="1524000" y="2175163"/>
                </a:cubicBezTo>
                <a:cubicBezTo>
                  <a:pt x="1510145" y="2262909"/>
                  <a:pt x="1506388" y="2352857"/>
                  <a:pt x="1482436" y="2438400"/>
                </a:cubicBezTo>
                <a:cubicBezTo>
                  <a:pt x="1473457" y="2470469"/>
                  <a:pt x="1445491" y="2493818"/>
                  <a:pt x="1427018" y="2521527"/>
                </a:cubicBezTo>
                <a:cubicBezTo>
                  <a:pt x="1414382" y="2540482"/>
                  <a:pt x="1370636" y="2607767"/>
                  <a:pt x="1357745" y="2618509"/>
                </a:cubicBezTo>
                <a:cubicBezTo>
                  <a:pt x="1346526" y="2627858"/>
                  <a:pt x="1330036" y="2627745"/>
                  <a:pt x="1316181" y="2632363"/>
                </a:cubicBezTo>
                <a:cubicBezTo>
                  <a:pt x="1172073" y="2776475"/>
                  <a:pt x="1368062" y="2585915"/>
                  <a:pt x="1233054" y="2701636"/>
                </a:cubicBezTo>
                <a:cubicBezTo>
                  <a:pt x="1149378" y="2773358"/>
                  <a:pt x="1212444" y="2745451"/>
                  <a:pt x="1136072" y="2770909"/>
                </a:cubicBezTo>
                <a:cubicBezTo>
                  <a:pt x="1122218" y="2789382"/>
                  <a:pt x="1106747" y="2806746"/>
                  <a:pt x="1094509" y="2826327"/>
                </a:cubicBezTo>
                <a:cubicBezTo>
                  <a:pt x="1083563" y="2843841"/>
                  <a:pt x="1080022" y="2865879"/>
                  <a:pt x="1066800" y="2881745"/>
                </a:cubicBezTo>
                <a:cubicBezTo>
                  <a:pt x="1056140" y="2894537"/>
                  <a:pt x="1039091" y="2900218"/>
                  <a:pt x="1025236" y="2909454"/>
                </a:cubicBezTo>
                <a:cubicBezTo>
                  <a:pt x="1005442" y="2958939"/>
                  <a:pt x="995706" y="2988841"/>
                  <a:pt x="969818" y="3034145"/>
                </a:cubicBezTo>
                <a:cubicBezTo>
                  <a:pt x="930734" y="3102543"/>
                  <a:pt x="950112" y="3051820"/>
                  <a:pt x="900545" y="3131127"/>
                </a:cubicBezTo>
                <a:cubicBezTo>
                  <a:pt x="850322" y="3211483"/>
                  <a:pt x="902168" y="3166990"/>
                  <a:pt x="831272" y="3214254"/>
                </a:cubicBezTo>
                <a:cubicBezTo>
                  <a:pt x="822036" y="3228109"/>
                  <a:pt x="813554" y="3242497"/>
                  <a:pt x="803563" y="3255818"/>
                </a:cubicBezTo>
                <a:cubicBezTo>
                  <a:pt x="785821" y="3279475"/>
                  <a:pt x="762506" y="3299241"/>
                  <a:pt x="748145" y="3325091"/>
                </a:cubicBezTo>
                <a:cubicBezTo>
                  <a:pt x="738898" y="3341736"/>
                  <a:pt x="739762" y="3362271"/>
                  <a:pt x="734291" y="3380509"/>
                </a:cubicBezTo>
                <a:cubicBezTo>
                  <a:pt x="725898" y="3408485"/>
                  <a:pt x="713665" y="3435300"/>
                  <a:pt x="706581" y="3463636"/>
                </a:cubicBezTo>
                <a:cubicBezTo>
                  <a:pt x="691352" y="3524556"/>
                  <a:pt x="672071" y="3605330"/>
                  <a:pt x="651163" y="3657600"/>
                </a:cubicBezTo>
                <a:cubicBezTo>
                  <a:pt x="640117" y="3685215"/>
                  <a:pt x="565608" y="3791302"/>
                  <a:pt x="554181" y="3810000"/>
                </a:cubicBezTo>
                <a:cubicBezTo>
                  <a:pt x="484465" y="3924080"/>
                  <a:pt x="451962" y="3997091"/>
                  <a:pt x="374072" y="4100945"/>
                </a:cubicBezTo>
                <a:cubicBezTo>
                  <a:pt x="346363" y="4137891"/>
                  <a:pt x="323601" y="4179127"/>
                  <a:pt x="290945" y="4211782"/>
                </a:cubicBezTo>
                <a:lnTo>
                  <a:pt x="249381" y="4253345"/>
                </a:lnTo>
                <a:cubicBezTo>
                  <a:pt x="198918" y="4354271"/>
                  <a:pt x="250279" y="4266152"/>
                  <a:pt x="166254" y="4364182"/>
                </a:cubicBezTo>
                <a:cubicBezTo>
                  <a:pt x="155418" y="4376824"/>
                  <a:pt x="150319" y="4393971"/>
                  <a:pt x="138545" y="4405745"/>
                </a:cubicBezTo>
                <a:cubicBezTo>
                  <a:pt x="111688" y="4432601"/>
                  <a:pt x="89222" y="4436041"/>
                  <a:pt x="55418" y="4447309"/>
                </a:cubicBezTo>
                <a:cubicBezTo>
                  <a:pt x="-21292" y="4562375"/>
                  <a:pt x="29965" y="4470174"/>
                  <a:pt x="13854" y="4752109"/>
                </a:cubicBezTo>
                <a:cubicBezTo>
                  <a:pt x="9630" y="4826024"/>
                  <a:pt x="4618" y="4899891"/>
                  <a:pt x="0" y="4973782"/>
                </a:cubicBezTo>
                <a:cubicBezTo>
                  <a:pt x="4618" y="5066146"/>
                  <a:pt x="5843" y="5158742"/>
                  <a:pt x="13854" y="5250873"/>
                </a:cubicBezTo>
                <a:cubicBezTo>
                  <a:pt x="15119" y="5265422"/>
                  <a:pt x="25308" y="5278031"/>
                  <a:pt x="27709" y="5292436"/>
                </a:cubicBezTo>
                <a:cubicBezTo>
                  <a:pt x="34584" y="5333686"/>
                  <a:pt x="26032" y="5378299"/>
                  <a:pt x="41563" y="5417127"/>
                </a:cubicBezTo>
                <a:cubicBezTo>
                  <a:pt x="46987" y="5430687"/>
                  <a:pt x="68623" y="5429276"/>
                  <a:pt x="83127" y="5430982"/>
                </a:cubicBezTo>
                <a:cubicBezTo>
                  <a:pt x="147502" y="5438556"/>
                  <a:pt x="212436" y="5440218"/>
                  <a:pt x="277091" y="5444836"/>
                </a:cubicBezTo>
                <a:cubicBezTo>
                  <a:pt x="355600" y="5440218"/>
                  <a:pt x="433973" y="5430982"/>
                  <a:pt x="512618" y="5430982"/>
                </a:cubicBezTo>
                <a:cubicBezTo>
                  <a:pt x="690509" y="5430982"/>
                  <a:pt x="805338" y="5443738"/>
                  <a:pt x="969818" y="5458691"/>
                </a:cubicBezTo>
                <a:cubicBezTo>
                  <a:pt x="1043709" y="5454073"/>
                  <a:pt x="1117863" y="5452586"/>
                  <a:pt x="1191491" y="5444836"/>
                </a:cubicBezTo>
                <a:cubicBezTo>
                  <a:pt x="1206014" y="5443307"/>
                  <a:pt x="1218457" y="5430526"/>
                  <a:pt x="1233054" y="5430982"/>
                </a:cubicBezTo>
                <a:cubicBezTo>
                  <a:pt x="1367234" y="5435175"/>
                  <a:pt x="1500909" y="5449455"/>
                  <a:pt x="1634836" y="5458691"/>
                </a:cubicBezTo>
                <a:lnTo>
                  <a:pt x="2119745" y="5444836"/>
                </a:lnTo>
                <a:lnTo>
                  <a:pt x="2854036" y="5430982"/>
                </a:lnTo>
                <a:cubicBezTo>
                  <a:pt x="2932649" y="5428736"/>
                  <a:pt x="3011016" y="5421054"/>
                  <a:pt x="3089563" y="5417127"/>
                </a:cubicBezTo>
                <a:lnTo>
                  <a:pt x="3408218" y="5403273"/>
                </a:lnTo>
                <a:cubicBezTo>
                  <a:pt x="3792123" y="5422467"/>
                  <a:pt x="3735332" y="5426621"/>
                  <a:pt x="4225636" y="5403273"/>
                </a:cubicBezTo>
                <a:cubicBezTo>
                  <a:pt x="4240224" y="5402578"/>
                  <a:pt x="4253032" y="5392960"/>
                  <a:pt x="4267200" y="5389418"/>
                </a:cubicBezTo>
                <a:cubicBezTo>
                  <a:pt x="4290045" y="5383707"/>
                  <a:pt x="4313381" y="5380181"/>
                  <a:pt x="4336472" y="5375563"/>
                </a:cubicBezTo>
                <a:cubicBezTo>
                  <a:pt x="4331854" y="5357090"/>
                  <a:pt x="4324721" y="5339070"/>
                  <a:pt x="4322618" y="5320145"/>
                </a:cubicBezTo>
                <a:cubicBezTo>
                  <a:pt x="4295094" y="5072430"/>
                  <a:pt x="4315332" y="5040624"/>
                  <a:pt x="4322618" y="4738254"/>
                </a:cubicBezTo>
                <a:cubicBezTo>
                  <a:pt x="4344286" y="3839015"/>
                  <a:pt x="4313885" y="4247289"/>
                  <a:pt x="4350327" y="3810000"/>
                </a:cubicBezTo>
                <a:cubicBezTo>
                  <a:pt x="4341091" y="3583709"/>
                  <a:pt x="4325678" y="3357586"/>
                  <a:pt x="4322618" y="3131127"/>
                </a:cubicBezTo>
                <a:cubicBezTo>
                  <a:pt x="4321057" y="3015591"/>
                  <a:pt x="4329033" y="2900070"/>
                  <a:pt x="4336472" y="2784763"/>
                </a:cubicBezTo>
                <a:cubicBezTo>
                  <a:pt x="4338281" y="2756730"/>
                  <a:pt x="4346614" y="2729481"/>
                  <a:pt x="4350327" y="2701636"/>
                </a:cubicBezTo>
                <a:cubicBezTo>
                  <a:pt x="4355854" y="2660183"/>
                  <a:pt x="4359563" y="2618509"/>
                  <a:pt x="4364181" y="2576945"/>
                </a:cubicBezTo>
                <a:cubicBezTo>
                  <a:pt x="4359563" y="2498436"/>
                  <a:pt x="4358152" y="2419672"/>
                  <a:pt x="4350327" y="2341418"/>
                </a:cubicBezTo>
                <a:cubicBezTo>
                  <a:pt x="4348874" y="2326886"/>
                  <a:pt x="4336472" y="2314458"/>
                  <a:pt x="4336472" y="2299854"/>
                </a:cubicBezTo>
                <a:cubicBezTo>
                  <a:pt x="4336472" y="1942083"/>
                  <a:pt x="4333469" y="1988370"/>
                  <a:pt x="4364181" y="1773382"/>
                </a:cubicBezTo>
                <a:cubicBezTo>
                  <a:pt x="4359563" y="1690255"/>
                  <a:pt x="4357865" y="1606914"/>
                  <a:pt x="4350327" y="1524000"/>
                </a:cubicBezTo>
                <a:cubicBezTo>
                  <a:pt x="4348603" y="1505037"/>
                  <a:pt x="4336472" y="1487623"/>
                  <a:pt x="4336472" y="1468582"/>
                </a:cubicBezTo>
                <a:cubicBezTo>
                  <a:pt x="4336472" y="1205305"/>
                  <a:pt x="4343664" y="942066"/>
                  <a:pt x="4350327" y="678873"/>
                </a:cubicBezTo>
                <a:cubicBezTo>
                  <a:pt x="4357884" y="380363"/>
                  <a:pt x="4333018" y="467560"/>
                  <a:pt x="4378036" y="332509"/>
                </a:cubicBezTo>
                <a:cubicBezTo>
                  <a:pt x="4373418" y="304800"/>
                  <a:pt x="4369690" y="276928"/>
                  <a:pt x="4364181" y="249382"/>
                </a:cubicBezTo>
                <a:cubicBezTo>
                  <a:pt x="4360447" y="230710"/>
                  <a:pt x="4353020" y="212813"/>
                  <a:pt x="4350327" y="193963"/>
                </a:cubicBezTo>
                <a:cubicBezTo>
                  <a:pt x="4343763" y="148017"/>
                  <a:pt x="4351149" y="99448"/>
                  <a:pt x="4336472" y="55418"/>
                </a:cubicBezTo>
                <a:cubicBezTo>
                  <a:pt x="4331207" y="39622"/>
                  <a:pt x="4308763" y="36945"/>
                  <a:pt x="4294909" y="27709"/>
                </a:cubicBezTo>
                <a:cubicBezTo>
                  <a:pt x="3994357" y="57763"/>
                  <a:pt x="4335556" y="32468"/>
                  <a:pt x="3851563" y="13854"/>
                </a:cubicBezTo>
                <a:lnTo>
                  <a:pt x="3491345" y="0"/>
                </a:lnTo>
                <a:cubicBezTo>
                  <a:pt x="3408218" y="4618"/>
                  <a:pt x="3324877" y="6316"/>
                  <a:pt x="3241963" y="13854"/>
                </a:cubicBezTo>
                <a:cubicBezTo>
                  <a:pt x="3223000" y="15578"/>
                  <a:pt x="3205327" y="24579"/>
                  <a:pt x="3186545" y="27709"/>
                </a:cubicBezTo>
                <a:cubicBezTo>
                  <a:pt x="3149819" y="33830"/>
                  <a:pt x="3112654" y="36945"/>
                  <a:pt x="3075709" y="41563"/>
                </a:cubicBezTo>
                <a:lnTo>
                  <a:pt x="2743200" y="27709"/>
                </a:lnTo>
                <a:cubicBezTo>
                  <a:pt x="2692274" y="24799"/>
                  <a:pt x="2641633" y="18090"/>
                  <a:pt x="2590800" y="13854"/>
                </a:cubicBezTo>
                <a:lnTo>
                  <a:pt x="2410691" y="0"/>
                </a:lnTo>
                <a:lnTo>
                  <a:pt x="2258291" y="27709"/>
                </a:lnTo>
                <a:cubicBezTo>
                  <a:pt x="2239619" y="31443"/>
                  <a:pt x="2221913" y="41563"/>
                  <a:pt x="2202872" y="41563"/>
                </a:cubicBezTo>
                <a:cubicBezTo>
                  <a:pt x="2174781" y="41563"/>
                  <a:pt x="2147664" y="30811"/>
                  <a:pt x="2119745" y="27709"/>
                </a:cubicBezTo>
                <a:cubicBezTo>
                  <a:pt x="2105975" y="26179"/>
                  <a:pt x="2085108" y="39254"/>
                  <a:pt x="2078181" y="4156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4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Nutrient Trading Scenarios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09600"/>
            <a:ext cx="4658735" cy="5077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/>
              <a:t>Sources</a:t>
            </a:r>
            <a:endParaRPr lang="en-US" sz="4000" i="1" dirty="0"/>
          </a:p>
          <a:p>
            <a:pPr lvl="1">
              <a:buNone/>
            </a:pPr>
            <a:r>
              <a:rPr lang="en-US" sz="4100" b="1" u="sng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4100" u="sng" dirty="0">
                <a:ln>
                  <a:solidFill>
                    <a:schemeClr val="bg1"/>
                  </a:solidFill>
                </a:ln>
                <a:solidFill>
                  <a:srgbClr val="BCE2D0"/>
                </a:solidFill>
              </a:rPr>
              <a:t> </a:t>
            </a:r>
            <a:r>
              <a:rPr lang="en-US" u="sng" dirty="0"/>
              <a:t>short term scenarios</a:t>
            </a:r>
            <a:endParaRPr lang="en-US" dirty="0"/>
          </a:p>
          <a:p>
            <a:pPr marL="457200" lvl="1" indent="0">
              <a:buSzPct val="12500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SigPS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-Only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SzPct val="12500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SigPS-AgrNPS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spcAft>
                <a:spcPts val="1200"/>
              </a:spcAft>
              <a:buSzPct val="12500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SigPS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AgrNPS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-Urban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None/>
            </a:pPr>
            <a:r>
              <a:rPr lang="en-US" sz="4100" b="1" u="sng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b="1" u="sng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u="sng" dirty="0"/>
              <a:t>long term scenario</a:t>
            </a:r>
            <a:endParaRPr lang="en-US" dirty="0"/>
          </a:p>
          <a:p>
            <a:pPr marL="457200" lvl="1" indent="0">
              <a:buClr>
                <a:schemeClr val="accent2">
                  <a:lumMod val="60000"/>
                  <a:lumOff val="40000"/>
                </a:schemeClr>
              </a:buClr>
              <a:buSzPct val="125000"/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Offset-Only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5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457200"/>
            <a:ext cx="6248400" cy="388822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Significant Point Sources (</a:t>
            </a:r>
            <a:r>
              <a:rPr lang="en-US" u="sng" dirty="0" err="1" smtClean="0"/>
              <a:t>SigPS</a:t>
            </a:r>
            <a:r>
              <a:rPr lang="en-US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475 municipal and industrial facilities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 tiers of treatment based on:</a:t>
            </a:r>
          </a:p>
          <a:p>
            <a:pPr lvl="1">
              <a:buSzPct val="125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CE2D0"/>
                </a:solidFill>
              </a:rPr>
              <a:t>8, 5 or 3 mg/L N</a:t>
            </a:r>
          </a:p>
          <a:p>
            <a:pPr lvl="1">
              <a:buSzPct val="125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BCE2D0"/>
                </a:solidFill>
              </a:rPr>
              <a:t>1, 0.5 or 0.1 mg/L P</a:t>
            </a:r>
          </a:p>
          <a:p>
            <a:pPr>
              <a:spcBef>
                <a:spcPts val="1200"/>
              </a:spcBef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Annualized costs (capital and O&amp;M) based on EPA’s ongoing cost analysis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Projects, Load Reductions and Annual Costs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6927" y="4502727"/>
            <a:ext cx="7682346" cy="2369128"/>
          </a:xfrm>
          <a:custGeom>
            <a:avLst/>
            <a:gdLst>
              <a:gd name="connsiteX0" fmla="*/ 0 w 4038600"/>
              <a:gd name="connsiteY0" fmla="*/ 0 h 1371600"/>
              <a:gd name="connsiteX1" fmla="*/ 4038600 w 4038600"/>
              <a:gd name="connsiteY1" fmla="*/ 0 h 1371600"/>
              <a:gd name="connsiteX2" fmla="*/ 4038600 w 4038600"/>
              <a:gd name="connsiteY2" fmla="*/ 1371600 h 1371600"/>
              <a:gd name="connsiteX3" fmla="*/ 0 w 4038600"/>
              <a:gd name="connsiteY3" fmla="*/ 1371600 h 1371600"/>
              <a:gd name="connsiteX4" fmla="*/ 0 w 4038600"/>
              <a:gd name="connsiteY4" fmla="*/ 0 h 1371600"/>
              <a:gd name="connsiteX0" fmla="*/ 0 w 4038600"/>
              <a:gd name="connsiteY0" fmla="*/ 983673 h 2355273"/>
              <a:gd name="connsiteX1" fmla="*/ 3803073 w 4038600"/>
              <a:gd name="connsiteY1" fmla="*/ 0 h 2355273"/>
              <a:gd name="connsiteX2" fmla="*/ 4038600 w 4038600"/>
              <a:gd name="connsiteY2" fmla="*/ 2355273 h 2355273"/>
              <a:gd name="connsiteX3" fmla="*/ 0 w 4038600"/>
              <a:gd name="connsiteY3" fmla="*/ 2355273 h 2355273"/>
              <a:gd name="connsiteX4" fmla="*/ 0 w 4038600"/>
              <a:gd name="connsiteY4" fmla="*/ 983673 h 2355273"/>
              <a:gd name="connsiteX0" fmla="*/ 0 w 4398819"/>
              <a:gd name="connsiteY0" fmla="*/ 983673 h 2369128"/>
              <a:gd name="connsiteX1" fmla="*/ 3803073 w 4398819"/>
              <a:gd name="connsiteY1" fmla="*/ 0 h 2369128"/>
              <a:gd name="connsiteX2" fmla="*/ 4398819 w 4398819"/>
              <a:gd name="connsiteY2" fmla="*/ 2369128 h 2369128"/>
              <a:gd name="connsiteX3" fmla="*/ 0 w 4398819"/>
              <a:gd name="connsiteY3" fmla="*/ 2355273 h 2369128"/>
              <a:gd name="connsiteX4" fmla="*/ 0 w 4398819"/>
              <a:gd name="connsiteY4" fmla="*/ 983673 h 2369128"/>
              <a:gd name="connsiteX0" fmla="*/ 3269672 w 7668491"/>
              <a:gd name="connsiteY0" fmla="*/ 983673 h 2369128"/>
              <a:gd name="connsiteX1" fmla="*/ 7072745 w 7668491"/>
              <a:gd name="connsiteY1" fmla="*/ 0 h 2369128"/>
              <a:gd name="connsiteX2" fmla="*/ 7668491 w 7668491"/>
              <a:gd name="connsiteY2" fmla="*/ 2369128 h 2369128"/>
              <a:gd name="connsiteX3" fmla="*/ 0 w 7668491"/>
              <a:gd name="connsiteY3" fmla="*/ 2341418 h 2369128"/>
              <a:gd name="connsiteX4" fmla="*/ 3269672 w 7668491"/>
              <a:gd name="connsiteY4" fmla="*/ 983673 h 2369128"/>
              <a:gd name="connsiteX0" fmla="*/ 0 w 7682346"/>
              <a:gd name="connsiteY0" fmla="*/ 1898073 h 2369128"/>
              <a:gd name="connsiteX1" fmla="*/ 7086600 w 7682346"/>
              <a:gd name="connsiteY1" fmla="*/ 0 h 2369128"/>
              <a:gd name="connsiteX2" fmla="*/ 7682346 w 7682346"/>
              <a:gd name="connsiteY2" fmla="*/ 2369128 h 2369128"/>
              <a:gd name="connsiteX3" fmla="*/ 13855 w 7682346"/>
              <a:gd name="connsiteY3" fmla="*/ 2341418 h 2369128"/>
              <a:gd name="connsiteX4" fmla="*/ 0 w 7682346"/>
              <a:gd name="connsiteY4" fmla="*/ 1898073 h 236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2346" h="2369128">
                <a:moveTo>
                  <a:pt x="0" y="1898073"/>
                </a:moveTo>
                <a:lnTo>
                  <a:pt x="7086600" y="0"/>
                </a:lnTo>
                <a:lnTo>
                  <a:pt x="7682346" y="2369128"/>
                </a:lnTo>
                <a:lnTo>
                  <a:pt x="13855" y="2341418"/>
                </a:lnTo>
                <a:lnTo>
                  <a:pt x="0" y="1898073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6659573"/>
            <a:ext cx="243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Jane Thomas</a:t>
            </a:r>
            <a:r>
              <a:rPr lang="en-US" sz="900" dirty="0"/>
              <a:t>, ian.umces.edu/</a:t>
            </a:r>
            <a:r>
              <a:rPr lang="en-US" sz="900" dirty="0" err="1"/>
              <a:t>imagelibrary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13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Projects, Load Reductions and Annual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927"/>
            <a:ext cx="6035548" cy="38882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u="sng" dirty="0" smtClean="0"/>
              <a:t>Agricultural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u="sng" dirty="0" smtClean="0"/>
              <a:t>Urban </a:t>
            </a:r>
            <a:r>
              <a:rPr lang="en-US" u="sng" dirty="0" err="1" smtClean="0"/>
              <a:t>Stormwater</a:t>
            </a:r>
            <a:r>
              <a:rPr lang="en-US" u="sng" dirty="0" smtClean="0"/>
              <a:t> BMPs</a:t>
            </a:r>
          </a:p>
          <a:p>
            <a:pPr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Annualized unit costs ($/ac/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yr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Includes land, installation and O&amp;M</a:t>
            </a:r>
          </a:p>
          <a:p>
            <a:pPr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81946"/>
            <a:ext cx="7675418" cy="2389909"/>
          </a:xfrm>
          <a:custGeom>
            <a:avLst/>
            <a:gdLst>
              <a:gd name="connsiteX0" fmla="*/ 0 w 4267200"/>
              <a:gd name="connsiteY0" fmla="*/ 0 h 1295400"/>
              <a:gd name="connsiteX1" fmla="*/ 4267200 w 4267200"/>
              <a:gd name="connsiteY1" fmla="*/ 0 h 1295400"/>
              <a:gd name="connsiteX2" fmla="*/ 4267200 w 4267200"/>
              <a:gd name="connsiteY2" fmla="*/ 1295400 h 1295400"/>
              <a:gd name="connsiteX3" fmla="*/ 0 w 4267200"/>
              <a:gd name="connsiteY3" fmla="*/ 1295400 h 1295400"/>
              <a:gd name="connsiteX4" fmla="*/ 0 w 4267200"/>
              <a:gd name="connsiteY4" fmla="*/ 0 h 1295400"/>
              <a:gd name="connsiteX0" fmla="*/ 0 w 4267200"/>
              <a:gd name="connsiteY0" fmla="*/ 1080654 h 2376054"/>
              <a:gd name="connsiteX1" fmla="*/ 4017818 w 4267200"/>
              <a:gd name="connsiteY1" fmla="*/ 0 h 2376054"/>
              <a:gd name="connsiteX2" fmla="*/ 4267200 w 4267200"/>
              <a:gd name="connsiteY2" fmla="*/ 2376054 h 2376054"/>
              <a:gd name="connsiteX3" fmla="*/ 0 w 4267200"/>
              <a:gd name="connsiteY3" fmla="*/ 2376054 h 2376054"/>
              <a:gd name="connsiteX4" fmla="*/ 0 w 4267200"/>
              <a:gd name="connsiteY4" fmla="*/ 1080654 h 2376054"/>
              <a:gd name="connsiteX0" fmla="*/ 0 w 4627418"/>
              <a:gd name="connsiteY0" fmla="*/ 1080654 h 2389909"/>
              <a:gd name="connsiteX1" fmla="*/ 4017818 w 4627418"/>
              <a:gd name="connsiteY1" fmla="*/ 0 h 2389909"/>
              <a:gd name="connsiteX2" fmla="*/ 4627418 w 4627418"/>
              <a:gd name="connsiteY2" fmla="*/ 2389909 h 2389909"/>
              <a:gd name="connsiteX3" fmla="*/ 0 w 4627418"/>
              <a:gd name="connsiteY3" fmla="*/ 2376054 h 2389909"/>
              <a:gd name="connsiteX4" fmla="*/ 0 w 4627418"/>
              <a:gd name="connsiteY4" fmla="*/ 1080654 h 2389909"/>
              <a:gd name="connsiteX0" fmla="*/ 3048000 w 7675418"/>
              <a:gd name="connsiteY0" fmla="*/ 1080654 h 2389909"/>
              <a:gd name="connsiteX1" fmla="*/ 7065818 w 7675418"/>
              <a:gd name="connsiteY1" fmla="*/ 0 h 2389909"/>
              <a:gd name="connsiteX2" fmla="*/ 7675418 w 7675418"/>
              <a:gd name="connsiteY2" fmla="*/ 2389909 h 2389909"/>
              <a:gd name="connsiteX3" fmla="*/ 0 w 7675418"/>
              <a:gd name="connsiteY3" fmla="*/ 2362200 h 2389909"/>
              <a:gd name="connsiteX4" fmla="*/ 3048000 w 7675418"/>
              <a:gd name="connsiteY4" fmla="*/ 1080654 h 2389909"/>
              <a:gd name="connsiteX0" fmla="*/ 0 w 7675418"/>
              <a:gd name="connsiteY0" fmla="*/ 1870363 h 2389909"/>
              <a:gd name="connsiteX1" fmla="*/ 7065818 w 7675418"/>
              <a:gd name="connsiteY1" fmla="*/ 0 h 2389909"/>
              <a:gd name="connsiteX2" fmla="*/ 7675418 w 7675418"/>
              <a:gd name="connsiteY2" fmla="*/ 2389909 h 2389909"/>
              <a:gd name="connsiteX3" fmla="*/ 0 w 7675418"/>
              <a:gd name="connsiteY3" fmla="*/ 2362200 h 2389909"/>
              <a:gd name="connsiteX4" fmla="*/ 0 w 7675418"/>
              <a:gd name="connsiteY4" fmla="*/ 1870363 h 238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18" h="2389909">
                <a:moveTo>
                  <a:pt x="0" y="1870363"/>
                </a:moveTo>
                <a:lnTo>
                  <a:pt x="7065818" y="0"/>
                </a:lnTo>
                <a:lnTo>
                  <a:pt x="7675418" y="2389909"/>
                </a:lnTo>
                <a:lnTo>
                  <a:pt x="0" y="2362200"/>
                </a:lnTo>
                <a:lnTo>
                  <a:pt x="0" y="1870363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2162">
            <a:off x="7730897" y="5286257"/>
            <a:ext cx="2915484" cy="19928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4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0"/>
            <a:ext cx="5664972" cy="55172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The Chesapeake Bay Program’s </a:t>
            </a:r>
            <a:r>
              <a:rPr lang="en-US" i="1" dirty="0" smtClean="0"/>
              <a:t>Watershed Model Phase 5.3.2 </a:t>
            </a:r>
            <a:r>
              <a:rPr lang="en-US" dirty="0" smtClean="0"/>
              <a:t>Provided Key Inputs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Watershed network and segmentation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Land use/land cover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Delivered loads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BMP nutrient removal rates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Acres of BMP </a:t>
            </a:r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2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67400" y="1371600"/>
            <a:ext cx="2843607" cy="53022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Analytical Framework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74927" y="1874836"/>
            <a:ext cx="3048000" cy="45259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rgbClr val="00B050"/>
                </a:solidFill>
              </a:rPr>
              <a:t>9</a:t>
            </a:r>
            <a:r>
              <a:rPr lang="en-US" dirty="0" smtClean="0"/>
              <a:t> step process to identify the least-cost solution (representing the trading outcome) </a:t>
            </a:r>
          </a:p>
          <a:p>
            <a:pPr>
              <a:buNone/>
            </a:pPr>
            <a:r>
              <a:rPr lang="en-US" sz="5200" b="1" dirty="0">
                <a:solidFill>
                  <a:srgbClr val="00B050"/>
                </a:solidFill>
              </a:rPr>
              <a:t>O</a:t>
            </a:r>
            <a:r>
              <a:rPr lang="en-US" dirty="0"/>
              <a:t>ptimization model used </a:t>
            </a:r>
            <a:r>
              <a:rPr lang="en-US" dirty="0" smtClean="0"/>
              <a:t>always seeks </a:t>
            </a:r>
            <a:r>
              <a:rPr lang="en-US" dirty="0"/>
              <a:t>least cost BMPs first as available within other constraints (basin, state, </a:t>
            </a:r>
            <a:r>
              <a:rPr lang="en-US" dirty="0" smtClean="0"/>
              <a:t>local water quality, etc</a:t>
            </a:r>
            <a:r>
              <a:rPr lang="en-US" dirty="0"/>
              <a:t>.)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5540" name="Picture 4" descr="C:\Documents and Settings\gvh\My Documents\CBC project\figure 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5108"/>
            <a:ext cx="4953000" cy="5260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Picture 2" descr="http://www.chesbay.us/Assets/CBC-Logo-152x15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0"/>
            <a:ext cx="609600" cy="609601"/>
          </a:xfrm>
          <a:prstGeom prst="rect">
            <a:avLst/>
          </a:prstGeom>
          <a:noFill/>
        </p:spPr>
      </p:pic>
      <p:pic>
        <p:nvPicPr>
          <p:cNvPr id="7" name="Picture 6" descr="RTI_653_1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324600"/>
            <a:ext cx="76952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16312" y="4191000"/>
            <a:ext cx="2784088" cy="1143000"/>
          </a:xfrm>
          <a:prstGeom prst="ellipse">
            <a:avLst/>
          </a:prstGeom>
          <a:noFill/>
          <a:ln w="38100"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gvh\My Documents\CBC project\powerpoint versions\figure 8-1 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78" y="1625240"/>
            <a:ext cx="5410973" cy="34721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399" y="381000"/>
            <a:ext cx="7931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Cost-Effectiveness of Ag BMPs  and Stormwater for N Removal Vary Widely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00027" y="3540512"/>
            <a:ext cx="6182448" cy="3128700"/>
            <a:chOff x="-3297740" y="1524000"/>
            <a:chExt cx="10003340" cy="4915537"/>
          </a:xfrm>
        </p:grpSpPr>
        <p:pic>
          <p:nvPicPr>
            <p:cNvPr id="7" name="Picture 6" descr="C:\Documents and Settings\gvh\My Documents\CBC project\powerpoint versions\figure 8-1 urb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524000"/>
              <a:ext cx="5867400" cy="491553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-3297740" y="4157812"/>
              <a:ext cx="1828799" cy="2175982"/>
            </a:xfrm>
            <a:prstGeom prst="rect">
              <a:avLst/>
            </a:prstGeom>
            <a:solidFill>
              <a:srgbClr val="DDDDDD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*Value ranges for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dry ponds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and street sweeping are above $1,000/lb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0" y="2514600"/>
            <a:ext cx="176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Using N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as an example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1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352800"/>
            <a:ext cx="5690855" cy="1570680"/>
          </a:xfrm>
        </p:spPr>
        <p:txBody>
          <a:bodyPr/>
          <a:lstStyle/>
          <a:p>
            <a:r>
              <a:rPr lang="en-US" dirty="0" smtClean="0"/>
              <a:t>The Findings</a:t>
            </a:r>
            <a:endParaRPr lang="en-US" dirty="0"/>
          </a:p>
        </p:txBody>
      </p:sp>
      <p:pic>
        <p:nvPicPr>
          <p:cNvPr id="4" name="Picture 1" descr="C:\Documents and Settings\gvh\My Documents\CBC project\powerpoint versions\cover.jpg"/>
          <p:cNvPicPr>
            <a:picLocks noChangeAspect="1" noChangeArrowheads="1"/>
          </p:cNvPicPr>
          <p:nvPr/>
        </p:nvPicPr>
        <p:blipFill>
          <a:blip r:embed="rId3" cstate="print"/>
          <a:srcRect l="5882" t="6364" r="8235" b="21818"/>
          <a:stretch>
            <a:fillRect/>
          </a:stretch>
        </p:blipFill>
        <p:spPr bwMode="auto">
          <a:xfrm rot="866652">
            <a:off x="-199382" y="-1821026"/>
            <a:ext cx="7679902" cy="4262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96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Chesapeake Bay Commission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0" y="304800"/>
            <a:ext cx="48006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Tri-State Legislative Commission</a:t>
            </a:r>
          </a:p>
          <a:p>
            <a:pPr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 smtClean="0"/>
              <a:t>PA, MD, VA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Legislative Partner of Chesapeake Bay Program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spcAft>
                <a:spcPts val="0"/>
              </a:spcAft>
              <a:buNone/>
            </a:pPr>
            <a:r>
              <a:rPr lang="en-US" dirty="0" smtClean="0"/>
              <a:t>7 Members Each (21 total)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2 Senate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3 House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Governor or Designee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Citizen At-Large</a:t>
            </a:r>
            <a:endParaRPr lang="en-US" dirty="0"/>
          </a:p>
          <a:p>
            <a:pPr marL="0" indent="0">
              <a:spcBef>
                <a:spcPts val="672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en-US" dirty="0" smtClean="0"/>
              <a:t>32 years of </a:t>
            </a:r>
            <a:r>
              <a:rPr lang="en-US" sz="3400" i="1" dirty="0" smtClean="0">
                <a:effectLst/>
                <a:latin typeface="Monotype Corsiva" pitchFamily="66" charset="0"/>
              </a:rPr>
              <a:t>Policy for the Bay</a:t>
            </a:r>
            <a:endParaRPr lang="en-US" sz="3400" i="1" dirty="0">
              <a:effectLst/>
              <a:latin typeface="Monotype Corsiva" pitchFamily="66" charset="0"/>
            </a:endParaRPr>
          </a:p>
        </p:txBody>
      </p:sp>
      <p:pic>
        <p:nvPicPr>
          <p:cNvPr id="4" name="Picture 2" descr="S:\ADMINISTRATION\Logos\CBC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5441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1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vh\My Documents\CBC project\powerpoint versions\figure 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7315200" cy="4343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Cost of Meeting </a:t>
            </a:r>
            <a:r>
              <a:rPr lang="en-US" sz="2400" dirty="0" err="1" smtClean="0"/>
              <a:t>SigPS</a:t>
            </a:r>
            <a:r>
              <a:rPr lang="en-US" sz="2400" dirty="0" smtClean="0"/>
              <a:t> Load Reduction Targets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No-Trading v. In-Basin-State Trading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75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Cost of Meeting </a:t>
            </a:r>
            <a:r>
              <a:rPr lang="en-US" sz="2400" dirty="0" err="1" smtClean="0"/>
              <a:t>SigPS</a:t>
            </a:r>
            <a:r>
              <a:rPr lang="en-US" sz="2400" dirty="0" smtClean="0"/>
              <a:t> Load Reduction Targets</a:t>
            </a:r>
          </a:p>
        </p:txBody>
      </p:sp>
      <p:pic>
        <p:nvPicPr>
          <p:cNvPr id="3" name="Picture 2" descr="C:\Documents and Settings\gvh\My Documents\CBC project\powerpoint versions\figure 9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813921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43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1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Cost of Meeting </a:t>
            </a:r>
            <a:r>
              <a:rPr lang="en-US" sz="2400" dirty="0" err="1" smtClean="0"/>
              <a:t>SigPS</a:t>
            </a:r>
            <a:r>
              <a:rPr lang="en-US" sz="2400" dirty="0" smtClean="0"/>
              <a:t> </a:t>
            </a:r>
            <a:r>
              <a:rPr lang="en-US" sz="2800" i="1" cap="small" dirty="0" smtClean="0"/>
              <a:t>and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400" dirty="0" smtClean="0"/>
              <a:t>Regulated Urban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Load Reduction Targets</a:t>
            </a:r>
          </a:p>
        </p:txBody>
      </p:sp>
      <p:pic>
        <p:nvPicPr>
          <p:cNvPr id="3" name="Picture 2" descr="C:\Documents and Settings\gvh\My Documents\CBC project\powerpoint versions\figure 9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905000"/>
            <a:ext cx="8458200" cy="4326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08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Cost of Offsets for Added Capacity at Municipal </a:t>
            </a:r>
            <a:r>
              <a:rPr lang="en-US" sz="2400" dirty="0" err="1" smtClean="0"/>
              <a:t>SigPS</a:t>
            </a:r>
            <a:endParaRPr lang="en-US" sz="2400" dirty="0" smtClean="0"/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Long Term Offset-Only Trading Scenarios</a:t>
            </a:r>
          </a:p>
        </p:txBody>
      </p:sp>
      <p:pic>
        <p:nvPicPr>
          <p:cNvPr id="3" name="Picture 2" descr="C:\Documents and Settings\gvh\My Documents\CBC project\powerpoint versions\figure 9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51967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50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867331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0646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Summary of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928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aub\AppData\Local\Microsoft\Windows\Temporary Internet Files\Content.IE5\BFRP9NQL\MP90031550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r="3704"/>
          <a:stretch/>
        </p:blipFill>
        <p:spPr bwMode="auto">
          <a:xfrm>
            <a:off x="5977467" y="4211207"/>
            <a:ext cx="3033890" cy="245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6172200" y="1676402"/>
            <a:ext cx="3200402" cy="2743198"/>
          </a:xfrm>
        </p:spPr>
        <p:txBody>
          <a:bodyPr vert="vert">
            <a:normAutofit/>
          </a:bodyPr>
          <a:lstStyle/>
          <a:p>
            <a:pPr algn="ctr"/>
            <a:r>
              <a:rPr lang="en-US" sz="4000" dirty="0" smtClean="0"/>
              <a:t>Keys to a Successful Trading Program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90600" y="762000"/>
            <a:ext cx="4310915" cy="4724400"/>
          </a:xfrm>
        </p:spPr>
        <p:txBody>
          <a:bodyPr>
            <a:noAutofit/>
          </a:bodyPr>
          <a:lstStyle/>
          <a:p>
            <a:pPr marL="457200" indent="-457200" algn="l">
              <a:buSzPct val="175000"/>
              <a:buBlip>
                <a:blip r:embed="rId4"/>
              </a:buBlip>
            </a:pPr>
            <a:r>
              <a:rPr lang="en-US" sz="3200" dirty="0" smtClean="0"/>
              <a:t>Verification</a:t>
            </a:r>
          </a:p>
          <a:p>
            <a:pPr marL="457200" indent="-457200" algn="l">
              <a:buSzPct val="175000"/>
              <a:buBlip>
                <a:blip r:embed="rId4"/>
              </a:buBlip>
            </a:pPr>
            <a:endParaRPr lang="en-US" sz="3200" dirty="0"/>
          </a:p>
          <a:p>
            <a:pPr marL="457200" indent="-457200" algn="l">
              <a:buSzPct val="175000"/>
              <a:buBlip>
                <a:blip r:embed="rId4"/>
              </a:buBlip>
            </a:pPr>
            <a:r>
              <a:rPr lang="en-US" sz="3200" dirty="0" smtClean="0"/>
              <a:t>Local Water Quality Protection</a:t>
            </a:r>
          </a:p>
          <a:p>
            <a:pPr marL="457200" indent="-457200" algn="l">
              <a:buSzPct val="175000"/>
              <a:buBlip>
                <a:blip r:embed="rId4"/>
              </a:buBlip>
            </a:pPr>
            <a:endParaRPr lang="en-US" sz="3200" dirty="0"/>
          </a:p>
          <a:p>
            <a:pPr marL="457200" indent="-457200" algn="l">
              <a:buSzPct val="175000"/>
              <a:buBlip>
                <a:blip r:embed="rId4"/>
              </a:buBlip>
            </a:pPr>
            <a:r>
              <a:rPr lang="en-US" sz="3200" dirty="0" smtClean="0"/>
              <a:t>Measurable and Enforceable Cap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939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505200"/>
            <a:ext cx="39624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 Swanson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Chesapeake Bay Commission</a:t>
            </a:r>
          </a:p>
          <a:p>
            <a:r>
              <a:rPr lang="en-US" dirty="0" smtClean="0"/>
              <a:t>410-263-3420</a:t>
            </a:r>
          </a:p>
          <a:p>
            <a:r>
              <a:rPr lang="en-US" smtClean="0"/>
              <a:t>aswanson@chesbay.us</a:t>
            </a:r>
            <a:endParaRPr lang="en-US" dirty="0" smtClean="0"/>
          </a:p>
          <a:p>
            <a:r>
              <a:rPr lang="en-US" dirty="0" smtClean="0"/>
              <a:t>www.chesbay.us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Questions?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0054" y="905162"/>
            <a:ext cx="3973945" cy="5952837"/>
          </a:xfrm>
          <a:custGeom>
            <a:avLst/>
            <a:gdLst>
              <a:gd name="connsiteX0" fmla="*/ 0 w 2514600"/>
              <a:gd name="connsiteY0" fmla="*/ 0 h 5334000"/>
              <a:gd name="connsiteX1" fmla="*/ 2514600 w 2514600"/>
              <a:gd name="connsiteY1" fmla="*/ 0 h 5334000"/>
              <a:gd name="connsiteX2" fmla="*/ 2514600 w 2514600"/>
              <a:gd name="connsiteY2" fmla="*/ 5334000 h 5334000"/>
              <a:gd name="connsiteX3" fmla="*/ 0 w 2514600"/>
              <a:gd name="connsiteY3" fmla="*/ 5334000 h 5334000"/>
              <a:gd name="connsiteX4" fmla="*/ 0 w 2514600"/>
              <a:gd name="connsiteY4" fmla="*/ 0 h 5334000"/>
              <a:gd name="connsiteX0" fmla="*/ 175491 w 2514600"/>
              <a:gd name="connsiteY0" fmla="*/ 0 h 5952837"/>
              <a:gd name="connsiteX1" fmla="*/ 2514600 w 2514600"/>
              <a:gd name="connsiteY1" fmla="*/ 618837 h 5952837"/>
              <a:gd name="connsiteX2" fmla="*/ 2514600 w 2514600"/>
              <a:gd name="connsiteY2" fmla="*/ 5952837 h 5952837"/>
              <a:gd name="connsiteX3" fmla="*/ 0 w 2514600"/>
              <a:gd name="connsiteY3" fmla="*/ 5952837 h 5952837"/>
              <a:gd name="connsiteX4" fmla="*/ 175491 w 2514600"/>
              <a:gd name="connsiteY4" fmla="*/ 0 h 5952837"/>
              <a:gd name="connsiteX0" fmla="*/ 1616364 w 3955473"/>
              <a:gd name="connsiteY0" fmla="*/ 0 h 5952837"/>
              <a:gd name="connsiteX1" fmla="*/ 3955473 w 3955473"/>
              <a:gd name="connsiteY1" fmla="*/ 618837 h 5952837"/>
              <a:gd name="connsiteX2" fmla="*/ 3955473 w 3955473"/>
              <a:gd name="connsiteY2" fmla="*/ 5952837 h 5952837"/>
              <a:gd name="connsiteX3" fmla="*/ 0 w 3955473"/>
              <a:gd name="connsiteY3" fmla="*/ 5943600 h 5952837"/>
              <a:gd name="connsiteX4" fmla="*/ 1616364 w 3955473"/>
              <a:gd name="connsiteY4" fmla="*/ 0 h 5952837"/>
              <a:gd name="connsiteX0" fmla="*/ 1616364 w 3955473"/>
              <a:gd name="connsiteY0" fmla="*/ 0 h 5952837"/>
              <a:gd name="connsiteX1" fmla="*/ 3955473 w 3955473"/>
              <a:gd name="connsiteY1" fmla="*/ 618837 h 5952837"/>
              <a:gd name="connsiteX2" fmla="*/ 3955473 w 3955473"/>
              <a:gd name="connsiteY2" fmla="*/ 5952837 h 5952837"/>
              <a:gd name="connsiteX3" fmla="*/ 0 w 3955473"/>
              <a:gd name="connsiteY3" fmla="*/ 5943600 h 5952837"/>
              <a:gd name="connsiteX4" fmla="*/ 1581729 w 3955473"/>
              <a:gd name="connsiteY4" fmla="*/ 18474 h 5952837"/>
              <a:gd name="connsiteX5" fmla="*/ 1616364 w 3955473"/>
              <a:gd name="connsiteY5" fmla="*/ 0 h 5952837"/>
              <a:gd name="connsiteX0" fmla="*/ 1671782 w 4010891"/>
              <a:gd name="connsiteY0" fmla="*/ 0 h 5952837"/>
              <a:gd name="connsiteX1" fmla="*/ 4010891 w 4010891"/>
              <a:gd name="connsiteY1" fmla="*/ 618837 h 5952837"/>
              <a:gd name="connsiteX2" fmla="*/ 4010891 w 4010891"/>
              <a:gd name="connsiteY2" fmla="*/ 5952837 h 5952837"/>
              <a:gd name="connsiteX3" fmla="*/ 0 w 4010891"/>
              <a:gd name="connsiteY3" fmla="*/ 5943600 h 5952837"/>
              <a:gd name="connsiteX4" fmla="*/ 1637147 w 4010891"/>
              <a:gd name="connsiteY4" fmla="*/ 18474 h 5952837"/>
              <a:gd name="connsiteX5" fmla="*/ 1671782 w 4010891"/>
              <a:gd name="connsiteY5" fmla="*/ 0 h 5952837"/>
              <a:gd name="connsiteX0" fmla="*/ 1634836 w 3973945"/>
              <a:gd name="connsiteY0" fmla="*/ 0 h 5952837"/>
              <a:gd name="connsiteX1" fmla="*/ 3973945 w 3973945"/>
              <a:gd name="connsiteY1" fmla="*/ 618837 h 5952837"/>
              <a:gd name="connsiteX2" fmla="*/ 3973945 w 3973945"/>
              <a:gd name="connsiteY2" fmla="*/ 5952837 h 5952837"/>
              <a:gd name="connsiteX3" fmla="*/ 0 w 3973945"/>
              <a:gd name="connsiteY3" fmla="*/ 5934364 h 5952837"/>
              <a:gd name="connsiteX4" fmla="*/ 1600201 w 3973945"/>
              <a:gd name="connsiteY4" fmla="*/ 18474 h 5952837"/>
              <a:gd name="connsiteX5" fmla="*/ 1634836 w 3973945"/>
              <a:gd name="connsiteY5" fmla="*/ 0 h 59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945" h="5952837">
                <a:moveTo>
                  <a:pt x="1634836" y="0"/>
                </a:moveTo>
                <a:lnTo>
                  <a:pt x="3973945" y="618837"/>
                </a:lnTo>
                <a:lnTo>
                  <a:pt x="3973945" y="5952837"/>
                </a:lnTo>
                <a:lnTo>
                  <a:pt x="0" y="5934364"/>
                </a:lnTo>
                <a:cubicBezTo>
                  <a:pt x="539558" y="3962401"/>
                  <a:pt x="1060643" y="1990437"/>
                  <a:pt x="1600201" y="18474"/>
                </a:cubicBezTo>
                <a:lnTo>
                  <a:pt x="1634836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152400"/>
            <a:ext cx="4800600" cy="65752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1295400"/>
            <a:ext cx="3505200" cy="2616101"/>
          </a:xfrm>
          <a:prstGeom prst="rect">
            <a:avLst/>
          </a:prstGeom>
          <a:solidFill>
            <a:srgbClr val="FF474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Chesapeake Bay is impaired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subject to a federally imposed TMDL.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1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oogle.com/images?q=tbn:ANd9GcRRWXo9PhD21GF_2cnmY1hIshTJ-P-cYdU9HzjK_Z2YECCQZPs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/>
          <a:stretch/>
        </p:blipFill>
        <p:spPr bwMode="auto">
          <a:xfrm>
            <a:off x="3200400" y="2266950"/>
            <a:ext cx="5586850" cy="401093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342" y="228599"/>
            <a:ext cx="80336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Nutrient Trading is </a:t>
            </a:r>
          </a:p>
          <a:p>
            <a:r>
              <a:rPr lang="en-US" sz="3200" dirty="0" smtClean="0"/>
              <a:t>One Possible Solution</a:t>
            </a:r>
          </a:p>
          <a:p>
            <a:endParaRPr lang="en-US" dirty="0" smtClean="0"/>
          </a:p>
          <a:p>
            <a:r>
              <a:rPr lang="en-US" sz="2400" dirty="0" smtClean="0"/>
              <a:t>In our region, 4 states have nutrient trading programs</a:t>
            </a:r>
            <a:endParaRPr lang="en-US" sz="2400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smtClean="0"/>
              <a:t>Pennsylvania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smtClean="0"/>
              <a:t>Maryland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smtClean="0"/>
              <a:t>Virginia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dirty="0" smtClean="0"/>
              <a:t>West Virginia</a:t>
            </a:r>
          </a:p>
        </p:txBody>
      </p:sp>
    </p:spTree>
    <p:extLst>
      <p:ext uri="{BB962C8B-B14F-4D97-AF65-F5344CB8AC3E}">
        <p14:creationId xmlns:p14="http://schemas.microsoft.com/office/powerpoint/2010/main" val="149382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vh\My Documents\CBC project\powerpoint versions\figure 3-1.jpg"/>
          <p:cNvPicPr>
            <a:picLocks noChangeAspect="1" noChangeArrowheads="1"/>
          </p:cNvPicPr>
          <p:nvPr/>
        </p:nvPicPr>
        <p:blipFill>
          <a:blip r:embed="rId3" cstate="print"/>
          <a:srcRect b="10166"/>
          <a:stretch>
            <a:fillRect/>
          </a:stretch>
        </p:blipFill>
        <p:spPr bwMode="auto">
          <a:xfrm>
            <a:off x="457200" y="1447800"/>
            <a:ext cx="8229600" cy="4594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Can Trading Reduce Costs?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361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the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701" y="0"/>
            <a:ext cx="5638800" cy="685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r>
              <a:rPr lang="en-US" sz="2400" dirty="0" smtClean="0"/>
              <a:t>Project Development &amp; Funding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0"/>
              </a:spcBef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r>
              <a:rPr lang="en-US" sz="2400" dirty="0" smtClean="0"/>
              <a:t>Economics Analysis, Modeling and Report Preparation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endParaRPr lang="en-US" sz="2400" dirty="0"/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r>
              <a:rPr lang="en-US" sz="2400" dirty="0" smtClean="0"/>
              <a:t>Project Management, Policy &amp; Technical Expertise</a:t>
            </a:r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endParaRPr lang="en-US" sz="2400" dirty="0"/>
          </a:p>
          <a:p>
            <a:pPr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Ø"/>
            </a:pPr>
            <a:r>
              <a:rPr lang="en-US" sz="2400" dirty="0" smtClean="0"/>
              <a:t>Transparency, Accuracy &amp; Applicability</a:t>
            </a:r>
          </a:p>
          <a:p>
            <a:pPr marL="777240" lvl="2" indent="0" algn="ctr">
              <a:spcBef>
                <a:spcPts val="0"/>
              </a:spcBef>
              <a:buClr>
                <a:srgbClr val="00B050"/>
              </a:buClr>
              <a:buSzPct val="150000"/>
              <a:buNone/>
            </a:pPr>
            <a:r>
              <a:rPr lang="en-US" sz="1600" i="1" cap="small" dirty="0" smtClean="0"/>
              <a:t>Economics of Trading Advisory Council</a:t>
            </a:r>
            <a:endParaRPr lang="en-US" sz="1600" i="1" cap="sm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76" y="814968"/>
            <a:ext cx="223701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440"/>
          <a:stretch/>
        </p:blipFill>
        <p:spPr bwMode="auto">
          <a:xfrm>
            <a:off x="5089679" y="2590800"/>
            <a:ext cx="163879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Description: Hope Impacts Email Sig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04"/>
          <a:stretch/>
        </p:blipFill>
        <p:spPr bwMode="auto">
          <a:xfrm>
            <a:off x="4800600" y="4495800"/>
            <a:ext cx="3179932" cy="62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8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01545" y="3127362"/>
            <a:ext cx="5490195" cy="1695631"/>
          </a:xfrm>
        </p:spPr>
        <p:txBody>
          <a:bodyPr/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28600"/>
            <a:ext cx="4658735" cy="6248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Is:</a:t>
            </a:r>
          </a:p>
          <a:p>
            <a:pPr>
              <a:spcAft>
                <a:spcPts val="1200"/>
              </a:spcAft>
              <a:buClr>
                <a:srgbClr val="00B050"/>
              </a:buClr>
              <a:buSzPct val="175000"/>
              <a:buFont typeface="Wingdings" pitchFamily="2" charset="2"/>
              <a:buChar char="ü"/>
            </a:pPr>
            <a:r>
              <a:rPr lang="en-US" dirty="0" smtClean="0"/>
              <a:t>To investigate the </a:t>
            </a:r>
            <a:r>
              <a:rPr lang="en-US" i="1" dirty="0" smtClean="0"/>
              <a:t>POTENTIAL</a:t>
            </a:r>
            <a:r>
              <a:rPr lang="en-US" dirty="0" smtClean="0"/>
              <a:t> cost savings</a:t>
            </a:r>
          </a:p>
          <a:p>
            <a:pPr>
              <a:spcAft>
                <a:spcPts val="1800"/>
              </a:spcAft>
              <a:buClr>
                <a:srgbClr val="00B050"/>
              </a:buClr>
              <a:buSzPct val="175000"/>
              <a:buFont typeface="Wingdings" pitchFamily="2" charset="2"/>
              <a:buChar char="ü"/>
            </a:pPr>
            <a:r>
              <a:rPr lang="en-US" dirty="0" smtClean="0"/>
              <a:t>To estimate how potential savings are affected by different trading scenarios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Is </a:t>
            </a:r>
            <a:r>
              <a:rPr lang="en-US" i="1" dirty="0" smtClean="0"/>
              <a:t>NOT</a:t>
            </a:r>
            <a:r>
              <a:rPr lang="en-US" dirty="0" smtClean="0"/>
              <a:t>: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 smtClean="0"/>
              <a:t>To model specific state programs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dirty="0" smtClean="0"/>
              <a:t>To predict future trading levels</a:t>
            </a:r>
          </a:p>
        </p:txBody>
      </p:sp>
    </p:spTree>
    <p:extLst>
      <p:ext uri="{BB962C8B-B14F-4D97-AF65-F5344CB8AC3E}">
        <p14:creationId xmlns:p14="http://schemas.microsoft.com/office/powerpoint/2010/main" val="1704567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8673313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0646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Summary of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90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352800"/>
            <a:ext cx="5690855" cy="157068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sz="5400" i="1" cap="small" dirty="0"/>
              <a:t>Potential</a:t>
            </a:r>
            <a:r>
              <a:rPr lang="en-US" dirty="0"/>
              <a:t> Cost Savings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1" descr="C:\Documents and Settings\gvh\My Documents\CBC project\powerpoint versions\cover.jpg"/>
          <p:cNvPicPr>
            <a:picLocks noChangeAspect="1" noChangeArrowheads="1"/>
          </p:cNvPicPr>
          <p:nvPr/>
        </p:nvPicPr>
        <p:blipFill>
          <a:blip r:embed="rId3" cstate="print"/>
          <a:srcRect l="5882" t="6364" r="8235" b="21818"/>
          <a:stretch>
            <a:fillRect/>
          </a:stretch>
        </p:blipFill>
        <p:spPr bwMode="auto">
          <a:xfrm rot="872921">
            <a:off x="7349442" y="-755296"/>
            <a:ext cx="3589116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93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1064</TotalTime>
  <Words>1953</Words>
  <Application>Microsoft Office PowerPoint</Application>
  <PresentationFormat>On-screen Show (4:3)</PresentationFormat>
  <Paragraphs>290</Paragraphs>
  <Slides>26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Kilter</vt:lpstr>
      <vt:lpstr>PowerPoint Presentation</vt:lpstr>
      <vt:lpstr>Chesapeake Bay Commission</vt:lpstr>
      <vt:lpstr>PowerPoint Presentation</vt:lpstr>
      <vt:lpstr>PowerPoint Presentation</vt:lpstr>
      <vt:lpstr>PowerPoint Presentation</vt:lpstr>
      <vt:lpstr>Our Approach to the Task</vt:lpstr>
      <vt:lpstr>Purpose of the Study</vt:lpstr>
      <vt:lpstr>PowerPoint Presentation</vt:lpstr>
      <vt:lpstr>Why Potential Cost Savings?</vt:lpstr>
      <vt:lpstr>PowerPoint Presentation</vt:lpstr>
      <vt:lpstr>PowerPoint Presentation</vt:lpstr>
      <vt:lpstr>Nutrient Trading Scenarios</vt:lpstr>
      <vt:lpstr>Nutrient Trading Scenarios</vt:lpstr>
      <vt:lpstr>Control Projects, Load Reductions and Annual Costs</vt:lpstr>
      <vt:lpstr>Control Projects, Load Reductions and Annual Costs</vt:lpstr>
      <vt:lpstr>Aligning Our Work</vt:lpstr>
      <vt:lpstr>Analytical Framework</vt:lpstr>
      <vt:lpstr>PowerPoint Presentation</vt:lpstr>
      <vt:lpstr>The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 to a Successful Trading Program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Marel A. Raub</dc:creator>
  <cp:lastModifiedBy>Ann Swanson</cp:lastModifiedBy>
  <cp:revision>83</cp:revision>
  <dcterms:created xsi:type="dcterms:W3CDTF">2012-05-10T02:12:59Z</dcterms:created>
  <dcterms:modified xsi:type="dcterms:W3CDTF">2012-05-30T16:26:48Z</dcterms:modified>
</cp:coreProperties>
</file>