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4" r:id="rId4"/>
    <p:sldId id="266" r:id="rId5"/>
    <p:sldId id="285" r:id="rId6"/>
    <p:sldId id="286" r:id="rId7"/>
    <p:sldId id="290" r:id="rId8"/>
    <p:sldId id="287" r:id="rId9"/>
    <p:sldId id="289" r:id="rId10"/>
    <p:sldId id="288" r:id="rId11"/>
    <p:sldId id="271" r:id="rId12"/>
    <p:sldId id="280" r:id="rId13"/>
    <p:sldId id="26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6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55B6C-F077-4F2B-A977-1F01B724FF5D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10F8AB-3228-43AE-9720-20226796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24AE6C-2020-4563-9D4A-7961C01CF5A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714FD8-1A22-44F7-9584-9B244147D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1FD1-4674-4694-93DA-16B8251BF9D0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B1D-E28C-4D01-8002-A182948CA178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5A7D-52B9-4BDA-A965-5DC8CBD376B9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8960-C506-42BE-9157-64AD2A19F96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E97-F61B-4A8A-B605-A9E9616F5435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7BAB-C65F-4F23-871E-8E85B96CBF25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9F2-51F2-42A3-86C7-8520FBE80B00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3DA7-DFAE-48E0-9A34-A1D446623F6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988F-30CC-4AB3-994F-88439998E1A9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C476-8554-45DD-AA37-ACACF6F5AE9B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F8CA-2C34-4037-BF17-437BD317F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7161-82B6-4385-ADBF-E06A21CF62D7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147F-94BF-4D86-A6DA-328068809C16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AFA9-BC7A-4A8E-A9F2-04D094ABA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hesapeakebaytmd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at.chesapeakebay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sapeake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3999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U.S. EPA Chesapeake Bay Program Office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June 1, 2012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3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Ensuring Progress:</a:t>
            </a:r>
            <a:br>
              <a:rPr lang="en-US" b="1" dirty="0" smtClean="0"/>
            </a:br>
            <a:r>
              <a:rPr lang="en-US" b="1" dirty="0" smtClean="0"/>
              <a:t>Oversight of Watershed Implementation Plans and 2-Year Milestones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Informing Ongoing EPA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1295400"/>
            <a:ext cx="2162835" cy="2590800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04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4038599"/>
            <a:ext cx="2133600" cy="27565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04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6400" y="2743199"/>
            <a:ext cx="337930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4343400" cy="452596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Aligning grant work plans with WIP and milestone priorities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Transparent tracking tools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Program assessments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Can Have Less of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371600"/>
            <a:ext cx="5181600" cy="5056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5814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191000"/>
            <a:ext cx="3581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More of This…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0904" name="Picture 10" descr="bass_striped_denalsky_greg_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1888429"/>
            <a:ext cx="3505200" cy="23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e Crabs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4800" y="1828800"/>
            <a:ext cx="3129566" cy="2286000"/>
          </a:xfrm>
          <a:prstGeom prst="rect">
            <a:avLst/>
          </a:prstGeom>
        </p:spPr>
      </p:pic>
      <p:pic>
        <p:nvPicPr>
          <p:cNvPr id="14" name="Picture 13" descr="Bay Grasse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048000" y="1981200"/>
            <a:ext cx="267916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costia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Jim  Edward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Deputy Director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U.S. EPA Chesapeake Bay Program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edward.james@epa.gov</a:t>
            </a:r>
          </a:p>
          <a:p>
            <a:r>
              <a:rPr lang="en-US" dirty="0" smtClean="0">
                <a:solidFill>
                  <a:srgbClr val="993300"/>
                </a:solidFill>
              </a:rPr>
              <a:t/>
            </a:r>
            <a:br>
              <a:rPr lang="en-US" dirty="0" smtClean="0">
                <a:solidFill>
                  <a:srgbClr val="993300"/>
                </a:solidFill>
              </a:rPr>
            </a:br>
            <a:endParaRPr lang="en-US" dirty="0" smtClean="0">
              <a:solidFill>
                <a:srgbClr val="993300"/>
              </a:solidFill>
            </a:endParaRPr>
          </a:p>
          <a:p>
            <a:r>
              <a:rPr lang="en-US" sz="2800" dirty="0" smtClean="0">
                <a:solidFill>
                  <a:srgbClr val="993300"/>
                </a:solidFill>
              </a:rPr>
              <a:t/>
            </a:r>
            <a:br>
              <a:rPr lang="en-US" sz="2800" dirty="0" smtClean="0">
                <a:solidFill>
                  <a:srgbClr val="993300"/>
                </a:solidFill>
              </a:rPr>
            </a:br>
            <a:endParaRPr lang="en-US" sz="2800" dirty="0">
              <a:solidFill>
                <a:srgbClr val="9933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www.epa.gov/chesapeakebaytmdl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http://stat.chesapeakebay.net/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Chesapeake Bay TMDL Based on </a:t>
            </a:r>
            <a:br>
              <a:rPr lang="en-US" b="1" dirty="0" smtClean="0"/>
            </a:br>
            <a:r>
              <a:rPr lang="en-US" b="1" dirty="0" smtClean="0"/>
              <a:t>7 Watershed Implementation Plans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979E-3D9C-4657-996A-B5E1B886C84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347" y="4145065"/>
            <a:ext cx="143728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4145065"/>
            <a:ext cx="141517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5593" y="4145065"/>
            <a:ext cx="1443037" cy="187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0400" y="4145065"/>
            <a:ext cx="1452562" cy="1874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TMDLsignaturepag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33800" y="1371600"/>
            <a:ext cx="1685925" cy="2177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24000" y="4724400"/>
            <a:ext cx="1452561" cy="1877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4068" y="4745515"/>
            <a:ext cx="14478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43600" y="4724400"/>
            <a:ext cx="1447800" cy="1874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Left Brace 12"/>
          <p:cNvSpPr/>
          <p:nvPr/>
        </p:nvSpPr>
        <p:spPr>
          <a:xfrm rot="5400000">
            <a:off x="4419600" y="555434"/>
            <a:ext cx="457200" cy="6553200"/>
          </a:xfrm>
          <a:prstGeom prst="lef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Taking </a:t>
            </a:r>
            <a:r>
              <a:rPr lang="en-US" dirty="0" smtClean="0"/>
              <a:t>It to the Streets</a:t>
            </a:r>
            <a:r>
              <a:rPr lang="en-US" b="1" dirty="0" smtClean="0"/>
              <a:t>: Phase II WIPs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7244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Increase awareness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Modify strategies for greater benefits to communities				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Opportunity to strengthen long-term strategies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3810000"/>
            <a:ext cx="37338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median design actua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341120"/>
            <a:ext cx="3733800" cy="224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7901" y="658813"/>
            <a:ext cx="8072438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912938" y="1649413"/>
            <a:ext cx="3203575" cy="130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2562226" y="2852738"/>
            <a:ext cx="858838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5091978" y="854075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578101" y="2224088"/>
            <a:ext cx="6350" cy="663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2568576" y="1768475"/>
            <a:ext cx="8493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2590801" y="2265363"/>
            <a:ext cx="8270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2581276" y="1881188"/>
            <a:ext cx="7938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574926" y="1639888"/>
            <a:ext cx="1588" cy="1190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8490" y="1114961"/>
            <a:ext cx="1090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rIns="27432">
            <a:spAutoFit/>
          </a:bodyPr>
          <a:lstStyle/>
          <a:p>
            <a:r>
              <a:rPr lang="en-US" sz="1600" b="1" dirty="0"/>
              <a:t>EPA Will Assess if</a:t>
            </a:r>
          </a:p>
          <a:p>
            <a:r>
              <a:rPr lang="en-US" sz="1600" b="1" dirty="0"/>
              <a:t>Milestone</a:t>
            </a:r>
          </a:p>
          <a:p>
            <a:r>
              <a:rPr lang="en-US" sz="1600" b="1" dirty="0"/>
              <a:t>Reductions </a:t>
            </a:r>
            <a:r>
              <a:rPr lang="en-US" sz="1600" b="1" dirty="0" smtClean="0"/>
              <a:t>on Schedule</a:t>
            </a:r>
            <a:endParaRPr lang="en-US" sz="1600" b="1" dirty="0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077913" y="1533525"/>
            <a:ext cx="1463675" cy="2174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049338" y="1679575"/>
            <a:ext cx="14954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050926" y="1814513"/>
            <a:ext cx="1517650" cy="8429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752600" y="5891213"/>
            <a:ext cx="793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667000" y="5729288"/>
            <a:ext cx="5148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</a:rPr>
              <a:t>Assumes Upfront Program-Building and Future Reductions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752600" y="61102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667000" y="5948363"/>
            <a:ext cx="35750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Assumes Constant Reduction Over Time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752600" y="6329363"/>
            <a:ext cx="7937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667000" y="6167438"/>
            <a:ext cx="6456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Assumes Upfront Low-Hanging Fruit and More Difficult Future Reductions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029200" y="1828800"/>
            <a:ext cx="912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Interim Target: 60% by 2017</a:t>
            </a:r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5146676" y="2900363"/>
            <a:ext cx="3522663" cy="866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75" y="361"/>
              </a:cxn>
              <a:cxn ang="0">
                <a:pos x="2228" y="1082"/>
              </a:cxn>
            </a:cxnLst>
            <a:rect l="0" t="0" r="r" b="b"/>
            <a:pathLst>
              <a:path w="2228" h="1082">
                <a:moveTo>
                  <a:pt x="0" y="0"/>
                </a:moveTo>
                <a:cubicBezTo>
                  <a:pt x="602" y="90"/>
                  <a:pt x="1204" y="181"/>
                  <a:pt x="1575" y="361"/>
                </a:cubicBezTo>
                <a:cubicBezTo>
                  <a:pt x="1946" y="541"/>
                  <a:pt x="2117" y="962"/>
                  <a:pt x="2228" y="1082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1941513" y="1612900"/>
            <a:ext cx="3144838" cy="124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2" y="278"/>
              </a:cxn>
              <a:cxn ang="0">
                <a:pos x="1971" y="986"/>
              </a:cxn>
            </a:cxnLst>
            <a:rect l="0" t="0" r="r" b="b"/>
            <a:pathLst>
              <a:path w="1971" h="986">
                <a:moveTo>
                  <a:pt x="0" y="0"/>
                </a:moveTo>
                <a:cubicBezTo>
                  <a:pt x="537" y="57"/>
                  <a:pt x="1074" y="114"/>
                  <a:pt x="1402" y="278"/>
                </a:cubicBezTo>
                <a:cubicBezTo>
                  <a:pt x="1730" y="442"/>
                  <a:pt x="1850" y="714"/>
                  <a:pt x="1971" y="98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4994276" y="2820988"/>
            <a:ext cx="252413" cy="25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118101" y="2952750"/>
            <a:ext cx="3576638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1958976" y="1700213"/>
            <a:ext cx="3165475" cy="1741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864"/>
              </a:cxn>
              <a:cxn ang="0">
                <a:pos x="1968" y="1248"/>
              </a:cxn>
            </a:cxnLst>
            <a:rect l="0" t="0" r="r" b="b"/>
            <a:pathLst>
              <a:path w="1968" h="1248">
                <a:moveTo>
                  <a:pt x="0" y="0"/>
                </a:moveTo>
                <a:cubicBezTo>
                  <a:pt x="316" y="328"/>
                  <a:pt x="632" y="656"/>
                  <a:pt x="960" y="864"/>
                </a:cubicBezTo>
                <a:cubicBezTo>
                  <a:pt x="1288" y="1072"/>
                  <a:pt x="1628" y="1160"/>
                  <a:pt x="1968" y="1248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5114926" y="3427413"/>
            <a:ext cx="3581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192"/>
              </a:cxn>
              <a:cxn ang="0">
                <a:pos x="2256" y="288"/>
              </a:cxn>
            </a:cxnLst>
            <a:rect l="0" t="0" r="r" b="b"/>
            <a:pathLst>
              <a:path w="2256" h="288">
                <a:moveTo>
                  <a:pt x="0" y="0"/>
                </a:moveTo>
                <a:cubicBezTo>
                  <a:pt x="388" y="72"/>
                  <a:pt x="776" y="144"/>
                  <a:pt x="1152" y="192"/>
                </a:cubicBezTo>
                <a:cubicBezTo>
                  <a:pt x="1528" y="240"/>
                  <a:pt x="1892" y="264"/>
                  <a:pt x="2256" y="288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267787" y="165100"/>
            <a:ext cx="4614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Two-Year Milestones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Delaware: </a:t>
            </a:r>
            <a:r>
              <a:rPr lang="en-US" dirty="0" smtClean="0"/>
              <a:t>Commitment to address CAFO permit backlog. </a:t>
            </a:r>
            <a:r>
              <a:rPr lang="en-US" dirty="0" err="1" smtClean="0"/>
              <a:t>Stormwater</a:t>
            </a:r>
            <a:r>
              <a:rPr lang="en-US" dirty="0" smtClean="0"/>
              <a:t>: provided information on compliance monitoring and new regulations.</a:t>
            </a:r>
            <a:endParaRPr lang="en-US" b="1" dirty="0" smtClean="0"/>
          </a:p>
          <a:p>
            <a:r>
              <a:rPr lang="en-US" b="1" dirty="0" smtClean="0"/>
              <a:t>District of Columbia:</a:t>
            </a:r>
            <a:r>
              <a:rPr lang="en-US" dirty="0" smtClean="0"/>
              <a:t> Significant engagement with federal agencies</a:t>
            </a:r>
          </a:p>
          <a:p>
            <a:r>
              <a:rPr lang="en-US" b="1" dirty="0" smtClean="0"/>
              <a:t>Maryland: </a:t>
            </a:r>
            <a:r>
              <a:rPr lang="en-US" dirty="0" smtClean="0"/>
              <a:t>Recent legislation to increase funding for POTWs, </a:t>
            </a:r>
            <a:r>
              <a:rPr lang="en-US" dirty="0" err="1" smtClean="0"/>
              <a:t>stormwater</a:t>
            </a:r>
            <a:r>
              <a:rPr lang="en-US" dirty="0" smtClean="0"/>
              <a:t>, and septic systems. Schedule to reissue MS4 permits with provisions to implement WIP strategies.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Pennsylvania: </a:t>
            </a:r>
            <a:r>
              <a:rPr lang="en-US" dirty="0" smtClean="0"/>
              <a:t>Increasing compliance with existing agricultural programs. Guidance and training on Chesapeake Bay Pollutant Reduction Plans.  </a:t>
            </a:r>
            <a:endParaRPr lang="en-US" b="1" dirty="0" smtClean="0"/>
          </a:p>
          <a:p>
            <a:r>
              <a:rPr lang="en-US" b="1" dirty="0" smtClean="0"/>
              <a:t>Virginia:</a:t>
            </a:r>
            <a:r>
              <a:rPr lang="en-US" dirty="0" smtClean="0"/>
              <a:t> Detailed strategy for Resource Management Program. Commitment to finalize agreement in response to </a:t>
            </a:r>
            <a:r>
              <a:rPr lang="en-US" dirty="0" err="1" smtClean="0"/>
              <a:t>stormwater</a:t>
            </a:r>
            <a:r>
              <a:rPr lang="en-US" dirty="0" smtClean="0"/>
              <a:t> assessment.</a:t>
            </a:r>
          </a:p>
          <a:p>
            <a:r>
              <a:rPr lang="en-US" b="1" dirty="0" smtClean="0"/>
              <a:t>West Virginia: </a:t>
            </a:r>
            <a:r>
              <a:rPr lang="en-US" dirty="0" smtClean="0"/>
              <a:t>Agricultural strategies based on farmer feedback. Schedule for reissuing Construction General Permit.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Oversight of WIPs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EPA will monitor progress in all states and source sectors. </a:t>
            </a:r>
            <a:r>
              <a:rPr lang="en-US" b="1" dirty="0" smtClean="0"/>
              <a:t>(ongoing oversight)</a:t>
            </a:r>
          </a:p>
          <a:p>
            <a:r>
              <a:rPr lang="en-US" dirty="0" smtClean="0"/>
              <a:t>·	Some sectors will require closer monitoring by EPA </a:t>
            </a:r>
            <a:r>
              <a:rPr lang="en-US" b="1" dirty="0" smtClean="0"/>
              <a:t>(enhanced oversight):</a:t>
            </a:r>
          </a:p>
          <a:p>
            <a:r>
              <a:rPr lang="en-US" dirty="0" smtClean="0"/>
              <a:t>o	PA and WV agriculture strategies</a:t>
            </a:r>
          </a:p>
          <a:p>
            <a:r>
              <a:rPr lang="en-US" dirty="0" smtClean="0"/>
              <a:t>o	PA trading </a:t>
            </a:r>
            <a:r>
              <a:rPr lang="en-US" dirty="0" err="1" smtClean="0"/>
              <a:t>programo</a:t>
            </a:r>
            <a:r>
              <a:rPr lang="en-US" dirty="0" smtClean="0"/>
              <a:t>	VA </a:t>
            </a:r>
            <a:r>
              <a:rPr lang="en-US" dirty="0" err="1" smtClean="0"/>
              <a:t>stormwater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o	The WIPs do not fully explain how these strategies will meet pollution reduction goals.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PA’s </a:t>
            </a:r>
            <a:r>
              <a:rPr lang="en-US" dirty="0" err="1" smtClean="0"/>
              <a:t>stormwater</a:t>
            </a:r>
            <a:r>
              <a:rPr lang="en-US" dirty="0" smtClean="0"/>
              <a:t> program will require detailed scrutiny </a:t>
            </a:r>
            <a:r>
              <a:rPr lang="en-US" b="1" dirty="0" smtClean="0"/>
              <a:t>(backstop action)</a:t>
            </a:r>
            <a:r>
              <a:rPr lang="en-US" dirty="0" smtClean="0"/>
              <a:t> to address shortcomings, and EPA is prepared to take steps to ensure progress continues in this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Plains Constructi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Shifting Focus from Planning to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  <a:prstGeom prst="roundRect">
            <a:avLst/>
          </a:prstGeom>
          <a:solidFill>
            <a:schemeClr val="bg1">
              <a:alpha val="82000"/>
            </a:schemeClr>
          </a:solidFill>
          <a:ln cap="rnd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Turning plans into on the ground actions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practices in place by 2025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60% by 2017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Near term actions to support long-term success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Overseeing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43400" cy="4525963"/>
          </a:xfrm>
          <a:solidFill>
            <a:schemeClr val="bg1">
              <a:alpha val="82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Interim and final reports to Executive Council on milestone progress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Quarterly oversight discussions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>
              <a:buFont typeface="Wingdings" pitchFamily="2" charset="2"/>
              <a:buChar char="þ"/>
            </a:pPr>
            <a:r>
              <a:rPr lang="en-US" dirty="0" smtClean="0"/>
              <a:t>No surprises</a:t>
            </a:r>
          </a:p>
          <a:p>
            <a:pPr lvl="1">
              <a:buFont typeface="Wingdings" pitchFamily="2" charset="2"/>
              <a:buChar char="þ"/>
            </a:pPr>
            <a:r>
              <a:rPr lang="en-US" dirty="0" smtClean="0"/>
              <a:t>Work together to address issues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FA9-BC7A-4A8E-A9F2-04D094ABA2B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301" y="1371600"/>
            <a:ext cx="3889899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04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277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Ensuring Progress: Oversight of Watershed Implementation Plans and 2-Year Milestones</vt:lpstr>
      <vt:lpstr>Chesapeake Bay TMDL Based on  7 Watershed Implementation Plans</vt:lpstr>
      <vt:lpstr>Taking It to the Streets: Phase II WIPs</vt:lpstr>
      <vt:lpstr>Slide 4</vt:lpstr>
      <vt:lpstr>Select Highlights</vt:lpstr>
      <vt:lpstr>Select Highlights</vt:lpstr>
      <vt:lpstr>EPA Oversight of WIPs</vt:lpstr>
      <vt:lpstr>Shifting Focus from Planning to Implementation</vt:lpstr>
      <vt:lpstr>Overseeing Progress</vt:lpstr>
      <vt:lpstr>Informing Ongoing EPA Activities</vt:lpstr>
      <vt:lpstr>So We Can Have Less of This…</vt:lpstr>
      <vt:lpstr>Slide 12</vt:lpstr>
      <vt:lpstr>Jim  Edward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NCER</dc:title>
  <dc:creator>KAntos</dc:creator>
  <cp:lastModifiedBy>Lois Woodward</cp:lastModifiedBy>
  <cp:revision>47</cp:revision>
  <dcterms:created xsi:type="dcterms:W3CDTF">2011-07-29T22:58:15Z</dcterms:created>
  <dcterms:modified xsi:type="dcterms:W3CDTF">2012-05-30T17:14:12Z</dcterms:modified>
</cp:coreProperties>
</file>