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3.xml" ContentType="application/vnd.openxmlformats-officedocument.themeOverride+xml"/>
  <Override PartName="/ppt/notesSlides/notesSlide13.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39"/>
  </p:notesMasterIdLst>
  <p:sldIdLst>
    <p:sldId id="301" r:id="rId4"/>
    <p:sldId id="259" r:id="rId5"/>
    <p:sldId id="260" r:id="rId6"/>
    <p:sldId id="263" r:id="rId7"/>
    <p:sldId id="327" r:id="rId8"/>
    <p:sldId id="325" r:id="rId9"/>
    <p:sldId id="310" r:id="rId10"/>
    <p:sldId id="330" r:id="rId11"/>
    <p:sldId id="311" r:id="rId12"/>
    <p:sldId id="312" r:id="rId13"/>
    <p:sldId id="313" r:id="rId14"/>
    <p:sldId id="314" r:id="rId15"/>
    <p:sldId id="316" r:id="rId16"/>
    <p:sldId id="262" r:id="rId17"/>
    <p:sldId id="267" r:id="rId18"/>
    <p:sldId id="269" r:id="rId19"/>
    <p:sldId id="329" r:id="rId20"/>
    <p:sldId id="317" r:id="rId21"/>
    <p:sldId id="318" r:id="rId22"/>
    <p:sldId id="334" r:id="rId23"/>
    <p:sldId id="332" r:id="rId24"/>
    <p:sldId id="271" r:id="rId25"/>
    <p:sldId id="333" r:id="rId26"/>
    <p:sldId id="273" r:id="rId27"/>
    <p:sldId id="277" r:id="rId28"/>
    <p:sldId id="331" r:id="rId29"/>
    <p:sldId id="300" r:id="rId30"/>
    <p:sldId id="295" r:id="rId31"/>
    <p:sldId id="293" r:id="rId32"/>
    <p:sldId id="298" r:id="rId33"/>
    <p:sldId id="335" r:id="rId34"/>
    <p:sldId id="303" r:id="rId35"/>
    <p:sldId id="305" r:id="rId36"/>
    <p:sldId id="258" r:id="rId37"/>
    <p:sldId id="308"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70" d="100"/>
          <a:sy n="70" d="100"/>
        </p:scale>
        <p:origin x="-1164" y="-168"/>
      </p:cViewPr>
      <p:guideLst>
        <p:guide orient="horz" pos="2160"/>
        <p:guide pos="2880"/>
      </p:guideLst>
    </p:cSldViewPr>
  </p:slideViewPr>
  <p:outlineViewPr>
    <p:cViewPr>
      <p:scale>
        <a:sx n="33" d="100"/>
        <a:sy n="33" d="100"/>
      </p:scale>
      <p:origin x="0" y="6360"/>
    </p:cViewPr>
  </p:outlineViewPr>
  <p:notesTextViewPr>
    <p:cViewPr>
      <p:scale>
        <a:sx n="1" d="1"/>
        <a:sy n="1" d="1"/>
      </p:scale>
      <p:origin x="0" y="0"/>
    </p:cViewPr>
  </p:notesTextViewPr>
  <p:sorterViewPr>
    <p:cViewPr>
      <p:scale>
        <a:sx n="80" d="100"/>
        <a:sy n="80" d="100"/>
      </p:scale>
      <p:origin x="0" y="1914"/>
    </p:cViewPr>
  </p:sorterViewPr>
  <p:notesViewPr>
    <p:cSldViewPr>
      <p:cViewPr varScale="1">
        <p:scale>
          <a:sx n="59" d="100"/>
          <a:sy n="59" d="100"/>
        </p:scale>
        <p:origin x="-250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84E780-E4AB-4E2A-95CA-EE07D5AE5853}" type="datetimeFigureOut">
              <a:rPr lang="en-US" smtClean="0"/>
              <a:t>9/6/2012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430CB0-2B2C-4B90-9261-6C825F4DC56A}" type="slidenum">
              <a:rPr lang="en-US" smtClean="0"/>
              <a:t>‹#›</a:t>
            </a:fld>
            <a:endParaRPr lang="en-US" dirty="0"/>
          </a:p>
        </p:txBody>
      </p:sp>
    </p:spTree>
    <p:extLst>
      <p:ext uri="{BB962C8B-B14F-4D97-AF65-F5344CB8AC3E}">
        <p14:creationId xmlns:p14="http://schemas.microsoft.com/office/powerpoint/2010/main" val="1746158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chesapeakebay.net/indicators/indicator/health_of_freshwater_streams_in_the_chesapeake_bay_watershed"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p>
            <a:pPr>
              <a:defRPr/>
            </a:pPr>
            <a:fld id="{F8ED0755-5CBF-4956-9EB5-34C39DC94C68}" type="slidenum">
              <a:rPr lang="en-US"/>
              <a:pPr>
                <a:defRPr/>
              </a:pPr>
              <a:t>4</a:t>
            </a:fld>
            <a:endParaRPr lang="en-US" dirty="0"/>
          </a:p>
        </p:txBody>
      </p:sp>
      <p:sp>
        <p:nvSpPr>
          <p:cNvPr id="1638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2825" tIns="46413" rIns="92825" bIns="46413" anchor="b"/>
          <a:lstStyle/>
          <a:p>
            <a:pPr algn="r" defTabSz="928637"/>
            <a:fld id="{4431250F-1D00-42DD-84FB-A5A71739396A}" type="slidenum">
              <a:rPr lang="en-US" sz="1200"/>
              <a:pPr algn="r" defTabSz="928637"/>
              <a:t>4</a:t>
            </a:fld>
            <a:endParaRPr lang="en-US" sz="1200" dirty="0"/>
          </a:p>
        </p:txBody>
      </p:sp>
      <p:sp>
        <p:nvSpPr>
          <p:cNvPr id="16387" name="Rectangle 2"/>
          <p:cNvSpPr>
            <a:spLocks noGrp="1" noRot="1" noChangeAspect="1" noChangeArrowheads="1" noTextEdit="1"/>
          </p:cNvSpPr>
          <p:nvPr>
            <p:ph type="sldImg"/>
          </p:nvPr>
        </p:nvSpPr>
        <p:spPr bwMode="auto">
          <a:xfrm>
            <a:off x="1146175" y="685800"/>
            <a:ext cx="4572000" cy="3429000"/>
          </a:xfrm>
          <a:noFill/>
          <a:ln>
            <a:solidFill>
              <a:srgbClr val="000000"/>
            </a:solidFill>
            <a:miter lim="800000"/>
            <a:headEnd/>
            <a:tailEnd/>
          </a:ln>
        </p:spPr>
      </p:sp>
      <p:sp>
        <p:nvSpPr>
          <p:cNvPr id="16388" name="Rectangle 3"/>
          <p:cNvSpPr>
            <a:spLocks noGrp="1" noChangeArrowheads="1"/>
          </p:cNvSpPr>
          <p:nvPr>
            <p:ph type="body" idx="1"/>
          </p:nvPr>
        </p:nvSpPr>
        <p:spPr bwMode="auto">
          <a:noFill/>
        </p:spPr>
        <p:txBody>
          <a:bodyPr wrap="square" lIns="92825" tIns="46413" rIns="92825" bIns="46413" numCol="1" anchor="t" anchorCtr="0" compatLnSpc="1">
            <a:prstTxWarp prst="textNoShape">
              <a:avLst/>
            </a:prstTxWarp>
          </a:bodyPr>
          <a:lstStyle/>
          <a:p>
            <a:pPr eaLnBrk="1" hangingPunct="1">
              <a:lnSpc>
                <a:spcPct val="90000"/>
              </a:lnSpc>
            </a:pPr>
            <a:r>
              <a:rPr lang="en-US" sz="900" dirty="0"/>
              <a:t>As you look at this option, you may ask yourself, where are the local governments and citizens in this structure?</a:t>
            </a:r>
          </a:p>
          <a:p>
            <a:pPr eaLnBrk="1" hangingPunct="1">
              <a:lnSpc>
                <a:spcPct val="90000"/>
              </a:lnSpc>
            </a:pPr>
            <a:r>
              <a:rPr lang="en-US" sz="900" dirty="0"/>
              <a:t>At the October 5th meeting, we had a lot of discussion about the importance of local level involvement in the Chesapeake Bay Program.  Participants recognized that local government and community level actions are extremely important .  The majority of participants felt that the Program needs to directly hear local perspectives as it develops policies and actions.  The question is where and how can the CBP best solicit the community level participation (knowledge, expertise, and information) in its policy debate and decision making.   </a:t>
            </a:r>
            <a:br>
              <a:rPr lang="en-US" sz="900" dirty="0"/>
            </a:br>
            <a:r>
              <a:rPr lang="en-US" sz="900" dirty="0"/>
              <a:t> </a:t>
            </a:r>
            <a:br>
              <a:rPr lang="en-US" sz="900" dirty="0"/>
            </a:br>
            <a:r>
              <a:rPr lang="en-US" sz="900" dirty="0"/>
              <a:t>There were three basic positions regarding community level involvement:  </a:t>
            </a:r>
            <a:br>
              <a:rPr lang="en-US" sz="900" dirty="0"/>
            </a:br>
            <a:r>
              <a:rPr lang="en-US" sz="900" dirty="0"/>
              <a:t/>
            </a:r>
            <a:br>
              <a:rPr lang="en-US" sz="900" dirty="0"/>
            </a:br>
            <a:r>
              <a:rPr lang="en-US" sz="900" dirty="0"/>
              <a:t>1) A number of participants argued that the local governments, citizens, and watershed groups would be most effective if they were represented on the Policy Board and other standing committees or task forces as appropriate.  This argument focused on the idea that they could shape the actions and policies as decision-makers by participating on decision making bodies much more effectively than as members of advisory committees.  </a:t>
            </a:r>
            <a:br>
              <a:rPr lang="en-US" sz="900" dirty="0"/>
            </a:br>
            <a:r>
              <a:rPr lang="en-US" sz="900" dirty="0"/>
              <a:t/>
            </a:r>
            <a:br>
              <a:rPr lang="en-US" sz="900" dirty="0"/>
            </a:br>
            <a:r>
              <a:rPr lang="en-US" sz="900" dirty="0"/>
              <a:t>2) Other participants argued that the local governments, citizens and watershed groups operate best in an advisory capacity.  People felt that the time commitment required by sitting on regular meetings of the Policy Board or any of the other committees was too great for the average citizen or local government official.  They also believed that the role of advisory committees provides more strength (in numbers) than having a few representatives on the Policy Board or other committees spread throughout the organization.</a:t>
            </a:r>
            <a:br>
              <a:rPr lang="en-US" sz="900" dirty="0"/>
            </a:br>
            <a:r>
              <a:rPr lang="en-US" sz="900" dirty="0"/>
              <a:t/>
            </a:r>
            <a:br>
              <a:rPr lang="en-US" sz="900" dirty="0"/>
            </a:br>
            <a:r>
              <a:rPr lang="en-US" sz="900" dirty="0"/>
              <a:t>3) Both the states of Virginia and Pennsylvania asserted that contact with local governments and community groups could best come through the state structures for implementation.  The rationale was that the states are much more closely connected to the local level than the overall Bay Program.</a:t>
            </a:r>
            <a:br>
              <a:rPr lang="en-US" sz="900" dirty="0"/>
            </a:br>
            <a:r>
              <a:rPr lang="en-US" sz="900" dirty="0"/>
              <a:t/>
            </a:r>
            <a:br>
              <a:rPr lang="en-US" sz="900" dirty="0"/>
            </a:br>
            <a:r>
              <a:rPr lang="en-US" sz="900" dirty="0"/>
              <a:t>At the end of the meeting, we agreed to solicit the opinions of LGAC and CAC on numbers 1 and 2. </a:t>
            </a:r>
            <a:br>
              <a:rPr lang="en-US" sz="900" dirty="0"/>
            </a:br>
            <a:r>
              <a:rPr lang="en-US" sz="900" dirty="0"/>
              <a:t/>
            </a:r>
            <a:br>
              <a:rPr lang="en-US" sz="900" dirty="0"/>
            </a:br>
            <a:r>
              <a:rPr lang="en-US" sz="900" dirty="0"/>
              <a:t/>
            </a:r>
            <a:br>
              <a:rPr lang="en-US" sz="900" dirty="0"/>
            </a:br>
            <a:endParaRPr lang="en-US" sz="900" dirty="0"/>
          </a:p>
          <a:p>
            <a:pPr eaLnBrk="1" hangingPunct="1">
              <a:lnSpc>
                <a:spcPct val="90000"/>
              </a:lnSpc>
            </a:pPr>
            <a:endParaRPr lang="en-US" sz="9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1" i="1" dirty="0" smtClean="0">
                <a:solidFill>
                  <a:schemeClr val="bg1"/>
                </a:solidFill>
              </a:rPr>
              <a:t>(w/ reference to relevant actions for audience members)</a:t>
            </a:r>
            <a:endParaRPr lang="en-US" sz="20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Audience can: Call for HW examples and engagement with the GIT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Audience can: Understand and advocate for HW</a:t>
            </a:r>
          </a:p>
          <a:p>
            <a:endParaRPr lang="en-US" dirty="0"/>
          </a:p>
        </p:txBody>
      </p:sp>
      <p:sp>
        <p:nvSpPr>
          <p:cNvPr id="4" name="Slide Number Placeholder 3"/>
          <p:cNvSpPr>
            <a:spLocks noGrp="1"/>
          </p:cNvSpPr>
          <p:nvPr>
            <p:ph type="sldNum" sz="quarter" idx="10"/>
          </p:nvPr>
        </p:nvSpPr>
        <p:spPr/>
        <p:txBody>
          <a:bodyPr/>
          <a:lstStyle/>
          <a:p>
            <a:fld id="{EF4506C5-87EC-4EC3-ACDB-3E596D9E3DE0}"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478933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anti-degradation</a:t>
            </a:r>
            <a:r>
              <a:rPr lang="en-US" baseline="0" dirty="0" smtClean="0"/>
              <a:t> programs</a:t>
            </a:r>
            <a:endParaRPr lang="en-US" dirty="0"/>
          </a:p>
        </p:txBody>
      </p:sp>
      <p:sp>
        <p:nvSpPr>
          <p:cNvPr id="4" name="Slide Number Placeholder 3"/>
          <p:cNvSpPr>
            <a:spLocks noGrp="1"/>
          </p:cNvSpPr>
          <p:nvPr>
            <p:ph type="sldNum" sz="quarter" idx="10"/>
          </p:nvPr>
        </p:nvSpPr>
        <p:spPr/>
        <p:txBody>
          <a:bodyPr/>
          <a:lstStyle/>
          <a:p>
            <a:pPr>
              <a:defRPr/>
            </a:pPr>
            <a:fld id="{A85DD6FE-DDBF-40B7-8C35-99CEAAB34AB3}" type="slidenum">
              <a:rPr lang="en-US" smtClean="0"/>
              <a:pPr>
                <a:defRPr/>
              </a:pPr>
              <a:t>22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1" i="1" dirty="0" smtClean="0">
                <a:solidFill>
                  <a:schemeClr val="bg1"/>
                </a:solidFill>
              </a:rPr>
              <a:t>(w/ reference to relevant actions for audience members)</a:t>
            </a:r>
            <a:endParaRPr lang="en-US" sz="20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Audience can: Call for HW examples and engagement with the GIT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Audience can: Understand and advocate for HW</a:t>
            </a:r>
          </a:p>
          <a:p>
            <a:endParaRPr lang="en-US" dirty="0"/>
          </a:p>
        </p:txBody>
      </p:sp>
      <p:sp>
        <p:nvSpPr>
          <p:cNvPr id="4" name="Slide Number Placeholder 3"/>
          <p:cNvSpPr>
            <a:spLocks noGrp="1"/>
          </p:cNvSpPr>
          <p:nvPr>
            <p:ph type="sldNum" sz="quarter" idx="10"/>
          </p:nvPr>
        </p:nvSpPr>
        <p:spPr/>
        <p:txBody>
          <a:bodyPr/>
          <a:lstStyle/>
          <a:p>
            <a:fld id="{EF4506C5-87EC-4EC3-ACDB-3E596D9E3DE0}"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478933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4506C5-87EC-4EC3-ACDB-3E596D9E3DE0}"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98698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New York protected its drinking water source watershed and saved $5 billion in infrastructure costs and $300 million annually</a:t>
            </a:r>
          </a:p>
          <a:p>
            <a:endParaRPr lang="en-US" dirty="0"/>
          </a:p>
        </p:txBody>
      </p:sp>
      <p:sp>
        <p:nvSpPr>
          <p:cNvPr id="4" name="Slide Number Placeholder 3"/>
          <p:cNvSpPr>
            <a:spLocks noGrp="1"/>
          </p:cNvSpPr>
          <p:nvPr>
            <p:ph type="sldNum" sz="quarter" idx="10"/>
          </p:nvPr>
        </p:nvSpPr>
        <p:spPr/>
        <p:txBody>
          <a:bodyPr/>
          <a:lstStyle/>
          <a:p>
            <a:fld id="{EF4506C5-87EC-4EC3-ACDB-3E596D9E3DE0}"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606440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New York protected its drinking water source watershed and saved $5 billion in infrastructure costs and $300 million annually</a:t>
            </a:r>
          </a:p>
          <a:p>
            <a:endParaRPr lang="en-US" dirty="0"/>
          </a:p>
        </p:txBody>
      </p:sp>
      <p:sp>
        <p:nvSpPr>
          <p:cNvPr id="4" name="Slide Number Placeholder 3"/>
          <p:cNvSpPr>
            <a:spLocks noGrp="1"/>
          </p:cNvSpPr>
          <p:nvPr>
            <p:ph type="sldNum" sz="quarter" idx="10"/>
          </p:nvPr>
        </p:nvSpPr>
        <p:spPr/>
        <p:txBody>
          <a:bodyPr/>
          <a:lstStyle/>
          <a:p>
            <a:fld id="{EF4506C5-87EC-4EC3-ACDB-3E596D9E3DE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606440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Our knowledge (especially of trends) is not adequate</a:t>
            </a:r>
          </a:p>
          <a:p>
            <a:pPr marL="285750" indent="-285750">
              <a:buFont typeface="Arial" pitchFamily="34" charset="0"/>
              <a:buChar char="•"/>
            </a:pPr>
            <a:r>
              <a:rPr lang="en-US" dirty="0" smtClean="0"/>
              <a:t>Currently use Benthic Index of Biotic Integrity (BIBI) map which is a snap shot of 10 years worth of data</a:t>
            </a:r>
          </a:p>
          <a:p>
            <a:r>
              <a:rPr lang="en-US" u="sng" dirty="0" smtClean="0">
                <a:hlinkClick r:id="rId3"/>
              </a:rPr>
              <a:t>http://www.chesapeakebay.net/indicators/indicator/health_of_freshwater_streams_in_the_chesapeake_bay_watershed</a:t>
            </a:r>
            <a:endParaRPr lang="en-US" dirty="0" smtClean="0"/>
          </a:p>
          <a:p>
            <a:pPr marL="285750" indent="-285750">
              <a:buFont typeface="Arial" pitchFamily="34" charset="0"/>
              <a:buChar char="•"/>
            </a:pPr>
            <a:r>
              <a:rPr lang="en-US" dirty="0" smtClean="0"/>
              <a:t>don’t have a bay-wide picture</a:t>
            </a:r>
          </a:p>
          <a:p>
            <a:pPr marL="285750" indent="-285750">
              <a:buFont typeface="Arial" pitchFamily="34" charset="0"/>
              <a:buChar char="•"/>
            </a:pPr>
            <a:r>
              <a:rPr lang="en-US" dirty="0" smtClean="0"/>
              <a:t>often don’t have a state or local picture to prioritize management/ protection, support resource allocation, and facilitate cross border management</a:t>
            </a:r>
          </a:p>
        </p:txBody>
      </p:sp>
      <p:sp>
        <p:nvSpPr>
          <p:cNvPr id="4" name="Slide Number Placeholder 3"/>
          <p:cNvSpPr>
            <a:spLocks noGrp="1"/>
          </p:cNvSpPr>
          <p:nvPr>
            <p:ph type="sldNum" sz="quarter" idx="10"/>
          </p:nvPr>
        </p:nvSpPr>
        <p:spPr/>
        <p:txBody>
          <a:bodyPr/>
          <a:lstStyle/>
          <a:p>
            <a:fld id="{EF4506C5-87EC-4EC3-ACDB-3E596D9E3DE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296950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laceholder 2"/>
          <p:cNvSpPr>
            <a:spLocks noGrp="1" noRot="1" noChangeAspect="1" noChangeArrowheads="1" noTextEdit="1"/>
          </p:cNvSpPr>
          <p:nvPr>
            <p:ph type="sldImg"/>
          </p:nvPr>
        </p:nvSpPr>
        <p:spPr>
          <a:ln/>
        </p:spPr>
      </p:sp>
      <p:sp>
        <p:nvSpPr>
          <p:cNvPr id="47107" name="Placeholder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missing information</a:t>
            </a:r>
            <a:r>
              <a:rPr lang="en-US" baseline="0" dirty="0" smtClean="0"/>
              <a:t> on trends and protection status</a:t>
            </a:r>
            <a:endParaRPr lang="en-US" dirty="0"/>
          </a:p>
        </p:txBody>
      </p:sp>
      <p:sp>
        <p:nvSpPr>
          <p:cNvPr id="4" name="Slide Number Placeholder 3"/>
          <p:cNvSpPr>
            <a:spLocks noGrp="1"/>
          </p:cNvSpPr>
          <p:nvPr>
            <p:ph type="sldNum" sz="quarter" idx="10"/>
          </p:nvPr>
        </p:nvSpPr>
        <p:spPr/>
        <p:txBody>
          <a:bodyPr/>
          <a:lstStyle/>
          <a:p>
            <a:pPr>
              <a:defRPr/>
            </a:pPr>
            <a:fld id="{A85DD6FE-DDBF-40B7-8C35-99CEAAB34AB3}" type="slidenum">
              <a:rPr lang="en-US" smtClean="0"/>
              <a:pPr>
                <a:defRPr/>
              </a:pPr>
              <a:t>15</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4506C5-87EC-4EC3-ACDB-3E596D9E3DE0}"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98698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1" i="1" dirty="0" smtClean="0">
                <a:solidFill>
                  <a:schemeClr val="bg1"/>
                </a:solidFill>
              </a:rPr>
              <a:t>(w/ reference to relevant actions for audience members)</a:t>
            </a:r>
            <a:endParaRPr lang="en-US" sz="200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Audience can: Call for HW examples and engagement with the GIT</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Audience can: Understand and advocate for HW</a:t>
            </a:r>
          </a:p>
          <a:p>
            <a:endParaRPr lang="en-US" dirty="0"/>
          </a:p>
        </p:txBody>
      </p:sp>
      <p:sp>
        <p:nvSpPr>
          <p:cNvPr id="4" name="Slide Number Placeholder 3"/>
          <p:cNvSpPr>
            <a:spLocks noGrp="1"/>
          </p:cNvSpPr>
          <p:nvPr>
            <p:ph type="sldNum" sz="quarter" idx="10"/>
          </p:nvPr>
        </p:nvSpPr>
        <p:spPr/>
        <p:txBody>
          <a:bodyPr/>
          <a:lstStyle/>
          <a:p>
            <a:fld id="{EF4506C5-87EC-4EC3-ACDB-3E596D9E3DE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478933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missing information</a:t>
            </a:r>
            <a:r>
              <a:rPr lang="en-US" baseline="0" dirty="0" smtClean="0"/>
              <a:t> on trends and protection status</a:t>
            </a:r>
            <a:endParaRPr lang="en-US" dirty="0"/>
          </a:p>
        </p:txBody>
      </p:sp>
      <p:sp>
        <p:nvSpPr>
          <p:cNvPr id="4" name="Slide Number Placeholder 3"/>
          <p:cNvSpPr>
            <a:spLocks noGrp="1"/>
          </p:cNvSpPr>
          <p:nvPr>
            <p:ph type="sldNum" sz="quarter" idx="10"/>
          </p:nvPr>
        </p:nvSpPr>
        <p:spPr/>
        <p:txBody>
          <a:bodyPr/>
          <a:lstStyle/>
          <a:p>
            <a:pPr>
              <a:defRPr/>
            </a:pPr>
            <a:fld id="{A85DD6FE-DDBF-40B7-8C35-99CEAAB34AB3}" type="slidenum">
              <a:rPr lang="en-US" smtClean="0"/>
              <a:pPr>
                <a:defRPr/>
              </a:pPr>
              <a:t>20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5C7675D-1576-4BDE-A39D-838A5C04F155}" type="datetimeFigureOut">
              <a:rPr lang="en-US" smtClean="0"/>
              <a:t>9/6/2012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941B72-C906-4E3D-B56A-C68558DF0268}" type="slidenum">
              <a:rPr lang="en-US" smtClean="0"/>
              <a:t>‹#›</a:t>
            </a:fld>
            <a:endParaRPr lang="en-US" dirty="0"/>
          </a:p>
        </p:txBody>
      </p:sp>
    </p:spTree>
    <p:extLst>
      <p:ext uri="{BB962C8B-B14F-4D97-AF65-F5344CB8AC3E}">
        <p14:creationId xmlns:p14="http://schemas.microsoft.com/office/powerpoint/2010/main" val="250680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C7675D-1576-4BDE-A39D-838A5C04F155}" type="datetimeFigureOut">
              <a:rPr lang="en-US" smtClean="0"/>
              <a:t>9/6/2012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941B72-C906-4E3D-B56A-C68558DF0268}" type="slidenum">
              <a:rPr lang="en-US" smtClean="0"/>
              <a:t>‹#›</a:t>
            </a:fld>
            <a:endParaRPr lang="en-US" dirty="0"/>
          </a:p>
        </p:txBody>
      </p:sp>
    </p:spTree>
    <p:extLst>
      <p:ext uri="{BB962C8B-B14F-4D97-AF65-F5344CB8AC3E}">
        <p14:creationId xmlns:p14="http://schemas.microsoft.com/office/powerpoint/2010/main" val="1832939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C7675D-1576-4BDE-A39D-838A5C04F155}" type="datetimeFigureOut">
              <a:rPr lang="en-US" smtClean="0"/>
              <a:t>9/6/2012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941B72-C906-4E3D-B56A-C68558DF0268}" type="slidenum">
              <a:rPr lang="en-US" smtClean="0"/>
              <a:t>‹#›</a:t>
            </a:fld>
            <a:endParaRPr lang="en-US" dirty="0"/>
          </a:p>
        </p:txBody>
      </p:sp>
    </p:spTree>
    <p:extLst>
      <p:ext uri="{BB962C8B-B14F-4D97-AF65-F5344CB8AC3E}">
        <p14:creationId xmlns:p14="http://schemas.microsoft.com/office/powerpoint/2010/main" val="1494866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391896CF-1768-44A7-A679-9B5B897E9920}" type="datetime1">
              <a:rPr lang="en-US" smtClean="0">
                <a:solidFill>
                  <a:prstClr val="white">
                    <a:tint val="75000"/>
                  </a:prstClr>
                </a:solidFill>
              </a:rPr>
              <a:pPr>
                <a:defRPr/>
              </a:pPr>
              <a:t>9/6/2012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660F86F-BEB9-408E-94F8-321A7D4143AB}"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1266562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lvl1pPr>
              <a:defRPr/>
            </a:lvl1pPr>
          </a:lstStyle>
          <a:p>
            <a:pPr>
              <a:defRPr/>
            </a:pPr>
            <a:fld id="{C938F104-D636-4E0C-8799-A1E91429D3EF}" type="datetime1">
              <a:rPr lang="en-US" smtClean="0">
                <a:solidFill>
                  <a:prstClr val="white">
                    <a:tint val="75000"/>
                  </a:prstClr>
                </a:solidFill>
              </a:rPr>
              <a:pPr>
                <a:defRPr/>
              </a:pPr>
              <a:t>9/6/2012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81E197-8BC1-4449-90CE-47B6DCD0F9D9}"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162287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785A2F-F35A-4A3D-BA15-DE236BFD4CB0}" type="datetime1">
              <a:rPr lang="en-US" smtClean="0">
                <a:solidFill>
                  <a:prstClr val="white">
                    <a:tint val="75000"/>
                  </a:prstClr>
                </a:solidFill>
              </a:rPr>
              <a:pPr>
                <a:defRPr/>
              </a:pPr>
              <a:t>9/6/2012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DBCB00-F859-4048-A792-0FC8281AA60F}"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590176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9BC149B-6CE3-472E-8B42-48BAA9FC8C32}" type="datetime1">
              <a:rPr lang="en-US" smtClean="0">
                <a:solidFill>
                  <a:prstClr val="white">
                    <a:tint val="75000"/>
                  </a:prstClr>
                </a:solidFill>
              </a:rPr>
              <a:pPr>
                <a:defRPr/>
              </a:pPr>
              <a:t>9/6/2012</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E905E87-F42D-4FE2-B574-34E0F4633C91}"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4167269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8F5478D-9EE3-4009-9ED8-3FC2C7DB7C71}" type="datetime1">
              <a:rPr lang="en-US" smtClean="0">
                <a:solidFill>
                  <a:prstClr val="white">
                    <a:tint val="75000"/>
                  </a:prstClr>
                </a:solidFill>
              </a:rPr>
              <a:pPr>
                <a:defRPr/>
              </a:pPr>
              <a:t>9/6/2012</a:t>
            </a:fld>
            <a:endParaRPr lang="en-US" dirty="0">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4160915-09C4-4E92-A23E-4A0BE3F84DCF}"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103352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2C447A5-06A8-4E85-85C0-B6E39F1C41B9}" type="datetime1">
              <a:rPr lang="en-US" smtClean="0">
                <a:solidFill>
                  <a:prstClr val="white">
                    <a:tint val="75000"/>
                  </a:prstClr>
                </a:solidFill>
              </a:rPr>
              <a:pPr>
                <a:defRPr/>
              </a:pPr>
              <a:t>9/6/2012</a:t>
            </a:fld>
            <a:endParaRPr lang="en-US" dirty="0">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0D96B47-DCDB-4EF1-ADCD-095169BE612F}"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143027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D2B0488-120D-413C-8D8E-B50E32AE2594}" type="datetime1">
              <a:rPr lang="en-US" smtClean="0">
                <a:solidFill>
                  <a:prstClr val="white">
                    <a:tint val="75000"/>
                  </a:prstClr>
                </a:solidFill>
              </a:rPr>
              <a:pPr>
                <a:defRPr/>
              </a:pPr>
              <a:t>9/6/2012</a:t>
            </a:fld>
            <a:endParaRPr lang="en-US" dirty="0">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E78A1FA-01F8-4A65-BAE6-31473C8EFD25}"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42199424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1pPr>
              <a:defRPr sz="1400"/>
            </a:lvl1pPr>
            <a:lvl2pPr>
              <a:defRPr sz="1200"/>
            </a:lvl2pPr>
            <a:lvl3pPr>
              <a:defRPr sz="1100"/>
            </a:lvl3pPr>
            <a:lvl4pPr>
              <a:defRPr sz="1050"/>
            </a:lvl4pPr>
            <a:lvl5pPr>
              <a:defRPr sz="105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3062BE2-DADE-48A1-A7AC-4E31DBC088CC}" type="datetime1">
              <a:rPr lang="en-US" smtClean="0">
                <a:solidFill>
                  <a:prstClr val="white">
                    <a:tint val="75000"/>
                  </a:prstClr>
                </a:solidFill>
              </a:rPr>
              <a:pPr>
                <a:defRPr/>
              </a:pPr>
              <a:t>9/6/2012</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767ADB0-B1D7-49FD-8438-BC966F78DC12}"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19186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C7675D-1576-4BDE-A39D-838A5C04F155}" type="datetimeFigureOut">
              <a:rPr lang="en-US" smtClean="0"/>
              <a:t>9/6/2012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941B72-C906-4E3D-B56A-C68558DF0268}" type="slidenum">
              <a:rPr lang="en-US" smtClean="0"/>
              <a:t>‹#›</a:t>
            </a:fld>
            <a:endParaRPr lang="en-US" dirty="0"/>
          </a:p>
        </p:txBody>
      </p:sp>
    </p:spTree>
    <p:extLst>
      <p:ext uri="{BB962C8B-B14F-4D97-AF65-F5344CB8AC3E}">
        <p14:creationId xmlns:p14="http://schemas.microsoft.com/office/powerpoint/2010/main" val="917735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15"/>
          <p:cNvGrpSpPr>
            <a:grpSpLocks/>
          </p:cNvGrpSpPr>
          <p:nvPr/>
        </p:nvGrpSpPr>
        <p:grpSpPr bwMode="auto">
          <a:xfrm>
            <a:off x="4516438" y="993775"/>
            <a:ext cx="1846262" cy="1530350"/>
            <a:chOff x="4718762" y="993075"/>
            <a:chExt cx="1847138" cy="1530439"/>
          </a:xfrm>
        </p:grpSpPr>
        <p:sp>
          <p:nvSpPr>
            <p:cNvPr id="6"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7"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8"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9"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0"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1"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2"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13"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grpSp>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rtlCol="0">
            <a:normAutofit/>
          </a:bodyPr>
          <a:lstStyle/>
          <a:p>
            <a:pPr lvl="0"/>
            <a:r>
              <a:rPr lang="en-US" noProof="0" dirty="0" smtClean="0"/>
              <a:t>Click icon to add picture</a:t>
            </a:r>
            <a:endParaRPr lang="en-US" noProof="0" dirty="0"/>
          </a:p>
        </p:txBody>
      </p:sp>
      <p:sp>
        <p:nvSpPr>
          <p:cNvPr id="14" name="Date Placeholder 4"/>
          <p:cNvSpPr>
            <a:spLocks noGrp="1"/>
          </p:cNvSpPr>
          <p:nvPr>
            <p:ph type="dt" sz="half" idx="15"/>
          </p:nvPr>
        </p:nvSpPr>
        <p:spPr/>
        <p:txBody>
          <a:bodyPr/>
          <a:lstStyle>
            <a:lvl1pPr>
              <a:defRPr/>
            </a:lvl1pPr>
          </a:lstStyle>
          <a:p>
            <a:pPr>
              <a:defRPr/>
            </a:pPr>
            <a:fld id="{6D091F04-2FDF-4CC6-8D8B-D9F91F66A661}" type="datetime1">
              <a:rPr lang="en-US" smtClean="0">
                <a:solidFill>
                  <a:prstClr val="white">
                    <a:tint val="75000"/>
                  </a:prstClr>
                </a:solidFill>
              </a:rPr>
              <a:pPr>
                <a:defRPr/>
              </a:pPr>
              <a:t>9/6/2012</a:t>
            </a:fld>
            <a:endParaRPr lang="en-US" dirty="0">
              <a:solidFill>
                <a:prstClr val="white">
                  <a:tint val="75000"/>
                </a:prstClr>
              </a:solidFill>
            </a:endParaRPr>
          </a:p>
        </p:txBody>
      </p:sp>
      <p:sp>
        <p:nvSpPr>
          <p:cNvPr id="15" name="Footer Placeholder 5"/>
          <p:cNvSpPr>
            <a:spLocks noGrp="1"/>
          </p:cNvSpPr>
          <p:nvPr>
            <p:ph type="ftr" sz="quarter" idx="16"/>
          </p:nvPr>
        </p:nvSpPr>
        <p:spPr/>
        <p:txBody>
          <a:bodyPr/>
          <a:lstStyle>
            <a:lvl1pPr>
              <a:defRPr/>
            </a:lvl1pPr>
          </a:lstStyle>
          <a:p>
            <a:pPr>
              <a:defRPr/>
            </a:pPr>
            <a:endParaRPr lang="en-US" dirty="0">
              <a:solidFill>
                <a:prstClr val="white">
                  <a:tint val="75000"/>
                </a:prstClr>
              </a:solidFill>
            </a:endParaRPr>
          </a:p>
        </p:txBody>
      </p:sp>
      <p:sp>
        <p:nvSpPr>
          <p:cNvPr id="16" name="Slide Number Placeholder 6"/>
          <p:cNvSpPr>
            <a:spLocks noGrp="1"/>
          </p:cNvSpPr>
          <p:nvPr>
            <p:ph type="sldNum" sz="quarter" idx="17"/>
          </p:nvPr>
        </p:nvSpPr>
        <p:spPr/>
        <p:txBody>
          <a:bodyPr/>
          <a:lstStyle>
            <a:lvl1pPr>
              <a:defRPr/>
            </a:lvl1pPr>
          </a:lstStyle>
          <a:p>
            <a:pPr>
              <a:defRPr/>
            </a:pPr>
            <a:fld id="{82207BDD-7838-45D9-AF52-E2D5C568C8B4}"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4236020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9793D2E-E1B7-4570-BA7E-90FAD5AFE2B1}" type="datetime1">
              <a:rPr lang="en-US" smtClean="0">
                <a:solidFill>
                  <a:prstClr val="white">
                    <a:tint val="75000"/>
                  </a:prstClr>
                </a:solidFill>
              </a:rPr>
              <a:pPr>
                <a:defRPr/>
              </a:pPr>
              <a:t>9/6/2012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2413EDF-DF90-4498-8CD3-A3EF4E293153}"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548576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B6997FC-0D10-4B08-84A0-1335A21EABA3}" type="datetime1">
              <a:rPr lang="en-US" smtClean="0">
                <a:solidFill>
                  <a:prstClr val="white">
                    <a:tint val="75000"/>
                  </a:prstClr>
                </a:solidFill>
              </a:rPr>
              <a:pPr>
                <a:defRPr/>
              </a:pPr>
              <a:t>9/6/2012</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2745907-4D0D-4833-AFEB-821DEA5ECB57}"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920040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20B0651-0441-4CAA-A322-250447C6FCD7}" type="datetimeFigureOut">
              <a:rPr lang="en-US" smtClean="0">
                <a:solidFill>
                  <a:prstClr val="black">
                    <a:tint val="75000"/>
                  </a:prstClr>
                </a:solidFill>
              </a:rPr>
              <a:pPr/>
              <a:t>9/6/2012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B303D4-7C54-4058-9005-2B5E933538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362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0B0651-0441-4CAA-A322-250447C6FCD7}" type="datetimeFigureOut">
              <a:rPr lang="en-US" smtClean="0">
                <a:solidFill>
                  <a:prstClr val="black">
                    <a:tint val="75000"/>
                  </a:prstClr>
                </a:solidFill>
              </a:rPr>
              <a:pPr/>
              <a:t>9/6/2012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B303D4-7C54-4058-9005-2B5E933538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202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0B0651-0441-4CAA-A322-250447C6FCD7}" type="datetimeFigureOut">
              <a:rPr lang="en-US" smtClean="0">
                <a:solidFill>
                  <a:prstClr val="black">
                    <a:tint val="75000"/>
                  </a:prstClr>
                </a:solidFill>
              </a:rPr>
              <a:pPr/>
              <a:t>9/6/2012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B303D4-7C54-4058-9005-2B5E933538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8313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20B0651-0441-4CAA-A322-250447C6FCD7}" type="datetimeFigureOut">
              <a:rPr lang="en-US" smtClean="0">
                <a:solidFill>
                  <a:prstClr val="black">
                    <a:tint val="75000"/>
                  </a:prstClr>
                </a:solidFill>
              </a:rPr>
              <a:pPr/>
              <a:t>9/6/2012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B303D4-7C54-4058-9005-2B5E933538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111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20B0651-0441-4CAA-A322-250447C6FCD7}" type="datetimeFigureOut">
              <a:rPr lang="en-US" smtClean="0">
                <a:solidFill>
                  <a:prstClr val="black">
                    <a:tint val="75000"/>
                  </a:prstClr>
                </a:solidFill>
              </a:rPr>
              <a:pPr/>
              <a:t>9/6/2012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B303D4-7C54-4058-9005-2B5E933538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0085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20B0651-0441-4CAA-A322-250447C6FCD7}" type="datetimeFigureOut">
              <a:rPr lang="en-US" smtClean="0">
                <a:solidFill>
                  <a:prstClr val="black">
                    <a:tint val="75000"/>
                  </a:prstClr>
                </a:solidFill>
              </a:rPr>
              <a:pPr/>
              <a:t>9/6/2012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B303D4-7C54-4058-9005-2B5E933538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4204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0B0651-0441-4CAA-A322-250447C6FCD7}" type="datetimeFigureOut">
              <a:rPr lang="en-US" smtClean="0">
                <a:solidFill>
                  <a:prstClr val="black">
                    <a:tint val="75000"/>
                  </a:prstClr>
                </a:solidFill>
              </a:rPr>
              <a:pPr/>
              <a:t>9/6/2012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B303D4-7C54-4058-9005-2B5E933538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8252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C7675D-1576-4BDE-A39D-838A5C04F155}" type="datetimeFigureOut">
              <a:rPr lang="en-US" smtClean="0"/>
              <a:t>9/6/2012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941B72-C906-4E3D-B56A-C68558DF0268}" type="slidenum">
              <a:rPr lang="en-US" smtClean="0"/>
              <a:t>‹#›</a:t>
            </a:fld>
            <a:endParaRPr lang="en-US" dirty="0"/>
          </a:p>
        </p:txBody>
      </p:sp>
    </p:spTree>
    <p:extLst>
      <p:ext uri="{BB962C8B-B14F-4D97-AF65-F5344CB8AC3E}">
        <p14:creationId xmlns:p14="http://schemas.microsoft.com/office/powerpoint/2010/main" val="1660006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0B0651-0441-4CAA-A322-250447C6FCD7}" type="datetimeFigureOut">
              <a:rPr lang="en-US" smtClean="0">
                <a:solidFill>
                  <a:prstClr val="black">
                    <a:tint val="75000"/>
                  </a:prstClr>
                </a:solidFill>
              </a:rPr>
              <a:pPr/>
              <a:t>9/6/2012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B303D4-7C54-4058-9005-2B5E933538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597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0B0651-0441-4CAA-A322-250447C6FCD7}" type="datetimeFigureOut">
              <a:rPr lang="en-US" smtClean="0">
                <a:solidFill>
                  <a:prstClr val="black">
                    <a:tint val="75000"/>
                  </a:prstClr>
                </a:solidFill>
              </a:rPr>
              <a:pPr/>
              <a:t>9/6/2012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B303D4-7C54-4058-9005-2B5E933538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8344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0B0651-0441-4CAA-A322-250447C6FCD7}" type="datetimeFigureOut">
              <a:rPr lang="en-US" smtClean="0">
                <a:solidFill>
                  <a:prstClr val="black">
                    <a:tint val="75000"/>
                  </a:prstClr>
                </a:solidFill>
              </a:rPr>
              <a:pPr/>
              <a:t>9/6/2012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B303D4-7C54-4058-9005-2B5E933538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090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0B0651-0441-4CAA-A322-250447C6FCD7}" type="datetimeFigureOut">
              <a:rPr lang="en-US" smtClean="0">
                <a:solidFill>
                  <a:prstClr val="black">
                    <a:tint val="75000"/>
                  </a:prstClr>
                </a:solidFill>
              </a:rPr>
              <a:pPr/>
              <a:t>9/6/2012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B303D4-7C54-4058-9005-2B5E933538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971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5C7675D-1576-4BDE-A39D-838A5C04F155}" type="datetimeFigureOut">
              <a:rPr lang="en-US" smtClean="0"/>
              <a:t>9/6/2012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941B72-C906-4E3D-B56A-C68558DF0268}" type="slidenum">
              <a:rPr lang="en-US" smtClean="0"/>
              <a:t>‹#›</a:t>
            </a:fld>
            <a:endParaRPr lang="en-US" dirty="0"/>
          </a:p>
        </p:txBody>
      </p:sp>
    </p:spTree>
    <p:extLst>
      <p:ext uri="{BB962C8B-B14F-4D97-AF65-F5344CB8AC3E}">
        <p14:creationId xmlns:p14="http://schemas.microsoft.com/office/powerpoint/2010/main" val="503193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5C7675D-1576-4BDE-A39D-838A5C04F155}" type="datetimeFigureOut">
              <a:rPr lang="en-US" smtClean="0"/>
              <a:t>9/6/2012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941B72-C906-4E3D-B56A-C68558DF0268}" type="slidenum">
              <a:rPr lang="en-US" smtClean="0"/>
              <a:t>‹#›</a:t>
            </a:fld>
            <a:endParaRPr lang="en-US" dirty="0"/>
          </a:p>
        </p:txBody>
      </p:sp>
    </p:spTree>
    <p:extLst>
      <p:ext uri="{BB962C8B-B14F-4D97-AF65-F5344CB8AC3E}">
        <p14:creationId xmlns:p14="http://schemas.microsoft.com/office/powerpoint/2010/main" val="2955071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C7675D-1576-4BDE-A39D-838A5C04F155}" type="datetimeFigureOut">
              <a:rPr lang="en-US" smtClean="0"/>
              <a:t>9/6/2012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941B72-C906-4E3D-B56A-C68558DF0268}" type="slidenum">
              <a:rPr lang="en-US" smtClean="0"/>
              <a:t>‹#›</a:t>
            </a:fld>
            <a:endParaRPr lang="en-US" dirty="0"/>
          </a:p>
        </p:txBody>
      </p:sp>
    </p:spTree>
    <p:extLst>
      <p:ext uri="{BB962C8B-B14F-4D97-AF65-F5344CB8AC3E}">
        <p14:creationId xmlns:p14="http://schemas.microsoft.com/office/powerpoint/2010/main" val="3244188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C7675D-1576-4BDE-A39D-838A5C04F155}" type="datetimeFigureOut">
              <a:rPr lang="en-US" smtClean="0"/>
              <a:t>9/6/2012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941B72-C906-4E3D-B56A-C68558DF0268}" type="slidenum">
              <a:rPr lang="en-US" smtClean="0"/>
              <a:t>‹#›</a:t>
            </a:fld>
            <a:endParaRPr lang="en-US" dirty="0"/>
          </a:p>
        </p:txBody>
      </p:sp>
    </p:spTree>
    <p:extLst>
      <p:ext uri="{BB962C8B-B14F-4D97-AF65-F5344CB8AC3E}">
        <p14:creationId xmlns:p14="http://schemas.microsoft.com/office/powerpoint/2010/main" val="1383653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C7675D-1576-4BDE-A39D-838A5C04F155}" type="datetimeFigureOut">
              <a:rPr lang="en-US" smtClean="0"/>
              <a:t>9/6/2012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941B72-C906-4E3D-B56A-C68558DF0268}" type="slidenum">
              <a:rPr lang="en-US" smtClean="0"/>
              <a:t>‹#›</a:t>
            </a:fld>
            <a:endParaRPr lang="en-US" dirty="0"/>
          </a:p>
        </p:txBody>
      </p:sp>
    </p:spTree>
    <p:extLst>
      <p:ext uri="{BB962C8B-B14F-4D97-AF65-F5344CB8AC3E}">
        <p14:creationId xmlns:p14="http://schemas.microsoft.com/office/powerpoint/2010/main" val="2782313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C7675D-1576-4BDE-A39D-838A5C04F155}" type="datetimeFigureOut">
              <a:rPr lang="en-US" smtClean="0"/>
              <a:t>9/6/2012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941B72-C906-4E3D-B56A-C68558DF0268}" type="slidenum">
              <a:rPr lang="en-US" smtClean="0"/>
              <a:t>‹#›</a:t>
            </a:fld>
            <a:endParaRPr lang="en-US" dirty="0"/>
          </a:p>
        </p:txBody>
      </p:sp>
    </p:spTree>
    <p:extLst>
      <p:ext uri="{BB962C8B-B14F-4D97-AF65-F5344CB8AC3E}">
        <p14:creationId xmlns:p14="http://schemas.microsoft.com/office/powerpoint/2010/main" val="1150978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C7675D-1576-4BDE-A39D-838A5C04F155}" type="datetimeFigureOut">
              <a:rPr lang="en-US" smtClean="0"/>
              <a:t>9/6/2012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941B72-C906-4E3D-B56A-C68558DF0268}" type="slidenum">
              <a:rPr lang="en-US" smtClean="0"/>
              <a:t>‹#›</a:t>
            </a:fld>
            <a:endParaRPr lang="en-US" dirty="0"/>
          </a:p>
        </p:txBody>
      </p:sp>
    </p:spTree>
    <p:extLst>
      <p:ext uri="{BB962C8B-B14F-4D97-AF65-F5344CB8AC3E}">
        <p14:creationId xmlns:p14="http://schemas.microsoft.com/office/powerpoint/2010/main" val="3118939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ln w="317500">
                <a:solidFill>
                  <a:prstClr val="white"/>
                </a:solidFill>
              </a:ln>
              <a:solidFill>
                <a:prstClr val="white"/>
              </a:solidFill>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ln w="317500">
                <a:solidFill>
                  <a:prstClr val="white"/>
                </a:solidFill>
              </a:ln>
              <a:solidFill>
                <a:prstClr val="white"/>
              </a:solidFill>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ln w="317500">
                <a:solidFill>
                  <a:prstClr val="white"/>
                </a:solidFill>
              </a:ln>
              <a:solidFill>
                <a:prstClr val="white"/>
              </a:solidFill>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ln w="317500">
                <a:solidFill>
                  <a:prstClr val="white"/>
                </a:solidFill>
              </a:ln>
              <a:solidFill>
                <a:prstClr val="white"/>
              </a:solidFill>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ln w="317500">
                <a:solidFill>
                  <a:prstClr val="white"/>
                </a:solidFill>
              </a:ln>
              <a:solidFill>
                <a:prstClr val="white"/>
              </a:solidFill>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ln w="317500">
                <a:solidFill>
                  <a:prstClr val="white"/>
                </a:solidFill>
              </a:ln>
              <a:solidFill>
                <a:prstClr val="white"/>
              </a:solidFill>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ln w="317500">
                <a:solidFill>
                  <a:prstClr val="white"/>
                </a:solidFill>
              </a:ln>
              <a:solidFill>
                <a:prstClr val="white"/>
              </a:solidFill>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ln w="317500">
                <a:solidFill>
                  <a:prstClr val="white"/>
                </a:solidFill>
              </a:ln>
              <a:solidFill>
                <a:prstClr val="white"/>
              </a:solidFill>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ln w="317500">
                <a:solidFill>
                  <a:prstClr val="white"/>
                </a:solidFill>
              </a:ln>
              <a:solidFill>
                <a:prstClr val="white"/>
              </a:solidFill>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ln w="317500">
                <a:solidFill>
                  <a:prstClr val="white"/>
                </a:solidFill>
              </a:ln>
              <a:solidFill>
                <a:prstClr val="white"/>
              </a:solidFill>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ln w="317500">
                <a:solidFill>
                  <a:prstClr val="white"/>
                </a:solidFill>
              </a:ln>
              <a:solidFill>
                <a:prstClr val="white"/>
              </a:solidFill>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ln w="317500">
                <a:solidFill>
                  <a:prstClr val="white"/>
                </a:solidFill>
              </a:ln>
              <a:solidFill>
                <a:prstClr val="white"/>
              </a:solidFill>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ln w="317500">
                <a:solidFill>
                  <a:prstClr val="white"/>
                </a:solidFill>
              </a:ln>
              <a:solidFill>
                <a:prstClr val="white"/>
              </a:solidFill>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ln w="317500">
                <a:solidFill>
                  <a:prstClr val="white"/>
                </a:solidFill>
              </a:ln>
              <a:solidFill>
                <a:prstClr val="white"/>
              </a:solidFill>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ln w="317500">
                <a:solidFill>
                  <a:prstClr val="white"/>
                </a:solidFill>
              </a:ln>
              <a:solidFill>
                <a:prstClr val="white"/>
              </a:solidFill>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ln w="317500">
                <a:solidFill>
                  <a:prstClr val="white"/>
                </a:solidFill>
              </a:ln>
              <a:solidFill>
                <a:prstClr val="white"/>
              </a:solidFill>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97" name="Oval 96"/>
          <p:cNvSpPr>
            <a:spLocks noChangeAspect="1"/>
          </p:cNvSpPr>
          <p:nvPr/>
        </p:nvSpPr>
        <p:spPr>
          <a:xfrm>
            <a:off x="11113" y="4941888"/>
            <a:ext cx="611187" cy="61118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00" name="Oval 99"/>
          <p:cNvSpPr>
            <a:spLocks noChangeAspect="1"/>
          </p:cNvSpPr>
          <p:nvPr/>
        </p:nvSpPr>
        <p:spPr>
          <a:xfrm>
            <a:off x="-25400" y="482600"/>
            <a:ext cx="598488" cy="904875"/>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03" name="Oval 102"/>
          <p:cNvSpPr>
            <a:spLocks noChangeAspect="1"/>
          </p:cNvSpPr>
          <p:nvPr/>
        </p:nvSpPr>
        <p:spPr>
          <a:xfrm>
            <a:off x="371475" y="1887538"/>
            <a:ext cx="609600" cy="60960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07" name="Oval 106"/>
          <p:cNvSpPr>
            <a:spLocks noChangeAspect="1"/>
          </p:cNvSpPr>
          <p:nvPr/>
        </p:nvSpPr>
        <p:spPr>
          <a:xfrm>
            <a:off x="7748588" y="282575"/>
            <a:ext cx="1128712" cy="1128713"/>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10" name="Oval 109"/>
          <p:cNvSpPr>
            <a:spLocks noChangeAspect="1"/>
          </p:cNvSpPr>
          <p:nvPr/>
        </p:nvSpPr>
        <p:spPr>
          <a:xfrm>
            <a:off x="7470775" y="1327150"/>
            <a:ext cx="608013" cy="608013"/>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11" name="Oval 110"/>
          <p:cNvSpPr>
            <a:spLocks noChangeAspect="1"/>
          </p:cNvSpPr>
          <p:nvPr/>
        </p:nvSpPr>
        <p:spPr>
          <a:xfrm>
            <a:off x="7629525" y="5611813"/>
            <a:ext cx="738188" cy="73818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13" name="Oval 112"/>
          <p:cNvSpPr>
            <a:spLocks noChangeAspect="1"/>
          </p:cNvSpPr>
          <p:nvPr/>
        </p:nvSpPr>
        <p:spPr>
          <a:xfrm>
            <a:off x="7494588" y="4927600"/>
            <a:ext cx="738187" cy="738188"/>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1159" name="Title Placeholder 1"/>
          <p:cNvSpPr>
            <a:spLocks noGrp="1"/>
          </p:cNvSpPr>
          <p:nvPr>
            <p:ph type="title"/>
          </p:nvPr>
        </p:nvSpPr>
        <p:spPr bwMode="auto">
          <a:xfrm>
            <a:off x="1009650" y="676275"/>
            <a:ext cx="7124700" cy="923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60" name="Text Placeholder 2"/>
          <p:cNvSpPr>
            <a:spLocks noGrp="1"/>
          </p:cNvSpPr>
          <p:nvPr>
            <p:ph type="body" idx="1"/>
          </p:nvPr>
        </p:nvSpPr>
        <p:spPr bwMode="auto">
          <a:xfrm>
            <a:off x="1009650" y="1806575"/>
            <a:ext cx="7124700" cy="40528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437313" y="5951538"/>
            <a:ext cx="2133600" cy="365125"/>
          </a:xfrm>
          <a:prstGeom prst="rect">
            <a:avLst/>
          </a:prstGeom>
        </p:spPr>
        <p:txBody>
          <a:bodyPr vert="horz" lIns="91440" tIns="45720" rIns="91440" bIns="45720" rtlCol="0" anchor="b"/>
          <a:lstStyle>
            <a:lvl1pPr algn="r" fontAlgn="auto">
              <a:spcBef>
                <a:spcPts val="0"/>
              </a:spcBef>
              <a:spcAft>
                <a:spcPts val="0"/>
              </a:spcAft>
              <a:defRPr sz="900">
                <a:solidFill>
                  <a:schemeClr val="tx1">
                    <a:tint val="75000"/>
                  </a:schemeClr>
                </a:solidFill>
                <a:latin typeface="+mn-lt"/>
              </a:defRPr>
            </a:lvl1pPr>
          </a:lstStyle>
          <a:p>
            <a:pPr>
              <a:defRPr/>
            </a:pPr>
            <a:fld id="{A436ED95-EB64-48B9-AA64-C59D63EC7E86}" type="datetime1">
              <a:rPr lang="en-US" smtClean="0">
                <a:solidFill>
                  <a:prstClr val="white">
                    <a:tint val="75000"/>
                  </a:prstClr>
                </a:solidFill>
              </a:rPr>
              <a:pPr>
                <a:defRPr/>
              </a:pPr>
              <a:t>9/6/2012</a:t>
            </a:fld>
            <a:endParaRPr lang="en-US" dirty="0">
              <a:solidFill>
                <a:prstClr val="white">
                  <a:tint val="75000"/>
                </a:prstClr>
              </a:solidFill>
            </a:endParaRPr>
          </a:p>
        </p:txBody>
      </p:sp>
      <p:sp>
        <p:nvSpPr>
          <p:cNvPr id="5" name="Footer Placeholder 4"/>
          <p:cNvSpPr>
            <a:spLocks noGrp="1"/>
          </p:cNvSpPr>
          <p:nvPr>
            <p:ph type="ftr" sz="quarter" idx="3"/>
          </p:nvPr>
        </p:nvSpPr>
        <p:spPr>
          <a:xfrm>
            <a:off x="1181100" y="5951538"/>
            <a:ext cx="5256213" cy="365125"/>
          </a:xfrm>
          <a:prstGeom prst="rect">
            <a:avLst/>
          </a:prstGeom>
        </p:spPr>
        <p:txBody>
          <a:bodyPr vert="horz" lIns="91440" tIns="45720" rIns="91440" bIns="45720" rtlCol="0" anchor="b"/>
          <a:lstStyle>
            <a:lvl1pPr algn="l" fontAlgn="auto">
              <a:spcBef>
                <a:spcPts val="0"/>
              </a:spcBef>
              <a:spcAft>
                <a:spcPts val="0"/>
              </a:spcAft>
              <a:defRPr sz="900">
                <a:solidFill>
                  <a:schemeClr val="tx1">
                    <a:tint val="75000"/>
                  </a:schemeClr>
                </a:solidFill>
                <a:latin typeface="+mn-lt"/>
              </a:defRPr>
            </a:lvl1pPr>
          </a:lstStyle>
          <a:p>
            <a:pPr>
              <a:defRPr/>
            </a:pPr>
            <a:endParaRPr lang="en-US" dirty="0">
              <a:solidFill>
                <a:prstClr val="white">
                  <a:tint val="75000"/>
                </a:prstClr>
              </a:solidFill>
            </a:endParaRPr>
          </a:p>
        </p:txBody>
      </p:sp>
      <p:sp>
        <p:nvSpPr>
          <p:cNvPr id="6" name="Slide Number Placeholder 5"/>
          <p:cNvSpPr>
            <a:spLocks noGrp="1"/>
          </p:cNvSpPr>
          <p:nvPr>
            <p:ph type="sldNum" sz="quarter" idx="4"/>
          </p:nvPr>
        </p:nvSpPr>
        <p:spPr>
          <a:xfrm>
            <a:off x="573088" y="5951538"/>
            <a:ext cx="608012" cy="365125"/>
          </a:xfrm>
          <a:prstGeom prst="rect">
            <a:avLst/>
          </a:prstGeom>
        </p:spPr>
        <p:txBody>
          <a:bodyPr vert="horz" lIns="91440" tIns="45720" rIns="91440" bIns="45720" rtlCol="0" anchor="b"/>
          <a:lstStyle>
            <a:lvl1pPr algn="l" fontAlgn="auto">
              <a:spcBef>
                <a:spcPts val="0"/>
              </a:spcBef>
              <a:spcAft>
                <a:spcPts val="0"/>
              </a:spcAft>
              <a:defRPr sz="1800">
                <a:solidFill>
                  <a:schemeClr val="tx1">
                    <a:tint val="75000"/>
                  </a:schemeClr>
                </a:solidFill>
                <a:latin typeface="+mn-lt"/>
              </a:defRPr>
            </a:lvl1pPr>
          </a:lstStyle>
          <a:p>
            <a:pPr>
              <a:defRPr/>
            </a:pPr>
            <a:fld id="{D7C74D5B-38F4-4AF2-B32D-734E75ED57AD}" type="slidenum">
              <a:rPr lang="en-US">
                <a:solidFill>
                  <a:prstClr val="white">
                    <a:tint val="75000"/>
                  </a:prstClr>
                </a:solidFill>
              </a:rPr>
              <a:pPr>
                <a:defRPr/>
              </a:pPr>
              <a:t>‹#›</a:t>
            </a:fld>
            <a:endParaRPr lang="en-US" dirty="0">
              <a:solidFill>
                <a:prstClr val="white">
                  <a:tint val="75000"/>
                </a:prstClr>
              </a:solidFill>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ln w="317500">
                <a:solidFill>
                  <a:prstClr val="white"/>
                </a:solidFill>
              </a:ln>
              <a:solidFill>
                <a:prstClr val="white"/>
              </a:solidFill>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60" name="Oval 59"/>
          <p:cNvSpPr>
            <a:spLocks noChangeAspect="1"/>
          </p:cNvSpPr>
          <p:nvPr/>
        </p:nvSpPr>
        <p:spPr>
          <a:xfrm>
            <a:off x="153988" y="2698750"/>
            <a:ext cx="468312" cy="468313"/>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61" name="Oval 60"/>
          <p:cNvSpPr>
            <a:spLocks noChangeAspect="1"/>
          </p:cNvSpPr>
          <p:nvPr/>
        </p:nvSpPr>
        <p:spPr>
          <a:xfrm>
            <a:off x="474663" y="3167063"/>
            <a:ext cx="458787" cy="45878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ln w="317500">
                <a:solidFill>
                  <a:prstClr val="white"/>
                </a:solidFill>
              </a:ln>
              <a:solidFill>
                <a:prstClr val="white"/>
              </a:solidFill>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394731945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sldNum="0" hdr="0" ftr="0" dt="0"/>
  <p:txStyles>
    <p:titleStyle>
      <a:lvl1pPr algn="l" defTabSz="457200" rtl="0" eaLnBrk="0" fontAlgn="base" hangingPunct="0">
        <a:spcBef>
          <a:spcPct val="0"/>
        </a:spcBef>
        <a:spcAft>
          <a:spcPct val="0"/>
        </a:spcAft>
        <a:defRPr sz="3200" kern="1200">
          <a:solidFill>
            <a:schemeClr val="tx1"/>
          </a:solidFill>
          <a:latin typeface="+mj-lt"/>
          <a:ea typeface="+mj-ea"/>
          <a:cs typeface="Trebuchet MS"/>
        </a:defRPr>
      </a:lvl1pPr>
      <a:lvl2pPr algn="l" defTabSz="457200" rtl="0" eaLnBrk="0" fontAlgn="base" hangingPunct="0">
        <a:spcBef>
          <a:spcPct val="0"/>
        </a:spcBef>
        <a:spcAft>
          <a:spcPct val="0"/>
        </a:spcAft>
        <a:defRPr sz="3200">
          <a:solidFill>
            <a:schemeClr val="tx1"/>
          </a:solidFill>
          <a:latin typeface="Verdana" pitchFamily="34" charset="0"/>
        </a:defRPr>
      </a:lvl2pPr>
      <a:lvl3pPr algn="l" defTabSz="457200" rtl="0" eaLnBrk="0" fontAlgn="base" hangingPunct="0">
        <a:spcBef>
          <a:spcPct val="0"/>
        </a:spcBef>
        <a:spcAft>
          <a:spcPct val="0"/>
        </a:spcAft>
        <a:defRPr sz="3200">
          <a:solidFill>
            <a:schemeClr val="tx1"/>
          </a:solidFill>
          <a:latin typeface="Verdana" pitchFamily="34" charset="0"/>
        </a:defRPr>
      </a:lvl3pPr>
      <a:lvl4pPr algn="l" defTabSz="457200" rtl="0" eaLnBrk="0" fontAlgn="base" hangingPunct="0">
        <a:spcBef>
          <a:spcPct val="0"/>
        </a:spcBef>
        <a:spcAft>
          <a:spcPct val="0"/>
        </a:spcAft>
        <a:defRPr sz="3200">
          <a:solidFill>
            <a:schemeClr val="tx1"/>
          </a:solidFill>
          <a:latin typeface="Verdana" pitchFamily="34" charset="0"/>
        </a:defRPr>
      </a:lvl4pPr>
      <a:lvl5pPr algn="l" defTabSz="457200" rtl="0" eaLnBrk="0" fontAlgn="base" hangingPunct="0">
        <a:spcBef>
          <a:spcPct val="0"/>
        </a:spcBef>
        <a:spcAft>
          <a:spcPct val="0"/>
        </a:spcAft>
        <a:defRPr sz="3200">
          <a:solidFill>
            <a:schemeClr val="tx1"/>
          </a:solidFill>
          <a:latin typeface="Verdan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ct val="20000"/>
        </a:spcBef>
        <a:spcAft>
          <a:spcPts val="600"/>
        </a:spcAft>
        <a:buClr>
          <a:schemeClr val="tx2"/>
        </a:buClr>
        <a:buFont typeface="Wingdings 2" pitchFamily="18" charset="2"/>
        <a:buChar char=""/>
        <a:defRPr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chemeClr val="tx2"/>
        </a:buClr>
        <a:buFont typeface="Wingdings 2" pitchFamily="18" charset="2"/>
        <a:buChar char=""/>
        <a:defRPr sz="1600" kern="1200">
          <a:solidFill>
            <a:schemeClr val="tx1"/>
          </a:solidFill>
          <a:latin typeface="+mn-lt"/>
          <a:ea typeface="+mn-ea"/>
          <a:cs typeface="+mn-cs"/>
        </a:defRPr>
      </a:lvl2pPr>
      <a:lvl3pPr marL="1143000" indent="-228600" algn="l" defTabSz="457200" rtl="0" eaLnBrk="0" fontAlgn="base" hangingPunct="0">
        <a:spcBef>
          <a:spcPct val="20000"/>
        </a:spcBef>
        <a:spcAft>
          <a:spcPts val="600"/>
        </a:spcAft>
        <a:buClr>
          <a:schemeClr val="tx2"/>
        </a:buClr>
        <a:buFont typeface="Wingdings 2" pitchFamily="18" charset="2"/>
        <a:buChar char=""/>
        <a:defRPr sz="1400" kern="1200">
          <a:solidFill>
            <a:schemeClr val="tx1"/>
          </a:solidFill>
          <a:latin typeface="+mn-lt"/>
          <a:ea typeface="+mn-ea"/>
          <a:cs typeface="+mn-cs"/>
        </a:defRPr>
      </a:lvl3pPr>
      <a:lvl4pPr marL="1600200" indent="-228600" algn="l" defTabSz="457200" rtl="0" eaLnBrk="0" fontAlgn="base" hangingPunct="0">
        <a:spcBef>
          <a:spcPct val="20000"/>
        </a:spcBef>
        <a:spcAft>
          <a:spcPts val="600"/>
        </a:spcAft>
        <a:buClr>
          <a:schemeClr val="tx2"/>
        </a:buClr>
        <a:buFont typeface="Wingdings 2" pitchFamily="18" charset="2"/>
        <a:buChar char=""/>
        <a:defRPr sz="1200" kern="1200">
          <a:solidFill>
            <a:schemeClr val="tx1"/>
          </a:solidFill>
          <a:latin typeface="+mn-lt"/>
          <a:ea typeface="+mn-ea"/>
          <a:cs typeface="+mn-cs"/>
        </a:defRPr>
      </a:lvl4pPr>
      <a:lvl5pPr marL="2057400" indent="-228600" algn="l" defTabSz="457200" rtl="0" eaLnBrk="0" fontAlgn="base" hangingPunct="0">
        <a:spcBef>
          <a:spcPct val="20000"/>
        </a:spcBef>
        <a:spcAft>
          <a:spcPts val="600"/>
        </a:spcAft>
        <a:buClr>
          <a:schemeClr val="tx2"/>
        </a:buClr>
        <a:buFont typeface="Wingdings 2" pitchFamily="18"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7000" r="-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0B0651-0441-4CAA-A322-250447C6FCD7}" type="datetimeFigureOut">
              <a:rPr lang="en-US" smtClean="0">
                <a:solidFill>
                  <a:prstClr val="black">
                    <a:tint val="75000"/>
                  </a:prstClr>
                </a:solidFill>
              </a:rPr>
              <a:pPr/>
              <a:t>9/6/2012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B303D4-7C54-4058-9005-2B5E9335384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38326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6.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8.xml"/><Relationship Id="rId1" Type="http://schemas.openxmlformats.org/officeDocument/2006/relationships/themeOverride" Target="../theme/themeOverride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hemeOverride" Target="../theme/themeOverride2.xml"/><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7.xml"/><Relationship Id="rId1" Type="http://schemas.openxmlformats.org/officeDocument/2006/relationships/themeOverride" Target="../theme/themeOverride3.xml"/></Relationships>
</file>

<file path=ppt/slides/_rels/slide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5.xml"/></Relationships>
</file>

<file path=ppt/slides/_rels/slide3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7" Type="http://schemas.microsoft.com/office/2007/relationships/hdphoto" Target="../media/hdphoto2.wdp"/><Relationship Id="rId2" Type="http://schemas.openxmlformats.org/officeDocument/2006/relationships/image" Target="../media/image19.jpeg"/><Relationship Id="rId1" Type="http://schemas.openxmlformats.org/officeDocument/2006/relationships/slideLayout" Target="../slideLayouts/slideLayout2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8.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0"/>
            <a:ext cx="8610600" cy="923925"/>
          </a:xfrm>
        </p:spPr>
        <p:txBody>
          <a:bodyPr/>
          <a:lstStyle/>
          <a:p>
            <a:pPr algn="ctr"/>
            <a:r>
              <a:rPr lang="en-US" b="1" dirty="0"/>
              <a:t>An ounce of prevention is worth a pound of cure (and millions of dollars in savings):</a:t>
            </a:r>
            <a:br>
              <a:rPr lang="en-US" b="1" dirty="0"/>
            </a:br>
            <a:r>
              <a:rPr lang="en-US" b="1" dirty="0"/>
              <a:t/>
            </a:r>
            <a:br>
              <a:rPr lang="en-US" b="1" dirty="0"/>
            </a:br>
            <a:r>
              <a:rPr lang="en-US" b="1" dirty="0"/>
              <a:t>Balancing our investment in the Chesapeake by maintaining healthy watersheds</a:t>
            </a:r>
            <a:r>
              <a:rPr lang="en-US" dirty="0" smtClean="0"/>
              <a:t/>
            </a:r>
            <a:br>
              <a:rPr lang="en-US" dirty="0" smtClean="0"/>
            </a:br>
            <a:r>
              <a:rPr lang="en-US" dirty="0" smtClean="0"/>
              <a:t> </a:t>
            </a:r>
            <a:r>
              <a:rPr lang="en-US" dirty="0"/>
              <a:t> </a:t>
            </a:r>
            <a:r>
              <a:rPr lang="en-US" dirty="0" smtClean="0"/>
              <a:t/>
            </a:r>
            <a:br>
              <a:rPr lang="en-US" dirty="0" smtClean="0"/>
            </a:br>
            <a:r>
              <a:rPr lang="en-US" sz="2400" dirty="0" smtClean="0"/>
              <a:t>September 6, </a:t>
            </a:r>
            <a:r>
              <a:rPr lang="en-US" sz="2400" dirty="0"/>
              <a:t>2012 </a:t>
            </a:r>
            <a:r>
              <a:rPr lang="en-US" sz="2400" dirty="0" smtClean="0"/>
              <a:t/>
            </a:r>
            <a:br>
              <a:rPr lang="en-US" sz="2400" dirty="0" smtClean="0"/>
            </a:br>
            <a:r>
              <a:rPr lang="en-US" sz="2400" dirty="0" smtClean="0"/>
              <a:t/>
            </a:r>
            <a:br>
              <a:rPr lang="en-US" sz="2400" dirty="0" smtClean="0"/>
            </a:br>
            <a:r>
              <a:rPr lang="en-US" sz="2000" dirty="0" smtClean="0"/>
              <a:t>Mark </a:t>
            </a:r>
            <a:r>
              <a:rPr lang="en-US" sz="2000" dirty="0" smtClean="0"/>
              <a:t>Bryer</a:t>
            </a:r>
            <a:br>
              <a:rPr lang="en-US" sz="2000" dirty="0" smtClean="0"/>
            </a:br>
            <a:r>
              <a:rPr lang="en-US" sz="2000" dirty="0" smtClean="0"/>
              <a:t>The Nature Conservancy</a:t>
            </a:r>
            <a:r>
              <a:rPr lang="en-US" sz="2000" dirty="0" smtClean="0"/>
              <a:t/>
            </a:r>
            <a:br>
              <a:rPr lang="en-US" sz="2000" dirty="0" smtClean="0"/>
            </a:br>
            <a:r>
              <a:rPr lang="en-US" sz="2000" dirty="0" smtClean="0"/>
              <a:t>Chair, Healthy Watershed Goal Team</a:t>
            </a:r>
            <a:endParaRPr lang="en-US" dirty="0"/>
          </a:p>
        </p:txBody>
      </p:sp>
    </p:spTree>
    <p:extLst>
      <p:ext uri="{BB962C8B-B14F-4D97-AF65-F5344CB8AC3E}">
        <p14:creationId xmlns:p14="http://schemas.microsoft.com/office/powerpoint/2010/main" val="20139483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9144000" cy="1600200"/>
            <a:chOff x="0" y="0"/>
            <a:chExt cx="9144000" cy="1600200"/>
          </a:xfrm>
        </p:grpSpPr>
        <p:pic>
          <p:nvPicPr>
            <p:cNvPr id="7"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1731" t="2902" r="1807" b="72540"/>
            <a:stretch/>
          </p:blipFill>
          <p:spPr bwMode="auto">
            <a:xfrm>
              <a:off x="0" y="0"/>
              <a:ext cx="9144000" cy="157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a:xfrm>
              <a:off x="0" y="1600200"/>
              <a:ext cx="9144000" cy="0"/>
            </a:xfrm>
            <a:prstGeom prst="line">
              <a:avLst/>
            </a:prstGeom>
            <a:ln w="76200">
              <a:solidFill>
                <a:schemeClr val="accent1">
                  <a:lumMod val="75000"/>
                </a:schemeClr>
              </a:solidFill>
            </a:ln>
          </p:spPr>
          <p:style>
            <a:lnRef idx="3">
              <a:schemeClr val="accent3"/>
            </a:lnRef>
            <a:fillRef idx="0">
              <a:schemeClr val="accent3"/>
            </a:fillRef>
            <a:effectRef idx="2">
              <a:schemeClr val="accent3"/>
            </a:effectRef>
            <a:fontRef idx="minor">
              <a:schemeClr val="tx1"/>
            </a:fontRef>
          </p:style>
        </p:cxnSp>
      </p:grpSp>
      <p:sp>
        <p:nvSpPr>
          <p:cNvPr id="3" name="Title 2"/>
          <p:cNvSpPr>
            <a:spLocks noGrp="1"/>
          </p:cNvSpPr>
          <p:nvPr>
            <p:ph type="title"/>
          </p:nvPr>
        </p:nvSpPr>
        <p:spPr/>
        <p:txBody>
          <a:bodyPr/>
          <a:lstStyle/>
          <a:p>
            <a:r>
              <a:rPr lang="en-US" b="1" dirty="0" smtClean="0">
                <a:solidFill>
                  <a:schemeClr val="bg1"/>
                </a:solidFill>
              </a:rPr>
              <a:t>An ounce of protection…</a:t>
            </a:r>
            <a:endParaRPr lang="en-US" b="1" dirty="0">
              <a:solidFill>
                <a:schemeClr val="bg1"/>
              </a:solidFill>
            </a:endParaRPr>
          </a:p>
        </p:txBody>
      </p:sp>
      <p:sp>
        <p:nvSpPr>
          <p:cNvPr id="4" name="Content Placeholder 3"/>
          <p:cNvSpPr>
            <a:spLocks noGrp="1"/>
          </p:cNvSpPr>
          <p:nvPr>
            <p:ph idx="1"/>
          </p:nvPr>
        </p:nvSpPr>
        <p:spPr>
          <a:xfrm>
            <a:off x="669324" y="1905000"/>
            <a:ext cx="7865076" cy="4525963"/>
          </a:xfrm>
          <a:solidFill>
            <a:schemeClr val="bg1">
              <a:alpha val="75000"/>
            </a:schemeClr>
          </a:solidFill>
        </p:spPr>
        <p:txBody>
          <a:bodyPr lIns="182880" tIns="182880" rIns="182880" bIns="182880">
            <a:normAutofit/>
          </a:bodyPr>
          <a:lstStyle/>
          <a:p>
            <a:pPr marL="0" indent="0">
              <a:buNone/>
            </a:pPr>
            <a:r>
              <a:rPr lang="en-US" sz="2400" dirty="0" smtClean="0"/>
              <a:t>Economic benefits of protecting Healthy Watersheds</a:t>
            </a:r>
          </a:p>
          <a:p>
            <a:r>
              <a:rPr lang="en-US" sz="2400" dirty="0" smtClean="0"/>
              <a:t>Lower water treatment costs</a:t>
            </a:r>
          </a:p>
          <a:p>
            <a:r>
              <a:rPr lang="en-US" sz="2400" dirty="0" smtClean="0"/>
              <a:t>Flood mitigation</a:t>
            </a:r>
          </a:p>
          <a:p>
            <a:r>
              <a:rPr lang="en-US" sz="2400" dirty="0" smtClean="0"/>
              <a:t>Fishing, boating, eco-tourism</a:t>
            </a:r>
          </a:p>
          <a:p>
            <a:r>
              <a:rPr lang="en-US" sz="2400" dirty="0" smtClean="0"/>
              <a:t>Increased property values</a:t>
            </a:r>
          </a:p>
          <a:p>
            <a:pPr marL="0" indent="0">
              <a:buNone/>
            </a:pPr>
            <a:endParaRPr lang="en-US" sz="2400" dirty="0" smtClean="0"/>
          </a:p>
          <a:p>
            <a:pPr marL="0" indent="0">
              <a:buNone/>
            </a:pPr>
            <a:r>
              <a:rPr lang="en-US" sz="2400" dirty="0" smtClean="0"/>
              <a:t>The challenges </a:t>
            </a:r>
            <a:r>
              <a:rPr lang="en-US" sz="2400" dirty="0"/>
              <a:t>and </a:t>
            </a:r>
            <a:r>
              <a:rPr lang="en-US" sz="2400" dirty="0" smtClean="0"/>
              <a:t>costs </a:t>
            </a:r>
            <a:r>
              <a:rPr lang="en-US" sz="2400" dirty="0"/>
              <a:t>of restoring these services </a:t>
            </a:r>
            <a:r>
              <a:rPr lang="en-US" sz="2400" dirty="0" smtClean="0"/>
              <a:t>are often much greater than the costs of protecting them.</a:t>
            </a:r>
            <a:endParaRPr lang="en-US" sz="2400" dirty="0"/>
          </a:p>
          <a:p>
            <a:endParaRPr lang="en-US" dirty="0"/>
          </a:p>
          <a:p>
            <a:endParaRPr lang="en-US" dirty="0"/>
          </a:p>
        </p:txBody>
      </p:sp>
    </p:spTree>
    <p:extLst>
      <p:ext uri="{BB962C8B-B14F-4D97-AF65-F5344CB8AC3E}">
        <p14:creationId xmlns:p14="http://schemas.microsoft.com/office/powerpoint/2010/main" val="29462090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1600200"/>
            <a:chOff x="0" y="0"/>
            <a:chExt cx="9144000" cy="1600200"/>
          </a:xfrm>
        </p:grpSpPr>
        <p:pic>
          <p:nvPicPr>
            <p:cNvPr id="6"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1731" t="2902" r="1807" b="72540"/>
            <a:stretch/>
          </p:blipFill>
          <p:spPr bwMode="auto">
            <a:xfrm>
              <a:off x="0" y="0"/>
              <a:ext cx="9144000" cy="157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0" y="1600200"/>
              <a:ext cx="9144000" cy="0"/>
            </a:xfrm>
            <a:prstGeom prst="line">
              <a:avLst/>
            </a:prstGeom>
            <a:ln w="76200">
              <a:solidFill>
                <a:schemeClr val="accent1">
                  <a:lumMod val="75000"/>
                </a:schemeClr>
              </a:solidFill>
            </a:ln>
          </p:spPr>
          <p:style>
            <a:lnRef idx="3">
              <a:schemeClr val="accent3"/>
            </a:lnRef>
            <a:fillRef idx="0">
              <a:schemeClr val="accent3"/>
            </a:fillRef>
            <a:effectRef idx="2">
              <a:schemeClr val="accent3"/>
            </a:effectRef>
            <a:fontRef idx="minor">
              <a:schemeClr val="tx1"/>
            </a:fontRef>
          </p:style>
        </p:cxnSp>
      </p:grpSp>
      <p:sp>
        <p:nvSpPr>
          <p:cNvPr id="2" name="Title 1"/>
          <p:cNvSpPr>
            <a:spLocks noGrp="1"/>
          </p:cNvSpPr>
          <p:nvPr>
            <p:ph type="title"/>
          </p:nvPr>
        </p:nvSpPr>
        <p:spPr/>
        <p:txBody>
          <a:bodyPr>
            <a:normAutofit/>
          </a:bodyPr>
          <a:lstStyle/>
          <a:p>
            <a:r>
              <a:rPr lang="en-US" b="1" dirty="0" smtClean="0">
                <a:solidFill>
                  <a:schemeClr val="bg1"/>
                </a:solidFill>
              </a:rPr>
              <a:t>Economics of protection</a:t>
            </a:r>
            <a:endParaRPr lang="en-US" b="1" dirty="0">
              <a:solidFill>
                <a:schemeClr val="bg1"/>
              </a:solidFill>
            </a:endParaRPr>
          </a:p>
        </p:txBody>
      </p:sp>
      <p:sp>
        <p:nvSpPr>
          <p:cNvPr id="3" name="Content Placeholder 2"/>
          <p:cNvSpPr>
            <a:spLocks noGrp="1"/>
          </p:cNvSpPr>
          <p:nvPr>
            <p:ph idx="1"/>
          </p:nvPr>
        </p:nvSpPr>
        <p:spPr>
          <a:xfrm>
            <a:off x="676148" y="1981201"/>
            <a:ext cx="8017476" cy="3962400"/>
          </a:xfrm>
          <a:solidFill>
            <a:schemeClr val="bg1">
              <a:alpha val="75000"/>
            </a:schemeClr>
          </a:solidFill>
        </p:spPr>
        <p:txBody>
          <a:bodyPr lIns="182880" tIns="182880" rIns="182880" bIns="182880">
            <a:normAutofit fontScale="92500" lnSpcReduction="10000"/>
          </a:bodyPr>
          <a:lstStyle/>
          <a:p>
            <a:r>
              <a:rPr lang="en-US" sz="2800" dirty="0" smtClean="0"/>
              <a:t>For every 10% increase in forest cover of source drinking water area, treatment costs decreased by 20% (</a:t>
            </a:r>
            <a:r>
              <a:rPr lang="en-US" sz="2800" dirty="0" err="1" smtClean="0"/>
              <a:t>Earnst</a:t>
            </a:r>
            <a:r>
              <a:rPr lang="en-US" sz="2800" dirty="0" smtClean="0"/>
              <a:t>, C., 2004)</a:t>
            </a:r>
          </a:p>
          <a:p>
            <a:r>
              <a:rPr lang="en-US" sz="2800" dirty="0" smtClean="0"/>
              <a:t>In PA, homes near green space are worth 30% more ($16.3 billion)</a:t>
            </a:r>
          </a:p>
          <a:p>
            <a:r>
              <a:rPr lang="en-US" sz="2800" dirty="0" smtClean="0"/>
              <a:t>Existing wetlands surrounding Boston have been valued at $72,000 per hectare pre year based on the cost avoidance they provide by preventing flood damage (Myers 1996)</a:t>
            </a:r>
          </a:p>
        </p:txBody>
      </p:sp>
    </p:spTree>
    <p:extLst>
      <p:ext uri="{BB962C8B-B14F-4D97-AF65-F5344CB8AC3E}">
        <p14:creationId xmlns:p14="http://schemas.microsoft.com/office/powerpoint/2010/main" val="15506299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1600200"/>
            <a:chOff x="0" y="0"/>
            <a:chExt cx="9144000" cy="1600200"/>
          </a:xfrm>
        </p:grpSpPr>
        <p:pic>
          <p:nvPicPr>
            <p:cNvPr id="6"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1731" t="2902" r="1807" b="72540"/>
            <a:stretch/>
          </p:blipFill>
          <p:spPr bwMode="auto">
            <a:xfrm>
              <a:off x="0" y="0"/>
              <a:ext cx="9144000" cy="157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0" y="1600200"/>
              <a:ext cx="9144000" cy="0"/>
            </a:xfrm>
            <a:prstGeom prst="line">
              <a:avLst/>
            </a:prstGeom>
            <a:ln w="76200">
              <a:solidFill>
                <a:schemeClr val="accent1">
                  <a:lumMod val="75000"/>
                </a:schemeClr>
              </a:solidFill>
            </a:ln>
          </p:spPr>
          <p:style>
            <a:lnRef idx="3">
              <a:schemeClr val="accent3"/>
            </a:lnRef>
            <a:fillRef idx="0">
              <a:schemeClr val="accent3"/>
            </a:fillRef>
            <a:effectRef idx="2">
              <a:schemeClr val="accent3"/>
            </a:effectRef>
            <a:fontRef idx="minor">
              <a:schemeClr val="tx1"/>
            </a:fontRef>
          </p:style>
        </p:cxnSp>
      </p:grpSp>
      <p:sp>
        <p:nvSpPr>
          <p:cNvPr id="2" name="Title 1"/>
          <p:cNvSpPr>
            <a:spLocks noGrp="1"/>
          </p:cNvSpPr>
          <p:nvPr>
            <p:ph type="title"/>
          </p:nvPr>
        </p:nvSpPr>
        <p:spPr/>
        <p:txBody>
          <a:bodyPr/>
          <a:lstStyle/>
          <a:p>
            <a:r>
              <a:rPr lang="en-US" b="1" dirty="0" smtClean="0">
                <a:solidFill>
                  <a:schemeClr val="bg1"/>
                </a:solidFill>
              </a:rPr>
              <a:t>Economics of protection</a:t>
            </a:r>
            <a:endParaRPr lang="en-US" b="1" dirty="0">
              <a:solidFill>
                <a:schemeClr val="bg1"/>
              </a:solidFill>
            </a:endParaRPr>
          </a:p>
        </p:txBody>
      </p:sp>
      <p:pic>
        <p:nvPicPr>
          <p:cNvPr id="2050" name="Picture 2" descr="bd72b2bd-e4fd-4e90-9999-a6bc2fcc5e1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44" r="1690" b="2997"/>
          <a:stretch/>
        </p:blipFill>
        <p:spPr bwMode="auto">
          <a:xfrm>
            <a:off x="431623" y="2057400"/>
            <a:ext cx="826089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874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7000" r="-7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0" y="0"/>
            <a:ext cx="9144000" cy="1600200"/>
            <a:chOff x="0" y="0"/>
            <a:chExt cx="9144000" cy="1600200"/>
          </a:xfrm>
        </p:grpSpPr>
        <p:pic>
          <p:nvPicPr>
            <p:cNvPr id="6"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artisticBlur/>
                      </a14:imgEffect>
                    </a14:imgLayer>
                  </a14:imgProps>
                </a:ext>
                <a:ext uri="{28A0092B-C50C-407E-A947-70E740481C1C}">
                  <a14:useLocalDpi xmlns:a14="http://schemas.microsoft.com/office/drawing/2010/main" val="0"/>
                </a:ext>
              </a:extLst>
            </a:blip>
            <a:srcRect l="1731" t="2902" r="1807" b="72540"/>
            <a:stretch/>
          </p:blipFill>
          <p:spPr bwMode="auto">
            <a:xfrm>
              <a:off x="0" y="0"/>
              <a:ext cx="9144000" cy="157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0" y="1600200"/>
              <a:ext cx="9144000" cy="0"/>
            </a:xfrm>
            <a:prstGeom prst="line">
              <a:avLst/>
            </a:prstGeom>
            <a:ln w="76200">
              <a:solidFill>
                <a:schemeClr val="accent1">
                  <a:lumMod val="75000"/>
                </a:schemeClr>
              </a:solidFill>
            </a:ln>
          </p:spPr>
          <p:style>
            <a:lnRef idx="3">
              <a:schemeClr val="accent3"/>
            </a:lnRef>
            <a:fillRef idx="0">
              <a:schemeClr val="accent3"/>
            </a:fillRef>
            <a:effectRef idx="2">
              <a:schemeClr val="accent3"/>
            </a:effectRef>
            <a:fontRef idx="minor">
              <a:schemeClr val="tx1"/>
            </a:fontRef>
          </p:style>
        </p:cxnSp>
      </p:grpSp>
      <p:sp>
        <p:nvSpPr>
          <p:cNvPr id="2" name="Title 1"/>
          <p:cNvSpPr>
            <a:spLocks noGrp="1"/>
          </p:cNvSpPr>
          <p:nvPr>
            <p:ph type="title"/>
          </p:nvPr>
        </p:nvSpPr>
        <p:spPr/>
        <p:txBody>
          <a:bodyPr>
            <a:normAutofit fontScale="90000"/>
          </a:bodyPr>
          <a:lstStyle/>
          <a:p>
            <a:r>
              <a:rPr lang="en-US" b="1" dirty="0" smtClean="0">
                <a:solidFill>
                  <a:schemeClr val="bg1"/>
                </a:solidFill>
              </a:rPr>
              <a:t>Maintaining HW:  How are we doing? </a:t>
            </a:r>
            <a:endParaRPr lang="en-US" b="1" dirty="0">
              <a:solidFill>
                <a:schemeClr val="bg1"/>
              </a:solidFill>
            </a:endParaRPr>
          </a:p>
        </p:txBody>
      </p:sp>
      <p:sp>
        <p:nvSpPr>
          <p:cNvPr id="3" name="TextBox 2"/>
          <p:cNvSpPr txBox="1"/>
          <p:nvPr/>
        </p:nvSpPr>
        <p:spPr>
          <a:xfrm>
            <a:off x="838200" y="2133600"/>
            <a:ext cx="7620000" cy="4247317"/>
          </a:xfrm>
          <a:prstGeom prst="rect">
            <a:avLst/>
          </a:prstGeom>
          <a:solidFill>
            <a:schemeClr val="bg1">
              <a:alpha val="75000"/>
            </a:schemeClr>
          </a:solidFill>
        </p:spPr>
        <p:txBody>
          <a:bodyPr wrap="square" lIns="182880" tIns="182880" rIns="182880" bIns="182880" rtlCol="0">
            <a:spAutoFit/>
          </a:bodyPr>
          <a:lstStyle/>
          <a:p>
            <a:pPr marL="285750" indent="-285750">
              <a:buFont typeface="Arial" pitchFamily="34" charset="0"/>
              <a:buChar char="•"/>
            </a:pPr>
            <a:r>
              <a:rPr lang="en-US" sz="2800" dirty="0" smtClean="0">
                <a:solidFill>
                  <a:prstClr val="black"/>
                </a:solidFill>
              </a:rPr>
              <a:t>We don’t exactly know…but we do know:</a:t>
            </a:r>
          </a:p>
          <a:p>
            <a:pPr marL="742950" lvl="1" indent="-285750">
              <a:buFont typeface="Arial" pitchFamily="34" charset="0"/>
              <a:buChar char="•"/>
            </a:pPr>
            <a:r>
              <a:rPr lang="en-US" sz="2800" dirty="0">
                <a:solidFill>
                  <a:prstClr val="black"/>
                </a:solidFill>
              </a:rPr>
              <a:t>We have a snapshot of current health based on bugs in </a:t>
            </a:r>
            <a:r>
              <a:rPr lang="en-US" sz="2800" dirty="0" smtClean="0">
                <a:solidFill>
                  <a:prstClr val="black"/>
                </a:solidFill>
              </a:rPr>
              <a:t>our streams</a:t>
            </a:r>
            <a:endParaRPr lang="en-US" sz="2800" dirty="0">
              <a:solidFill>
                <a:prstClr val="black"/>
              </a:solidFill>
            </a:endParaRPr>
          </a:p>
          <a:p>
            <a:pPr marL="742950" lvl="1" indent="-285750">
              <a:buFont typeface="Arial" pitchFamily="34" charset="0"/>
              <a:buChar char="•"/>
            </a:pPr>
            <a:r>
              <a:rPr lang="en-US" sz="2800" dirty="0" smtClean="0">
                <a:solidFill>
                  <a:prstClr val="black"/>
                </a:solidFill>
              </a:rPr>
              <a:t>The number of impaired streams is increasing</a:t>
            </a:r>
          </a:p>
          <a:p>
            <a:pPr marL="742950" lvl="1" indent="-285750">
              <a:buFont typeface="Arial" pitchFamily="34" charset="0"/>
              <a:buChar char="•"/>
            </a:pPr>
            <a:r>
              <a:rPr lang="en-US" sz="2800" dirty="0" smtClean="0">
                <a:solidFill>
                  <a:prstClr val="black"/>
                </a:solidFill>
              </a:rPr>
              <a:t>We don’t know how effective management interventions are at keeping our streams healthy</a:t>
            </a:r>
          </a:p>
          <a:p>
            <a:endParaRPr lang="en-US" sz="2800" dirty="0">
              <a:solidFill>
                <a:prstClr val="black"/>
              </a:solidFill>
            </a:endParaRPr>
          </a:p>
        </p:txBody>
      </p:sp>
    </p:spTree>
    <p:extLst>
      <p:ext uri="{BB962C8B-B14F-4D97-AF65-F5344CB8AC3E}">
        <p14:creationId xmlns:p14="http://schemas.microsoft.com/office/powerpoint/2010/main" val="5514810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dirty="0" smtClean="0"/>
              <a:t>Restoration is not an easy answer</a:t>
            </a:r>
          </a:p>
        </p:txBody>
      </p:sp>
      <p:sp>
        <p:nvSpPr>
          <p:cNvPr id="16386" name="Content Placeholder 2"/>
          <p:cNvSpPr>
            <a:spLocks noGrp="1"/>
          </p:cNvSpPr>
          <p:nvPr>
            <p:ph idx="1"/>
          </p:nvPr>
        </p:nvSpPr>
        <p:spPr>
          <a:xfrm>
            <a:off x="533400" y="1143000"/>
            <a:ext cx="8229600" cy="1371600"/>
          </a:xfrm>
        </p:spPr>
        <p:txBody>
          <a:bodyPr/>
          <a:lstStyle/>
          <a:p>
            <a:pPr algn="ctr">
              <a:buFont typeface="Arial" pitchFamily="5" charset="0"/>
              <a:buNone/>
            </a:pPr>
            <a:r>
              <a:rPr lang="en-US" dirty="0" smtClean="0"/>
              <a:t>The cost of repairing damaged ecosystems is high and has a low success rate</a:t>
            </a:r>
          </a:p>
          <a:p>
            <a:pPr algn="ctr"/>
            <a:endParaRPr lang="en-US" dirty="0" smtClean="0"/>
          </a:p>
          <a:p>
            <a:pPr algn="ctr"/>
            <a:endParaRPr lang="en-US" dirty="0" smtClean="0"/>
          </a:p>
        </p:txBody>
      </p:sp>
      <p:pic>
        <p:nvPicPr>
          <p:cNvPr id="16387" name="Picture 2"/>
          <p:cNvPicPr>
            <a:picLocks noChangeAspect="1" noChangeArrowheads="1"/>
          </p:cNvPicPr>
          <p:nvPr/>
        </p:nvPicPr>
        <p:blipFill>
          <a:blip r:embed="rId3" cstate="print"/>
          <a:srcRect/>
          <a:stretch>
            <a:fillRect/>
          </a:stretch>
        </p:blipFill>
        <p:spPr bwMode="auto">
          <a:xfrm>
            <a:off x="1066800" y="2286000"/>
            <a:ext cx="6172200" cy="4208463"/>
          </a:xfrm>
          <a:prstGeom prst="rect">
            <a:avLst/>
          </a:prstGeom>
          <a:noFill/>
          <a:ln w="9525">
            <a:noFill/>
            <a:miter lim="800000"/>
            <a:headEnd/>
            <a:tailEnd/>
          </a:ln>
        </p:spPr>
      </p:pic>
      <p:sp>
        <p:nvSpPr>
          <p:cNvPr id="6" name="Rectangle 5"/>
          <p:cNvSpPr/>
          <p:nvPr/>
        </p:nvSpPr>
        <p:spPr>
          <a:xfrm>
            <a:off x="1905000" y="5791200"/>
            <a:ext cx="1143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Tree>
    <p:extLst>
      <p:ext uri="{BB962C8B-B14F-4D97-AF65-F5344CB8AC3E}">
        <p14:creationId xmlns:p14="http://schemas.microsoft.com/office/powerpoint/2010/main" val="22058578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0_wshedhealthmap.jpg"/>
          <p:cNvPicPr>
            <a:picLocks noChangeAspect="1"/>
          </p:cNvPicPr>
          <p:nvPr/>
        </p:nvPicPr>
        <p:blipFill>
          <a:blip r:embed="rId3" cstate="print"/>
          <a:stretch>
            <a:fillRect/>
          </a:stretch>
        </p:blipFill>
        <p:spPr>
          <a:xfrm>
            <a:off x="1839685" y="304800"/>
            <a:ext cx="4992915" cy="6553200"/>
          </a:xfrm>
          <a:prstGeom prst="rect">
            <a:avLst/>
          </a:prstGeom>
        </p:spPr>
      </p:pic>
    </p:spTree>
    <p:extLst>
      <p:ext uri="{BB962C8B-B14F-4D97-AF65-F5344CB8AC3E}">
        <p14:creationId xmlns:p14="http://schemas.microsoft.com/office/powerpoint/2010/main" val="18531292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W pie Chart.jpg"/>
          <p:cNvPicPr>
            <a:picLocks noChangeAspect="1"/>
          </p:cNvPicPr>
          <p:nvPr/>
        </p:nvPicPr>
        <p:blipFill>
          <a:blip r:embed="rId2" cstate="print"/>
          <a:stretch>
            <a:fillRect/>
          </a:stretch>
        </p:blipFill>
        <p:spPr>
          <a:xfrm>
            <a:off x="762000" y="381000"/>
            <a:ext cx="7924800" cy="5943600"/>
          </a:xfrm>
          <a:prstGeom prst="rect">
            <a:avLst/>
          </a:prstGeom>
        </p:spPr>
      </p:pic>
    </p:spTree>
    <p:extLst>
      <p:ext uri="{BB962C8B-B14F-4D97-AF65-F5344CB8AC3E}">
        <p14:creationId xmlns:p14="http://schemas.microsoft.com/office/powerpoint/2010/main" val="30458083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09600"/>
            <a:ext cx="8458200" cy="6494085"/>
          </a:xfrm>
          <a:prstGeom prst="rect">
            <a:avLst/>
          </a:prstGeom>
        </p:spPr>
        <p:txBody>
          <a:bodyPr wrap="square">
            <a:spAutoFit/>
          </a:bodyPr>
          <a:lstStyle/>
          <a:p>
            <a:pPr algn="ctr"/>
            <a:r>
              <a:rPr lang="en-US" sz="3200" b="1" dirty="0" smtClean="0"/>
              <a:t>Presidential Executive Order: </a:t>
            </a:r>
          </a:p>
          <a:p>
            <a:pPr algn="ctr"/>
            <a:endParaRPr lang="en-US" sz="3200" b="1" dirty="0" smtClean="0"/>
          </a:p>
          <a:p>
            <a:r>
              <a:rPr lang="en-US" sz="3200" dirty="0" smtClean="0"/>
              <a:t>Improve the health of streams so that </a:t>
            </a:r>
            <a:r>
              <a:rPr lang="en-US" sz="3200" dirty="0" smtClean="0">
                <a:solidFill>
                  <a:srgbClr val="FF0000"/>
                </a:solidFill>
              </a:rPr>
              <a:t>70% of the streams </a:t>
            </a:r>
            <a:r>
              <a:rPr lang="en-US" sz="3200" dirty="0" smtClean="0"/>
              <a:t>throughout the Chesapeake watershed have quality that is </a:t>
            </a:r>
            <a:r>
              <a:rPr lang="en-US" sz="3200" dirty="0" smtClean="0">
                <a:solidFill>
                  <a:srgbClr val="FF0000"/>
                </a:solidFill>
              </a:rPr>
              <a:t>fair or better </a:t>
            </a:r>
            <a:r>
              <a:rPr lang="en-US" sz="3200" dirty="0" smtClean="0"/>
              <a:t>by 2025.</a:t>
            </a:r>
          </a:p>
          <a:p>
            <a:endParaRPr lang="en-US" sz="3200" dirty="0" smtClean="0"/>
          </a:p>
          <a:p>
            <a:r>
              <a:rPr lang="en-US" sz="3200" dirty="0" smtClean="0"/>
              <a:t>Current condition: </a:t>
            </a:r>
            <a:r>
              <a:rPr lang="en-US" sz="3200" dirty="0" smtClean="0">
                <a:solidFill>
                  <a:srgbClr val="FF0000"/>
                </a:solidFill>
              </a:rPr>
              <a:t>45% </a:t>
            </a:r>
            <a:r>
              <a:rPr lang="en-US" sz="3200" dirty="0" smtClean="0"/>
              <a:t>are fair, good or excellent.</a:t>
            </a:r>
          </a:p>
          <a:p>
            <a:endParaRPr lang="en-US" sz="3200" i="1" dirty="0" smtClean="0"/>
          </a:p>
          <a:p>
            <a:r>
              <a:rPr lang="en-US" sz="3200" dirty="0" smtClean="0"/>
              <a:t>So, in other words, in the next 13 years:</a:t>
            </a:r>
          </a:p>
          <a:p>
            <a:pPr marL="457200" indent="-457200">
              <a:buFont typeface="Arial" pitchFamily="34" charset="0"/>
              <a:buChar char="•"/>
            </a:pPr>
            <a:r>
              <a:rPr lang="en-US" sz="3200" dirty="0" smtClean="0"/>
              <a:t>Restore 25%  </a:t>
            </a:r>
          </a:p>
          <a:p>
            <a:r>
              <a:rPr lang="en-US" sz="3200" dirty="0">
                <a:solidFill>
                  <a:srgbClr val="FF0000"/>
                </a:solidFill>
              </a:rPr>
              <a:t>	</a:t>
            </a:r>
            <a:r>
              <a:rPr lang="en-US" sz="3200" u="sng" dirty="0" smtClean="0"/>
              <a:t>and </a:t>
            </a:r>
          </a:p>
          <a:p>
            <a:pPr marL="457200" indent="-457200">
              <a:buFont typeface="Arial" pitchFamily="34" charset="0"/>
              <a:buChar char="•"/>
            </a:pPr>
            <a:r>
              <a:rPr lang="en-US" sz="3200" u="sng" dirty="0" smtClean="0"/>
              <a:t>Don’t lose any of the current 45%!!</a:t>
            </a:r>
          </a:p>
          <a:p>
            <a:endParaRPr lang="en-US" sz="3200" dirty="0"/>
          </a:p>
        </p:txBody>
      </p:sp>
    </p:spTree>
    <p:extLst>
      <p:ext uri="{BB962C8B-B14F-4D97-AF65-F5344CB8AC3E}">
        <p14:creationId xmlns:p14="http://schemas.microsoft.com/office/powerpoint/2010/main" val="111816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7562" y="2057399"/>
            <a:ext cx="7788876" cy="41148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5" name="Group 4"/>
          <p:cNvGrpSpPr/>
          <p:nvPr/>
        </p:nvGrpSpPr>
        <p:grpSpPr>
          <a:xfrm>
            <a:off x="0" y="0"/>
            <a:ext cx="9144000" cy="1600200"/>
            <a:chOff x="0" y="0"/>
            <a:chExt cx="9144000" cy="1600200"/>
          </a:xfrm>
        </p:grpSpPr>
        <p:pic>
          <p:nvPicPr>
            <p:cNvPr id="6"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1731" t="2902" r="1807" b="72540"/>
            <a:stretch/>
          </p:blipFill>
          <p:spPr bwMode="auto">
            <a:xfrm>
              <a:off x="0" y="0"/>
              <a:ext cx="9144000" cy="157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0" y="1600200"/>
              <a:ext cx="9144000" cy="0"/>
            </a:xfrm>
            <a:prstGeom prst="line">
              <a:avLst/>
            </a:prstGeom>
            <a:ln w="76200">
              <a:solidFill>
                <a:schemeClr val="accent1">
                  <a:lumMod val="75000"/>
                </a:schemeClr>
              </a:solidFill>
            </a:ln>
          </p:spPr>
          <p:style>
            <a:lnRef idx="3">
              <a:schemeClr val="accent3"/>
            </a:lnRef>
            <a:fillRef idx="0">
              <a:schemeClr val="accent3"/>
            </a:fillRef>
            <a:effectRef idx="2">
              <a:schemeClr val="accent3"/>
            </a:effectRef>
            <a:fontRef idx="minor">
              <a:schemeClr val="tx1"/>
            </a:fontRef>
          </p:style>
        </p:cxnSp>
      </p:grpSp>
      <p:sp>
        <p:nvSpPr>
          <p:cNvPr id="2" name="Title 1"/>
          <p:cNvSpPr>
            <a:spLocks noGrp="1"/>
          </p:cNvSpPr>
          <p:nvPr>
            <p:ph type="title"/>
          </p:nvPr>
        </p:nvSpPr>
        <p:spPr/>
        <p:txBody>
          <a:bodyPr>
            <a:normAutofit fontScale="90000"/>
          </a:bodyPr>
          <a:lstStyle/>
          <a:p>
            <a:r>
              <a:rPr lang="en-US" b="1" dirty="0" smtClean="0">
                <a:solidFill>
                  <a:schemeClr val="bg1"/>
                </a:solidFill>
              </a:rPr>
              <a:t>An essential role for Maintaining Healthy Watersheds</a:t>
            </a:r>
            <a:endParaRPr lang="en-US" b="1" dirty="0">
              <a:solidFill>
                <a:schemeClr val="bg1"/>
              </a:solidFill>
            </a:endParaRPr>
          </a:p>
        </p:txBody>
      </p:sp>
      <p:sp>
        <p:nvSpPr>
          <p:cNvPr id="3" name="TextBox 2"/>
          <p:cNvSpPr txBox="1"/>
          <p:nvPr/>
        </p:nvSpPr>
        <p:spPr>
          <a:xfrm>
            <a:off x="669324" y="2362200"/>
            <a:ext cx="7788876" cy="3693319"/>
          </a:xfrm>
          <a:prstGeom prst="rect">
            <a:avLst/>
          </a:prstGeom>
          <a:noFill/>
        </p:spPr>
        <p:txBody>
          <a:bodyPr wrap="square" rtlCol="0">
            <a:spAutoFit/>
          </a:bodyPr>
          <a:lstStyle/>
          <a:p>
            <a:r>
              <a:rPr lang="en-US" sz="2400" dirty="0" smtClean="0">
                <a:solidFill>
                  <a:prstClr val="black"/>
                </a:solidFill>
              </a:rPr>
              <a:t>Why do we need a balanced strategy of protection and restoration?</a:t>
            </a:r>
            <a:endParaRPr lang="en-US" sz="2400" dirty="0">
              <a:solidFill>
                <a:prstClr val="black"/>
              </a:solidFill>
            </a:endParaRPr>
          </a:p>
          <a:p>
            <a:pPr marL="285750" indent="-285750">
              <a:buFont typeface="Arial" pitchFamily="34" charset="0"/>
              <a:buChar char="•"/>
            </a:pPr>
            <a:r>
              <a:rPr lang="en-US" sz="2400" dirty="0" smtClean="0">
                <a:solidFill>
                  <a:prstClr val="black"/>
                </a:solidFill>
              </a:rPr>
              <a:t>Ecosystem services provided by </a:t>
            </a:r>
            <a:r>
              <a:rPr lang="en-US" sz="2400" i="1" dirty="0" smtClean="0">
                <a:solidFill>
                  <a:prstClr val="black"/>
                </a:solidFill>
              </a:rPr>
              <a:t>healthy watersheds</a:t>
            </a:r>
            <a:r>
              <a:rPr lang="en-US" sz="2400" dirty="0" smtClean="0">
                <a:solidFill>
                  <a:prstClr val="black"/>
                </a:solidFill>
              </a:rPr>
              <a:t> are expensive or even impossible to replace</a:t>
            </a:r>
          </a:p>
          <a:p>
            <a:pPr marL="285750" indent="-285750">
              <a:buFont typeface="Arial" pitchFamily="34" charset="0"/>
              <a:buChar char="•"/>
            </a:pPr>
            <a:r>
              <a:rPr lang="en-US" sz="2400" dirty="0" smtClean="0">
                <a:solidFill>
                  <a:prstClr val="black"/>
                </a:solidFill>
              </a:rPr>
              <a:t>Restoration is expensive and not always effective, although necessary</a:t>
            </a:r>
          </a:p>
          <a:p>
            <a:pPr marL="285750" indent="-285750">
              <a:buFont typeface="Arial" pitchFamily="34" charset="0"/>
              <a:buChar char="•"/>
            </a:pPr>
            <a:r>
              <a:rPr lang="en-US" sz="2400" dirty="0" smtClean="0">
                <a:solidFill>
                  <a:prstClr val="black"/>
                </a:solidFill>
              </a:rPr>
              <a:t>Ultimately, if </a:t>
            </a:r>
            <a:r>
              <a:rPr lang="en-US" sz="2400" dirty="0">
                <a:solidFill>
                  <a:prstClr val="black"/>
                </a:solidFill>
              </a:rPr>
              <a:t>h</a:t>
            </a:r>
            <a:r>
              <a:rPr lang="en-US" sz="2400" dirty="0" smtClean="0">
                <a:solidFill>
                  <a:prstClr val="black"/>
                </a:solidFill>
              </a:rPr>
              <a:t>ealthy watersheds are degraded or lost, the price tag for Bay recovery goes up and the “reasonable assurance” of success goes down </a:t>
            </a:r>
          </a:p>
          <a:p>
            <a:endParaRPr lang="en-US" dirty="0">
              <a:solidFill>
                <a:prstClr val="black"/>
              </a:solidFill>
            </a:endParaRPr>
          </a:p>
        </p:txBody>
      </p:sp>
    </p:spTree>
    <p:extLst>
      <p:ext uri="{BB962C8B-B14F-4D97-AF65-F5344CB8AC3E}">
        <p14:creationId xmlns:p14="http://schemas.microsoft.com/office/powerpoint/2010/main" val="14379284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609600" y="1828800"/>
            <a:ext cx="7772400" cy="1785104"/>
          </a:xfrm>
          <a:prstGeom prst="rect">
            <a:avLst/>
          </a:prstGeom>
          <a:solidFill>
            <a:schemeClr val="bg1">
              <a:alpha val="75000"/>
            </a:schemeClr>
          </a:solidFill>
        </p:spPr>
        <p:txBody>
          <a:bodyPr wrap="square" lIns="182880" tIns="182880" rIns="182880" bIns="182880" rtlCol="0">
            <a:spAutoFit/>
          </a:bodyPr>
          <a:lstStyle/>
          <a:p>
            <a:pPr marL="285750" indent="-285750">
              <a:buFont typeface="Arial" pitchFamily="34" charset="0"/>
              <a:buChar char="•"/>
            </a:pPr>
            <a:r>
              <a:rPr lang="en-US" sz="2000" u="sng" dirty="0" smtClean="0">
                <a:solidFill>
                  <a:prstClr val="black"/>
                </a:solidFill>
              </a:rPr>
              <a:t>Develop tracking system for Healthy watersheds</a:t>
            </a:r>
          </a:p>
          <a:p>
            <a:pPr marL="742950" lvl="1" indent="-285750">
              <a:buFont typeface="Arial" pitchFamily="34" charset="0"/>
              <a:buChar char="•"/>
            </a:pPr>
            <a:r>
              <a:rPr lang="en-US" dirty="0" smtClean="0">
                <a:solidFill>
                  <a:prstClr val="black"/>
                </a:solidFill>
              </a:rPr>
              <a:t>Identify healthy watersheds and threatened areas</a:t>
            </a:r>
          </a:p>
          <a:p>
            <a:pPr marL="742950" lvl="1" indent="-285750">
              <a:buFont typeface="Arial" pitchFamily="34" charset="0"/>
              <a:buChar char="•"/>
            </a:pPr>
            <a:r>
              <a:rPr lang="en-US" dirty="0" smtClean="0">
                <a:solidFill>
                  <a:prstClr val="black"/>
                </a:solidFill>
              </a:rPr>
              <a:t>Determine current protection efforts</a:t>
            </a:r>
          </a:p>
          <a:p>
            <a:pPr marL="742950" lvl="1" indent="-285750">
              <a:buFont typeface="Arial" pitchFamily="34" charset="0"/>
              <a:buChar char="•"/>
            </a:pPr>
            <a:r>
              <a:rPr lang="en-US" dirty="0" smtClean="0">
                <a:solidFill>
                  <a:prstClr val="black"/>
                </a:solidFill>
              </a:rPr>
              <a:t>Help target resources and conservation efforts</a:t>
            </a:r>
          </a:p>
          <a:p>
            <a:pPr marL="742950" lvl="1" indent="-285750">
              <a:buFont typeface="Arial" pitchFamily="34" charset="0"/>
              <a:buChar char="•"/>
            </a:pPr>
            <a:endParaRPr lang="en-US" dirty="0" smtClean="0">
              <a:solidFill>
                <a:prstClr val="black"/>
              </a:solidFill>
            </a:endParaRPr>
          </a:p>
        </p:txBody>
      </p:sp>
      <p:grpSp>
        <p:nvGrpSpPr>
          <p:cNvPr id="5" name="Group 4"/>
          <p:cNvGrpSpPr/>
          <p:nvPr/>
        </p:nvGrpSpPr>
        <p:grpSpPr>
          <a:xfrm>
            <a:off x="0" y="0"/>
            <a:ext cx="9144000" cy="1600200"/>
            <a:chOff x="0" y="0"/>
            <a:chExt cx="9144000" cy="1600200"/>
          </a:xfrm>
        </p:grpSpPr>
        <p:pic>
          <p:nvPicPr>
            <p:cNvPr id="6"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1731" t="2902" r="1807" b="72540"/>
            <a:stretch/>
          </p:blipFill>
          <p:spPr bwMode="auto">
            <a:xfrm>
              <a:off x="0" y="0"/>
              <a:ext cx="9144000" cy="157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0" y="1600200"/>
              <a:ext cx="9144000" cy="0"/>
            </a:xfrm>
            <a:prstGeom prst="line">
              <a:avLst/>
            </a:prstGeom>
            <a:ln w="76200">
              <a:solidFill>
                <a:schemeClr val="accent1">
                  <a:lumMod val="75000"/>
                </a:schemeClr>
              </a:solidFill>
            </a:ln>
          </p:spPr>
          <p:style>
            <a:lnRef idx="3">
              <a:schemeClr val="accent3"/>
            </a:lnRef>
            <a:fillRef idx="0">
              <a:schemeClr val="accent3"/>
            </a:fillRef>
            <a:effectRef idx="2">
              <a:schemeClr val="accent3"/>
            </a:effectRef>
            <a:fontRef idx="minor">
              <a:schemeClr val="tx1"/>
            </a:fontRef>
          </p:style>
        </p:cxnSp>
      </p:grpSp>
      <p:sp>
        <p:nvSpPr>
          <p:cNvPr id="2" name="Title 1"/>
          <p:cNvSpPr>
            <a:spLocks noGrp="1"/>
          </p:cNvSpPr>
          <p:nvPr>
            <p:ph type="title"/>
          </p:nvPr>
        </p:nvSpPr>
        <p:spPr>
          <a:xfrm>
            <a:off x="448962" y="-81887"/>
            <a:ext cx="8229600" cy="1935162"/>
          </a:xfrm>
        </p:spPr>
        <p:txBody>
          <a:bodyPr>
            <a:normAutofit/>
          </a:bodyPr>
          <a:lstStyle/>
          <a:p>
            <a:r>
              <a:rPr lang="en-US" b="1" dirty="0" smtClean="0">
                <a:solidFill>
                  <a:schemeClr val="bg1"/>
                </a:solidFill>
              </a:rPr>
              <a:t>What’s GIT4 doing?</a:t>
            </a:r>
            <a:br>
              <a:rPr lang="en-US" b="1" dirty="0" smtClean="0">
                <a:solidFill>
                  <a:schemeClr val="bg1"/>
                </a:solidFill>
              </a:rPr>
            </a:br>
            <a:endParaRPr lang="en-US" sz="2000" b="1" i="1" dirty="0">
              <a:solidFill>
                <a:schemeClr val="bg1"/>
              </a:solidFill>
            </a:endParaRPr>
          </a:p>
        </p:txBody>
      </p:sp>
    </p:spTree>
    <p:extLst>
      <p:ext uri="{BB962C8B-B14F-4D97-AF65-F5344CB8AC3E}">
        <p14:creationId xmlns:p14="http://schemas.microsoft.com/office/powerpoint/2010/main" val="15484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data.cei.psu.edu/pennpilot/era1940/cumberland_1937/cumberland_1937_photos_jpg_200/cumberland_092237_ahd1652.jpg"/>
          <p:cNvPicPr>
            <a:picLocks noChangeAspect="1" noChangeArrowheads="1"/>
          </p:cNvPicPr>
          <p:nvPr/>
        </p:nvPicPr>
        <p:blipFill>
          <a:blip r:embed="rId2" cstate="print"/>
          <a:srcRect/>
          <a:stretch>
            <a:fillRect/>
          </a:stretch>
        </p:blipFill>
        <p:spPr bwMode="auto">
          <a:xfrm>
            <a:off x="0" y="-480986"/>
            <a:ext cx="9177084" cy="7415186"/>
          </a:xfrm>
          <a:prstGeom prst="rect">
            <a:avLst/>
          </a:prstGeom>
          <a:noFill/>
        </p:spPr>
      </p:pic>
      <p:sp>
        <p:nvSpPr>
          <p:cNvPr id="4" name="Oval 3"/>
          <p:cNvSpPr/>
          <p:nvPr/>
        </p:nvSpPr>
        <p:spPr>
          <a:xfrm>
            <a:off x="4800600" y="4648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146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2010_wshedhealthmap.jpg"/>
          <p:cNvPicPr>
            <a:picLocks noChangeAspect="1"/>
          </p:cNvPicPr>
          <p:nvPr/>
        </p:nvPicPr>
        <p:blipFill>
          <a:blip r:embed="rId3" cstate="print"/>
          <a:stretch>
            <a:fillRect/>
          </a:stretch>
        </p:blipFill>
        <p:spPr>
          <a:xfrm>
            <a:off x="117468" y="762000"/>
            <a:ext cx="4073532" cy="5346510"/>
          </a:xfrm>
          <a:prstGeom prst="rect">
            <a:avLst/>
          </a:prstGeom>
        </p:spPr>
      </p:pic>
      <p:sp>
        <p:nvSpPr>
          <p:cNvPr id="2" name="TextBox 1"/>
          <p:cNvSpPr txBox="1"/>
          <p:nvPr/>
        </p:nvSpPr>
        <p:spPr>
          <a:xfrm>
            <a:off x="4724400" y="973753"/>
            <a:ext cx="4038600" cy="4893647"/>
          </a:xfrm>
          <a:prstGeom prst="rect">
            <a:avLst/>
          </a:prstGeom>
          <a:noFill/>
        </p:spPr>
        <p:txBody>
          <a:bodyPr wrap="square" rtlCol="0">
            <a:spAutoFit/>
          </a:bodyPr>
          <a:lstStyle/>
          <a:p>
            <a:pPr marL="342900" indent="-342900">
              <a:buAutoNum type="arabicPeriod"/>
            </a:pPr>
            <a:r>
              <a:rPr lang="en-US" sz="2400" dirty="0" smtClean="0"/>
              <a:t>Where are the healthy watersheds?</a:t>
            </a:r>
          </a:p>
          <a:p>
            <a:pPr marL="342900" indent="-342900">
              <a:buAutoNum type="arabicPeriod"/>
            </a:pPr>
            <a:endParaRPr lang="en-US" sz="2400" dirty="0" smtClean="0"/>
          </a:p>
          <a:p>
            <a:pPr marL="342900" indent="-342900">
              <a:buAutoNum type="arabicPeriod"/>
            </a:pPr>
            <a:r>
              <a:rPr lang="en-US" sz="2400" dirty="0" smtClean="0"/>
              <a:t>Which healthy watersheds are at the greatest risk of being degraded?</a:t>
            </a:r>
          </a:p>
          <a:p>
            <a:pPr marL="342900" indent="-342900">
              <a:buAutoNum type="arabicPeriod"/>
            </a:pPr>
            <a:endParaRPr lang="en-US" sz="2400" dirty="0" smtClean="0"/>
          </a:p>
          <a:p>
            <a:pPr marL="342900" indent="-342900">
              <a:buAutoNum type="arabicPeriod"/>
            </a:pPr>
            <a:r>
              <a:rPr lang="en-US" sz="2400" dirty="0" smtClean="0"/>
              <a:t>What management actions are we taking to protect healthy watersheds, and are they working?</a:t>
            </a:r>
            <a:endParaRPr lang="en-US" sz="2400" dirty="0"/>
          </a:p>
        </p:txBody>
      </p:sp>
    </p:spTree>
    <p:extLst>
      <p:ext uri="{BB962C8B-B14F-4D97-AF65-F5344CB8AC3E}">
        <p14:creationId xmlns:p14="http://schemas.microsoft.com/office/powerpoint/2010/main" val="26810876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609600" y="1828800"/>
            <a:ext cx="7772400" cy="3754874"/>
          </a:xfrm>
          <a:prstGeom prst="rect">
            <a:avLst/>
          </a:prstGeom>
          <a:solidFill>
            <a:schemeClr val="bg1">
              <a:alpha val="75000"/>
            </a:schemeClr>
          </a:solidFill>
        </p:spPr>
        <p:txBody>
          <a:bodyPr wrap="square" lIns="182880" tIns="182880" rIns="182880" bIns="182880" rtlCol="0">
            <a:spAutoFit/>
          </a:bodyPr>
          <a:lstStyle/>
          <a:p>
            <a:pPr marL="285750" indent="-285750">
              <a:buFont typeface="Arial" pitchFamily="34" charset="0"/>
              <a:buChar char="•"/>
            </a:pPr>
            <a:r>
              <a:rPr lang="en-US" sz="2000" u="sng" dirty="0" smtClean="0">
                <a:solidFill>
                  <a:schemeClr val="tx1">
                    <a:lumMod val="50000"/>
                    <a:lumOff val="50000"/>
                  </a:schemeClr>
                </a:solidFill>
              </a:rPr>
              <a:t>Develop tracking system for Healthy watersheds</a:t>
            </a:r>
          </a:p>
          <a:p>
            <a:pPr marL="742950" lvl="1" indent="-285750">
              <a:buFont typeface="Arial" pitchFamily="34" charset="0"/>
              <a:buChar char="•"/>
            </a:pPr>
            <a:r>
              <a:rPr lang="en-US" dirty="0" smtClean="0">
                <a:solidFill>
                  <a:schemeClr val="tx1">
                    <a:lumMod val="50000"/>
                    <a:lumOff val="50000"/>
                  </a:schemeClr>
                </a:solidFill>
              </a:rPr>
              <a:t>Identify healthy watersheds and threatened areas</a:t>
            </a:r>
          </a:p>
          <a:p>
            <a:pPr marL="742950" lvl="1" indent="-285750">
              <a:buFont typeface="Arial" pitchFamily="34" charset="0"/>
              <a:buChar char="•"/>
            </a:pPr>
            <a:r>
              <a:rPr lang="en-US" dirty="0" smtClean="0">
                <a:solidFill>
                  <a:schemeClr val="tx1">
                    <a:lumMod val="50000"/>
                    <a:lumOff val="50000"/>
                  </a:schemeClr>
                </a:solidFill>
              </a:rPr>
              <a:t>Determine current protection efforts</a:t>
            </a:r>
          </a:p>
          <a:p>
            <a:pPr marL="742950" lvl="1" indent="-285750">
              <a:buFont typeface="Arial" pitchFamily="34" charset="0"/>
              <a:buChar char="•"/>
            </a:pPr>
            <a:r>
              <a:rPr lang="en-US" dirty="0" smtClean="0">
                <a:solidFill>
                  <a:schemeClr val="tx1">
                    <a:lumMod val="50000"/>
                    <a:lumOff val="50000"/>
                  </a:schemeClr>
                </a:solidFill>
              </a:rPr>
              <a:t>Help target resources and conservation efforts</a:t>
            </a:r>
          </a:p>
          <a:p>
            <a:pPr marL="742950" lvl="1" indent="-285750">
              <a:buFont typeface="Arial" pitchFamily="34" charset="0"/>
              <a:buChar char="•"/>
            </a:pPr>
            <a:endParaRPr lang="en-US" dirty="0" smtClean="0">
              <a:solidFill>
                <a:prstClr val="black"/>
              </a:solidFill>
            </a:endParaRPr>
          </a:p>
          <a:p>
            <a:pPr marL="285750" indent="-285750">
              <a:buFont typeface="Arial" pitchFamily="34" charset="0"/>
              <a:buChar char="•"/>
            </a:pPr>
            <a:r>
              <a:rPr lang="en-US" sz="2000" u="sng" dirty="0" smtClean="0"/>
              <a:t>Advocacy communications</a:t>
            </a:r>
            <a:endParaRPr lang="en-US" sz="2000" u="sng" dirty="0"/>
          </a:p>
          <a:p>
            <a:pPr marL="742950" lvl="1" indent="-285750">
              <a:buFont typeface="Arial" pitchFamily="34" charset="0"/>
              <a:buChar char="•"/>
            </a:pPr>
            <a:r>
              <a:rPr lang="en-US" dirty="0" smtClean="0"/>
              <a:t>Create </a:t>
            </a:r>
            <a:r>
              <a:rPr lang="en-US" dirty="0"/>
              <a:t>forum for discussion and information sharing about what </a:t>
            </a:r>
            <a:r>
              <a:rPr lang="en-US" dirty="0" smtClean="0"/>
              <a:t>works</a:t>
            </a:r>
          </a:p>
          <a:p>
            <a:pPr marL="1200150" lvl="2" indent="-285750">
              <a:buFont typeface="Arial" pitchFamily="34" charset="0"/>
              <a:buChar char="•"/>
            </a:pPr>
            <a:r>
              <a:rPr lang="en-US" dirty="0" smtClean="0"/>
              <a:t>Compile </a:t>
            </a:r>
            <a:r>
              <a:rPr lang="en-US" dirty="0"/>
              <a:t>and publish case studies, existing state programs, including </a:t>
            </a:r>
            <a:r>
              <a:rPr lang="en-US" dirty="0" smtClean="0"/>
              <a:t>anti-degradation</a:t>
            </a:r>
          </a:p>
          <a:p>
            <a:pPr marL="1200150" lvl="2" indent="-285750">
              <a:buFont typeface="Arial" pitchFamily="34" charset="0"/>
              <a:buChar char="•"/>
            </a:pPr>
            <a:r>
              <a:rPr lang="en-US" dirty="0" smtClean="0"/>
              <a:t>T</a:t>
            </a:r>
            <a:r>
              <a:rPr lang="en-US" dirty="0" smtClean="0">
                <a:solidFill>
                  <a:prstClr val="black"/>
                </a:solidFill>
              </a:rPr>
              <a:t>rack </a:t>
            </a:r>
            <a:r>
              <a:rPr lang="en-US" dirty="0">
                <a:solidFill>
                  <a:prstClr val="black"/>
                </a:solidFill>
              </a:rPr>
              <a:t>at the 2012 </a:t>
            </a:r>
            <a:r>
              <a:rPr lang="en-US" dirty="0" smtClean="0">
                <a:solidFill>
                  <a:prstClr val="black"/>
                </a:solidFill>
              </a:rPr>
              <a:t>Watershed Forum</a:t>
            </a:r>
            <a:endParaRPr lang="en-US" dirty="0">
              <a:solidFill>
                <a:prstClr val="black"/>
              </a:solidFill>
            </a:endParaRPr>
          </a:p>
          <a:p>
            <a:pPr marL="742950" lvl="1" indent="-285750">
              <a:buFont typeface="Arial" pitchFamily="34" charset="0"/>
              <a:buChar char="•"/>
            </a:pPr>
            <a:endParaRPr lang="en-US" dirty="0" smtClean="0">
              <a:solidFill>
                <a:prstClr val="black"/>
              </a:solidFill>
            </a:endParaRPr>
          </a:p>
        </p:txBody>
      </p:sp>
      <p:grpSp>
        <p:nvGrpSpPr>
          <p:cNvPr id="5" name="Group 4"/>
          <p:cNvGrpSpPr/>
          <p:nvPr/>
        </p:nvGrpSpPr>
        <p:grpSpPr>
          <a:xfrm>
            <a:off x="0" y="0"/>
            <a:ext cx="9144000" cy="1600200"/>
            <a:chOff x="0" y="0"/>
            <a:chExt cx="9144000" cy="1600200"/>
          </a:xfrm>
        </p:grpSpPr>
        <p:pic>
          <p:nvPicPr>
            <p:cNvPr id="6"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1731" t="2902" r="1807" b="72540"/>
            <a:stretch/>
          </p:blipFill>
          <p:spPr bwMode="auto">
            <a:xfrm>
              <a:off x="0" y="0"/>
              <a:ext cx="9144000" cy="157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0" y="1600200"/>
              <a:ext cx="9144000" cy="0"/>
            </a:xfrm>
            <a:prstGeom prst="line">
              <a:avLst/>
            </a:prstGeom>
            <a:ln w="76200">
              <a:solidFill>
                <a:schemeClr val="accent1">
                  <a:lumMod val="75000"/>
                </a:schemeClr>
              </a:solidFill>
            </a:ln>
          </p:spPr>
          <p:style>
            <a:lnRef idx="3">
              <a:schemeClr val="accent3"/>
            </a:lnRef>
            <a:fillRef idx="0">
              <a:schemeClr val="accent3"/>
            </a:fillRef>
            <a:effectRef idx="2">
              <a:schemeClr val="accent3"/>
            </a:effectRef>
            <a:fontRef idx="minor">
              <a:schemeClr val="tx1"/>
            </a:fontRef>
          </p:style>
        </p:cxnSp>
      </p:grpSp>
      <p:sp>
        <p:nvSpPr>
          <p:cNvPr id="2" name="Title 1"/>
          <p:cNvSpPr>
            <a:spLocks noGrp="1"/>
          </p:cNvSpPr>
          <p:nvPr>
            <p:ph type="title"/>
          </p:nvPr>
        </p:nvSpPr>
        <p:spPr>
          <a:xfrm>
            <a:off x="448962" y="-81887"/>
            <a:ext cx="8229600" cy="1935162"/>
          </a:xfrm>
        </p:spPr>
        <p:txBody>
          <a:bodyPr>
            <a:normAutofit/>
          </a:bodyPr>
          <a:lstStyle/>
          <a:p>
            <a:r>
              <a:rPr lang="en-US" b="1" dirty="0" smtClean="0">
                <a:solidFill>
                  <a:schemeClr val="bg1"/>
                </a:solidFill>
              </a:rPr>
              <a:t>What’s GIT4 doing?</a:t>
            </a:r>
            <a:br>
              <a:rPr lang="en-US" b="1" dirty="0" smtClean="0">
                <a:solidFill>
                  <a:schemeClr val="bg1"/>
                </a:solidFill>
              </a:rPr>
            </a:br>
            <a:endParaRPr lang="en-US" sz="2000" b="1" i="1" dirty="0">
              <a:solidFill>
                <a:schemeClr val="bg1"/>
              </a:solidFill>
            </a:endParaRPr>
          </a:p>
        </p:txBody>
      </p:sp>
    </p:spTree>
    <p:extLst>
      <p:ext uri="{BB962C8B-B14F-4D97-AF65-F5344CB8AC3E}">
        <p14:creationId xmlns:p14="http://schemas.microsoft.com/office/powerpoint/2010/main" val="153768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srcRect/>
          <a:stretch>
            <a:fillRect/>
          </a:stretch>
        </p:blipFill>
        <p:spPr bwMode="auto">
          <a:xfrm>
            <a:off x="685800" y="1828800"/>
            <a:ext cx="3903592" cy="2895600"/>
          </a:xfrm>
          <a:prstGeom prst="rect">
            <a:avLst/>
          </a:prstGeom>
          <a:noFill/>
          <a:ln w="9525">
            <a:noFill/>
            <a:miter lim="800000"/>
            <a:headEnd/>
            <a:tailEnd/>
          </a:ln>
        </p:spPr>
      </p:pic>
      <p:sp>
        <p:nvSpPr>
          <p:cNvPr id="5" name="Title 4"/>
          <p:cNvSpPr>
            <a:spLocks noGrp="1"/>
          </p:cNvSpPr>
          <p:nvPr>
            <p:ph type="title"/>
          </p:nvPr>
        </p:nvSpPr>
        <p:spPr>
          <a:xfrm>
            <a:off x="1027042" y="457200"/>
            <a:ext cx="7124700" cy="923925"/>
          </a:xfrm>
        </p:spPr>
        <p:txBody>
          <a:bodyPr/>
          <a:lstStyle/>
          <a:p>
            <a:r>
              <a:rPr lang="en-US" dirty="0" smtClean="0"/>
              <a:t>Sharing knowledge</a:t>
            </a:r>
            <a:endParaRPr lang="en-US" dirty="0"/>
          </a:p>
        </p:txBody>
      </p:sp>
      <p:pic>
        <p:nvPicPr>
          <p:cNvPr id="6" name="Picture 2"/>
          <p:cNvPicPr>
            <a:picLocks noChangeAspect="1" noChangeArrowheads="1"/>
          </p:cNvPicPr>
          <p:nvPr/>
        </p:nvPicPr>
        <p:blipFill>
          <a:blip r:embed="rId5" cstate="print"/>
          <a:srcRect/>
          <a:stretch>
            <a:fillRect/>
          </a:stretch>
        </p:blipFill>
        <p:spPr bwMode="auto">
          <a:xfrm>
            <a:off x="4953000" y="4114800"/>
            <a:ext cx="3778250" cy="2538412"/>
          </a:xfrm>
          <a:prstGeom prst="rect">
            <a:avLst/>
          </a:prstGeom>
          <a:noFill/>
          <a:ln w="9525">
            <a:solidFill>
              <a:schemeClr val="tx1"/>
            </a:solidFill>
            <a:miter lim="800000"/>
            <a:headEnd/>
            <a:tailEnd/>
          </a:ln>
        </p:spPr>
      </p:pic>
      <p:sp>
        <p:nvSpPr>
          <p:cNvPr id="2" name="TextBox 1"/>
          <p:cNvSpPr txBox="1"/>
          <p:nvPr/>
        </p:nvSpPr>
        <p:spPr>
          <a:xfrm>
            <a:off x="5785970" y="3583969"/>
            <a:ext cx="2112310" cy="369332"/>
          </a:xfrm>
          <a:prstGeom prst="rect">
            <a:avLst/>
          </a:prstGeom>
          <a:noFill/>
        </p:spPr>
        <p:txBody>
          <a:bodyPr wrap="none" rtlCol="0">
            <a:spAutoFit/>
          </a:bodyPr>
          <a:lstStyle/>
          <a:p>
            <a:r>
              <a:rPr lang="en-US" dirty="0" smtClean="0"/>
              <a:t>Deer Creek – PA/MD</a:t>
            </a:r>
            <a:endParaRPr lang="en-US" dirty="0"/>
          </a:p>
        </p:txBody>
      </p:sp>
    </p:spTree>
    <p:extLst>
      <p:ext uri="{BB962C8B-B14F-4D97-AF65-F5344CB8AC3E}">
        <p14:creationId xmlns:p14="http://schemas.microsoft.com/office/powerpoint/2010/main" val="138168164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p:cNvSpPr>
          <p:nvPr/>
        </p:nvSpPr>
        <p:spPr>
          <a:xfrm>
            <a:off x="609600" y="1828800"/>
            <a:ext cx="7772400" cy="4862870"/>
          </a:xfrm>
          <a:prstGeom prst="rect">
            <a:avLst/>
          </a:prstGeom>
          <a:solidFill>
            <a:schemeClr val="bg1">
              <a:alpha val="75000"/>
            </a:schemeClr>
          </a:solidFill>
        </p:spPr>
        <p:txBody>
          <a:bodyPr wrap="square" lIns="182880" tIns="182880" rIns="182880" bIns="182880" rtlCol="0">
            <a:spAutoFit/>
          </a:bodyPr>
          <a:lstStyle/>
          <a:p>
            <a:pPr marL="285750" indent="-285750">
              <a:buFont typeface="Arial" pitchFamily="34" charset="0"/>
              <a:buChar char="•"/>
            </a:pPr>
            <a:r>
              <a:rPr lang="en-US" sz="2000" u="sng" dirty="0" smtClean="0">
                <a:solidFill>
                  <a:schemeClr val="tx1">
                    <a:lumMod val="50000"/>
                    <a:lumOff val="50000"/>
                  </a:schemeClr>
                </a:solidFill>
              </a:rPr>
              <a:t>Develop tracking system for Healthy watersheds</a:t>
            </a:r>
          </a:p>
          <a:p>
            <a:pPr marL="742950" lvl="1" indent="-285750">
              <a:buFont typeface="Arial" pitchFamily="34" charset="0"/>
              <a:buChar char="•"/>
            </a:pPr>
            <a:r>
              <a:rPr lang="en-US" dirty="0" smtClean="0">
                <a:solidFill>
                  <a:schemeClr val="tx1">
                    <a:lumMod val="50000"/>
                    <a:lumOff val="50000"/>
                  </a:schemeClr>
                </a:solidFill>
              </a:rPr>
              <a:t>Identify healthy watersheds and threatened areas</a:t>
            </a:r>
          </a:p>
          <a:p>
            <a:pPr marL="742950" lvl="1" indent="-285750">
              <a:buFont typeface="Arial" pitchFamily="34" charset="0"/>
              <a:buChar char="•"/>
            </a:pPr>
            <a:r>
              <a:rPr lang="en-US" dirty="0" smtClean="0">
                <a:solidFill>
                  <a:schemeClr val="tx1">
                    <a:lumMod val="50000"/>
                    <a:lumOff val="50000"/>
                  </a:schemeClr>
                </a:solidFill>
              </a:rPr>
              <a:t>Determine current protection efforts</a:t>
            </a:r>
          </a:p>
          <a:p>
            <a:pPr marL="742950" lvl="1" indent="-285750">
              <a:buFont typeface="Arial" pitchFamily="34" charset="0"/>
              <a:buChar char="•"/>
            </a:pPr>
            <a:r>
              <a:rPr lang="en-US" dirty="0" smtClean="0">
                <a:solidFill>
                  <a:schemeClr val="tx1">
                    <a:lumMod val="50000"/>
                    <a:lumOff val="50000"/>
                  </a:schemeClr>
                </a:solidFill>
              </a:rPr>
              <a:t>Help target resources and conservation efforts</a:t>
            </a:r>
          </a:p>
          <a:p>
            <a:pPr marL="742950" lvl="1" indent="-285750">
              <a:buFont typeface="Arial" pitchFamily="34" charset="0"/>
              <a:buChar char="•"/>
            </a:pPr>
            <a:endParaRPr lang="en-US" dirty="0" smtClean="0">
              <a:solidFill>
                <a:schemeClr val="tx1">
                  <a:lumMod val="50000"/>
                  <a:lumOff val="50000"/>
                </a:schemeClr>
              </a:solidFill>
            </a:endParaRPr>
          </a:p>
          <a:p>
            <a:pPr marL="285750" indent="-285750">
              <a:buFont typeface="Arial" pitchFamily="34" charset="0"/>
              <a:buChar char="•"/>
            </a:pPr>
            <a:r>
              <a:rPr lang="en-US" sz="2000" u="sng" dirty="0" smtClean="0">
                <a:solidFill>
                  <a:schemeClr val="tx1">
                    <a:lumMod val="50000"/>
                    <a:lumOff val="50000"/>
                  </a:schemeClr>
                </a:solidFill>
              </a:rPr>
              <a:t>Advocacy communications</a:t>
            </a:r>
            <a:endParaRPr lang="en-US" sz="2000" u="sng" dirty="0">
              <a:solidFill>
                <a:schemeClr val="tx1">
                  <a:lumMod val="50000"/>
                  <a:lumOff val="50000"/>
                </a:schemeClr>
              </a:solidFill>
            </a:endParaRPr>
          </a:p>
          <a:p>
            <a:pPr marL="742950" lvl="1" indent="-285750">
              <a:buFont typeface="Arial" pitchFamily="34" charset="0"/>
              <a:buChar char="•"/>
            </a:pPr>
            <a:r>
              <a:rPr lang="en-US" dirty="0" smtClean="0">
                <a:solidFill>
                  <a:schemeClr val="tx1">
                    <a:lumMod val="50000"/>
                    <a:lumOff val="50000"/>
                  </a:schemeClr>
                </a:solidFill>
              </a:rPr>
              <a:t>Create </a:t>
            </a:r>
            <a:r>
              <a:rPr lang="en-US" dirty="0">
                <a:solidFill>
                  <a:schemeClr val="tx1">
                    <a:lumMod val="50000"/>
                    <a:lumOff val="50000"/>
                  </a:schemeClr>
                </a:solidFill>
              </a:rPr>
              <a:t>forum for discussion and information sharing about what </a:t>
            </a:r>
            <a:r>
              <a:rPr lang="en-US" dirty="0" smtClean="0">
                <a:solidFill>
                  <a:schemeClr val="tx1">
                    <a:lumMod val="50000"/>
                    <a:lumOff val="50000"/>
                  </a:schemeClr>
                </a:solidFill>
              </a:rPr>
              <a:t>works</a:t>
            </a:r>
          </a:p>
          <a:p>
            <a:pPr marL="1200150" lvl="2" indent="-285750">
              <a:buFont typeface="Arial" pitchFamily="34" charset="0"/>
              <a:buChar char="•"/>
            </a:pPr>
            <a:r>
              <a:rPr lang="en-US" dirty="0" smtClean="0">
                <a:solidFill>
                  <a:schemeClr val="tx1">
                    <a:lumMod val="50000"/>
                    <a:lumOff val="50000"/>
                  </a:schemeClr>
                </a:solidFill>
              </a:rPr>
              <a:t>Compile </a:t>
            </a:r>
            <a:r>
              <a:rPr lang="en-US" dirty="0">
                <a:solidFill>
                  <a:schemeClr val="tx1">
                    <a:lumMod val="50000"/>
                    <a:lumOff val="50000"/>
                  </a:schemeClr>
                </a:solidFill>
              </a:rPr>
              <a:t>and publish case studies, existing state programs, including </a:t>
            </a:r>
            <a:r>
              <a:rPr lang="en-US" dirty="0" smtClean="0">
                <a:solidFill>
                  <a:schemeClr val="tx1">
                    <a:lumMod val="50000"/>
                    <a:lumOff val="50000"/>
                  </a:schemeClr>
                </a:solidFill>
              </a:rPr>
              <a:t>anti-degradation</a:t>
            </a:r>
          </a:p>
          <a:p>
            <a:pPr marL="1200150" lvl="2" indent="-285750">
              <a:buFont typeface="Arial" pitchFamily="34" charset="0"/>
              <a:buChar char="•"/>
            </a:pPr>
            <a:r>
              <a:rPr lang="en-US" dirty="0" smtClean="0">
                <a:solidFill>
                  <a:schemeClr val="tx1">
                    <a:lumMod val="50000"/>
                    <a:lumOff val="50000"/>
                  </a:schemeClr>
                </a:solidFill>
              </a:rPr>
              <a:t>Track </a:t>
            </a:r>
            <a:r>
              <a:rPr lang="en-US" dirty="0">
                <a:solidFill>
                  <a:schemeClr val="tx1">
                    <a:lumMod val="50000"/>
                    <a:lumOff val="50000"/>
                  </a:schemeClr>
                </a:solidFill>
              </a:rPr>
              <a:t>at the 2012 </a:t>
            </a:r>
            <a:r>
              <a:rPr lang="en-US" dirty="0" smtClean="0">
                <a:solidFill>
                  <a:schemeClr val="tx1">
                    <a:lumMod val="50000"/>
                    <a:lumOff val="50000"/>
                  </a:schemeClr>
                </a:solidFill>
              </a:rPr>
              <a:t>Watershed Forum</a:t>
            </a:r>
            <a:endParaRPr lang="en-US" dirty="0">
              <a:solidFill>
                <a:schemeClr val="tx1">
                  <a:lumMod val="50000"/>
                  <a:lumOff val="50000"/>
                </a:schemeClr>
              </a:solidFill>
            </a:endParaRPr>
          </a:p>
          <a:p>
            <a:pPr marL="742950" lvl="1" indent="-285750">
              <a:buFont typeface="Arial" pitchFamily="34" charset="0"/>
              <a:buChar char="•"/>
            </a:pPr>
            <a:endParaRPr lang="en-US" dirty="0" smtClean="0">
              <a:solidFill>
                <a:prstClr val="black"/>
              </a:solidFill>
            </a:endParaRPr>
          </a:p>
          <a:p>
            <a:pPr marL="342900" indent="-342900">
              <a:buFont typeface="Arial" pitchFamily="34" charset="0"/>
              <a:buChar char="•"/>
            </a:pPr>
            <a:r>
              <a:rPr lang="en-US" sz="2000" u="sng" dirty="0" smtClean="0"/>
              <a:t>Improve science and policy</a:t>
            </a:r>
            <a:endParaRPr lang="en-US" sz="2000" u="sng" dirty="0"/>
          </a:p>
          <a:p>
            <a:pPr marL="742950" lvl="1" indent="-285750">
              <a:buFont typeface="Arial" pitchFamily="34" charset="0"/>
              <a:buChar char="•"/>
            </a:pPr>
            <a:r>
              <a:rPr lang="en-US" dirty="0"/>
              <a:t>Pilot a fish community indicator of watershed health</a:t>
            </a:r>
          </a:p>
          <a:p>
            <a:pPr marL="742950" lvl="1" indent="-285750">
              <a:buFont typeface="Arial" pitchFamily="34" charset="0"/>
              <a:buChar char="•"/>
            </a:pPr>
            <a:r>
              <a:rPr lang="en-US" dirty="0"/>
              <a:t>Convene workshops to explore linkage between healthy watershed protection and the Bay </a:t>
            </a:r>
            <a:r>
              <a:rPr lang="en-US" dirty="0" smtClean="0"/>
              <a:t>TMDL</a:t>
            </a:r>
            <a:endParaRPr lang="en-US" dirty="0"/>
          </a:p>
        </p:txBody>
      </p:sp>
      <p:grpSp>
        <p:nvGrpSpPr>
          <p:cNvPr id="5" name="Group 4"/>
          <p:cNvGrpSpPr/>
          <p:nvPr/>
        </p:nvGrpSpPr>
        <p:grpSpPr>
          <a:xfrm>
            <a:off x="0" y="0"/>
            <a:ext cx="9144000" cy="1600200"/>
            <a:chOff x="0" y="0"/>
            <a:chExt cx="9144000" cy="1600200"/>
          </a:xfrm>
        </p:grpSpPr>
        <p:pic>
          <p:nvPicPr>
            <p:cNvPr id="6"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1731" t="2902" r="1807" b="72540"/>
            <a:stretch/>
          </p:blipFill>
          <p:spPr bwMode="auto">
            <a:xfrm>
              <a:off x="0" y="0"/>
              <a:ext cx="9144000" cy="157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0" y="1600200"/>
              <a:ext cx="9144000" cy="0"/>
            </a:xfrm>
            <a:prstGeom prst="line">
              <a:avLst/>
            </a:prstGeom>
            <a:ln w="76200">
              <a:solidFill>
                <a:schemeClr val="accent1">
                  <a:lumMod val="75000"/>
                </a:schemeClr>
              </a:solidFill>
            </a:ln>
          </p:spPr>
          <p:style>
            <a:lnRef idx="3">
              <a:schemeClr val="accent3"/>
            </a:lnRef>
            <a:fillRef idx="0">
              <a:schemeClr val="accent3"/>
            </a:fillRef>
            <a:effectRef idx="2">
              <a:schemeClr val="accent3"/>
            </a:effectRef>
            <a:fontRef idx="minor">
              <a:schemeClr val="tx1"/>
            </a:fontRef>
          </p:style>
        </p:cxnSp>
      </p:grpSp>
      <p:sp>
        <p:nvSpPr>
          <p:cNvPr id="2" name="Title 1"/>
          <p:cNvSpPr>
            <a:spLocks noGrp="1"/>
          </p:cNvSpPr>
          <p:nvPr>
            <p:ph type="title"/>
          </p:nvPr>
        </p:nvSpPr>
        <p:spPr>
          <a:xfrm>
            <a:off x="448962" y="-81887"/>
            <a:ext cx="8229600" cy="1935162"/>
          </a:xfrm>
        </p:spPr>
        <p:txBody>
          <a:bodyPr>
            <a:normAutofit/>
          </a:bodyPr>
          <a:lstStyle/>
          <a:p>
            <a:r>
              <a:rPr lang="en-US" b="1" dirty="0" smtClean="0">
                <a:solidFill>
                  <a:schemeClr val="bg1"/>
                </a:solidFill>
              </a:rPr>
              <a:t>What’s GIT4 doing?</a:t>
            </a:r>
            <a:br>
              <a:rPr lang="en-US" b="1" dirty="0" smtClean="0">
                <a:solidFill>
                  <a:schemeClr val="bg1"/>
                </a:solidFill>
              </a:rPr>
            </a:br>
            <a:endParaRPr lang="en-US" sz="2000" b="1" i="1" dirty="0">
              <a:solidFill>
                <a:schemeClr val="bg1"/>
              </a:solidFill>
            </a:endParaRPr>
          </a:p>
        </p:txBody>
      </p:sp>
    </p:spTree>
    <p:extLst>
      <p:ext uri="{BB962C8B-B14F-4D97-AF65-F5344CB8AC3E}">
        <p14:creationId xmlns:p14="http://schemas.microsoft.com/office/powerpoint/2010/main" val="153768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838200" y="1447800"/>
            <a:ext cx="7691438" cy="5132972"/>
          </a:xfrm>
          <a:prstGeom prst="rect">
            <a:avLst/>
          </a:prstGeom>
          <a:noFill/>
          <a:ln w="9525">
            <a:noFill/>
            <a:miter lim="800000"/>
            <a:headEnd/>
            <a:tailEnd/>
          </a:ln>
        </p:spPr>
      </p:pic>
      <p:sp>
        <p:nvSpPr>
          <p:cNvPr id="4" name="Title 3"/>
          <p:cNvSpPr>
            <a:spLocks noGrp="1"/>
          </p:cNvSpPr>
          <p:nvPr>
            <p:ph type="title"/>
          </p:nvPr>
        </p:nvSpPr>
        <p:spPr>
          <a:xfrm>
            <a:off x="1009650" y="304800"/>
            <a:ext cx="7124700" cy="923925"/>
          </a:xfrm>
        </p:spPr>
        <p:txBody>
          <a:bodyPr/>
          <a:lstStyle/>
          <a:p>
            <a:r>
              <a:rPr lang="en-US" dirty="0" smtClean="0"/>
              <a:t>Improving science</a:t>
            </a:r>
            <a:endParaRPr lang="en-US" dirty="0"/>
          </a:p>
        </p:txBody>
      </p:sp>
    </p:spTree>
    <p:extLst>
      <p:ext uri="{BB962C8B-B14F-4D97-AF65-F5344CB8AC3E}">
        <p14:creationId xmlns:p14="http://schemas.microsoft.com/office/powerpoint/2010/main" val="28005202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5029200" cy="620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105400" y="914400"/>
            <a:ext cx="3810000" cy="5262979"/>
          </a:xfrm>
          <a:prstGeom prst="rect">
            <a:avLst/>
          </a:prstGeom>
          <a:noFill/>
        </p:spPr>
        <p:txBody>
          <a:bodyPr wrap="square" rtlCol="0">
            <a:spAutoFit/>
          </a:bodyPr>
          <a:lstStyle/>
          <a:p>
            <a:r>
              <a:rPr lang="en-US" sz="2400" dirty="0" smtClean="0"/>
              <a:t>“New </a:t>
            </a:r>
            <a:r>
              <a:rPr lang="en-US" sz="2400" dirty="0"/>
              <a:t>development is increasing nutrient and sediment loads at rates faster than restoration efforts are reducing </a:t>
            </a:r>
            <a:r>
              <a:rPr lang="en-US" sz="2400" dirty="0" smtClean="0"/>
              <a:t>them…a </a:t>
            </a:r>
            <a:r>
              <a:rPr lang="en-US" sz="2400" b="1" dirty="0" smtClean="0"/>
              <a:t>16% increase over the past two decades</a:t>
            </a:r>
            <a:r>
              <a:rPr lang="en-US" sz="2400" dirty="0" smtClean="0"/>
              <a:t>”</a:t>
            </a:r>
          </a:p>
          <a:p>
            <a:endParaRPr lang="en-US" sz="2400" dirty="0" smtClean="0"/>
          </a:p>
          <a:p>
            <a:r>
              <a:rPr lang="en-US" sz="2400" dirty="0" smtClean="0"/>
              <a:t>“Developed </a:t>
            </a:r>
            <a:r>
              <a:rPr lang="en-US" sz="2400" dirty="0"/>
              <a:t>lands contribute less than </a:t>
            </a:r>
            <a:r>
              <a:rPr lang="en-US" sz="2400" i="1" dirty="0"/>
              <a:t>one-third of the Bay loads</a:t>
            </a:r>
            <a:r>
              <a:rPr lang="en-US" sz="2400" dirty="0"/>
              <a:t> but would require about </a:t>
            </a:r>
            <a:r>
              <a:rPr lang="en-US" sz="2400" i="1" dirty="0"/>
              <a:t>two-thirds of the </a:t>
            </a:r>
            <a:r>
              <a:rPr lang="en-US" sz="2400" dirty="0"/>
              <a:t>overall estimated restoration </a:t>
            </a:r>
            <a:r>
              <a:rPr lang="en-US" sz="2400" i="1" dirty="0" smtClean="0"/>
              <a:t>costs</a:t>
            </a:r>
            <a:r>
              <a:rPr lang="en-US" sz="2400" dirty="0" smtClean="0"/>
              <a:t>”</a:t>
            </a:r>
          </a:p>
        </p:txBody>
      </p:sp>
    </p:spTree>
    <p:extLst>
      <p:ext uri="{BB962C8B-B14F-4D97-AF65-F5344CB8AC3E}">
        <p14:creationId xmlns:p14="http://schemas.microsoft.com/office/powerpoint/2010/main" val="31106708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7562" y="2057399"/>
            <a:ext cx="7788876" cy="41148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itchFamily="34" charset="0"/>
              <a:buChar char="•"/>
            </a:pPr>
            <a:r>
              <a:rPr lang="en-US" sz="2000" dirty="0">
                <a:solidFill>
                  <a:schemeClr val="tx1"/>
                </a:solidFill>
              </a:rPr>
              <a:t>Sponsoring a series of workshops to explore how </a:t>
            </a:r>
            <a:r>
              <a:rPr lang="en-US" sz="2000" dirty="0" smtClean="0">
                <a:solidFill>
                  <a:schemeClr val="tx1"/>
                </a:solidFill>
              </a:rPr>
              <a:t>to “count</a:t>
            </a:r>
            <a:r>
              <a:rPr lang="en-US" sz="2000" dirty="0">
                <a:solidFill>
                  <a:schemeClr val="tx1"/>
                </a:solidFill>
              </a:rPr>
              <a:t>” </a:t>
            </a:r>
            <a:r>
              <a:rPr lang="en-US" sz="2000" dirty="0" smtClean="0">
                <a:solidFill>
                  <a:schemeClr val="tx1"/>
                </a:solidFill>
              </a:rPr>
              <a:t>protective actions </a:t>
            </a:r>
            <a:r>
              <a:rPr lang="en-US" sz="2000" dirty="0">
                <a:solidFill>
                  <a:schemeClr val="tx1"/>
                </a:solidFill>
              </a:rPr>
              <a:t>that avoid conversion of forests and other critical resource </a:t>
            </a:r>
            <a:r>
              <a:rPr lang="en-US" sz="2000" dirty="0" smtClean="0">
                <a:solidFill>
                  <a:schemeClr val="tx1"/>
                </a:solidFill>
              </a:rPr>
              <a:t>lands</a:t>
            </a:r>
          </a:p>
          <a:p>
            <a:pPr marL="800100" lvl="1" indent="-342900">
              <a:buFont typeface="Arial" pitchFamily="34" charset="0"/>
              <a:buChar char="•"/>
            </a:pPr>
            <a:r>
              <a:rPr lang="en-US" sz="2000" dirty="0" smtClean="0">
                <a:solidFill>
                  <a:schemeClr val="tx1"/>
                </a:solidFill>
              </a:rPr>
              <a:t>Science </a:t>
            </a:r>
            <a:r>
              <a:rPr lang="en-US" sz="2000" dirty="0">
                <a:solidFill>
                  <a:schemeClr val="tx1"/>
                </a:solidFill>
              </a:rPr>
              <a:t>– </a:t>
            </a:r>
            <a:r>
              <a:rPr lang="en-US" sz="2000" dirty="0" smtClean="0">
                <a:solidFill>
                  <a:schemeClr val="tx1"/>
                </a:solidFill>
              </a:rPr>
              <a:t>STAC</a:t>
            </a:r>
          </a:p>
          <a:p>
            <a:pPr marL="800100" lvl="1" indent="-342900">
              <a:buFont typeface="Arial" pitchFamily="34" charset="0"/>
              <a:buChar char="•"/>
            </a:pPr>
            <a:r>
              <a:rPr lang="en-US" sz="2000" dirty="0" smtClean="0">
                <a:solidFill>
                  <a:schemeClr val="tx1"/>
                </a:solidFill>
              </a:rPr>
              <a:t>Policy </a:t>
            </a:r>
            <a:r>
              <a:rPr lang="en-US" sz="2000" dirty="0">
                <a:solidFill>
                  <a:schemeClr val="tx1"/>
                </a:solidFill>
              </a:rPr>
              <a:t>– Chesapeake Bay Commission</a:t>
            </a:r>
          </a:p>
          <a:p>
            <a:endParaRPr lang="en-US" sz="2000" dirty="0" smtClean="0">
              <a:solidFill>
                <a:schemeClr val="tx1"/>
              </a:solidFill>
            </a:endParaRPr>
          </a:p>
          <a:p>
            <a:pPr marL="342900" indent="-342900">
              <a:buFont typeface="Arial" pitchFamily="34" charset="0"/>
              <a:buChar char="•"/>
            </a:pPr>
            <a:r>
              <a:rPr lang="en-US" sz="2000" dirty="0" smtClean="0">
                <a:solidFill>
                  <a:schemeClr val="tx1"/>
                </a:solidFill>
              </a:rPr>
              <a:t>Potential </a:t>
            </a:r>
            <a:r>
              <a:rPr lang="en-US" sz="2000" dirty="0">
                <a:solidFill>
                  <a:schemeClr val="tx1"/>
                </a:solidFill>
              </a:rPr>
              <a:t>applications </a:t>
            </a:r>
            <a:r>
              <a:rPr lang="en-US" sz="2000" dirty="0" smtClean="0">
                <a:solidFill>
                  <a:schemeClr val="tx1"/>
                </a:solidFill>
              </a:rPr>
              <a:t>include:</a:t>
            </a:r>
          </a:p>
          <a:p>
            <a:pPr marL="800100" lvl="1" indent="-342900">
              <a:buFont typeface="Arial" pitchFamily="34" charset="0"/>
              <a:buChar char="•"/>
            </a:pPr>
            <a:r>
              <a:rPr lang="en-US" sz="2000" dirty="0" smtClean="0">
                <a:solidFill>
                  <a:schemeClr val="tx1"/>
                </a:solidFill>
              </a:rPr>
              <a:t>Credit </a:t>
            </a:r>
            <a:r>
              <a:rPr lang="en-US" sz="2000" dirty="0">
                <a:solidFill>
                  <a:schemeClr val="tx1"/>
                </a:solidFill>
              </a:rPr>
              <a:t>in-stream processing by healthy </a:t>
            </a:r>
            <a:r>
              <a:rPr lang="en-US" sz="2000" dirty="0" smtClean="0">
                <a:solidFill>
                  <a:schemeClr val="tx1"/>
                </a:solidFill>
              </a:rPr>
              <a:t>streams</a:t>
            </a:r>
          </a:p>
          <a:p>
            <a:pPr marL="800100" lvl="1" indent="-342900">
              <a:buFont typeface="Arial" pitchFamily="34" charset="0"/>
              <a:buChar char="•"/>
            </a:pPr>
            <a:r>
              <a:rPr lang="en-US" sz="2000" dirty="0" smtClean="0">
                <a:solidFill>
                  <a:schemeClr val="tx1"/>
                </a:solidFill>
              </a:rPr>
              <a:t>Credit </a:t>
            </a:r>
            <a:r>
              <a:rPr lang="en-US" sz="2000" dirty="0">
                <a:solidFill>
                  <a:schemeClr val="tx1"/>
                </a:solidFill>
              </a:rPr>
              <a:t>permanent BMPs by applying high </a:t>
            </a:r>
            <a:r>
              <a:rPr lang="en-US" sz="2000" dirty="0" smtClean="0">
                <a:solidFill>
                  <a:schemeClr val="tx1"/>
                </a:solidFill>
              </a:rPr>
              <a:t>efficiencies</a:t>
            </a:r>
          </a:p>
          <a:p>
            <a:pPr marL="800100" lvl="1" indent="-342900">
              <a:buFont typeface="Arial" pitchFamily="34" charset="0"/>
              <a:buChar char="•"/>
            </a:pPr>
            <a:r>
              <a:rPr lang="en-US" sz="2000" dirty="0" smtClean="0">
                <a:solidFill>
                  <a:schemeClr val="tx1"/>
                </a:solidFill>
              </a:rPr>
              <a:t>Increase </a:t>
            </a:r>
            <a:r>
              <a:rPr lang="en-US" sz="2000" dirty="0">
                <a:solidFill>
                  <a:schemeClr val="tx1"/>
                </a:solidFill>
              </a:rPr>
              <a:t>assurance that load caps </a:t>
            </a:r>
            <a:r>
              <a:rPr lang="en-US" sz="2000" dirty="0" smtClean="0">
                <a:solidFill>
                  <a:schemeClr val="tx1"/>
                </a:solidFill>
              </a:rPr>
              <a:t>will </a:t>
            </a:r>
            <a:r>
              <a:rPr lang="en-US" sz="2000" dirty="0">
                <a:solidFill>
                  <a:schemeClr val="tx1"/>
                </a:solidFill>
              </a:rPr>
              <a:t>be maintained</a:t>
            </a:r>
          </a:p>
        </p:txBody>
      </p:sp>
      <p:grpSp>
        <p:nvGrpSpPr>
          <p:cNvPr id="5" name="Group 4"/>
          <p:cNvGrpSpPr/>
          <p:nvPr/>
        </p:nvGrpSpPr>
        <p:grpSpPr>
          <a:xfrm>
            <a:off x="0" y="0"/>
            <a:ext cx="9144000" cy="1600200"/>
            <a:chOff x="0" y="0"/>
            <a:chExt cx="9144000" cy="1600200"/>
          </a:xfrm>
        </p:grpSpPr>
        <p:pic>
          <p:nvPicPr>
            <p:cNvPr id="6"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l="1731" t="2902" r="1807" b="72540"/>
            <a:stretch/>
          </p:blipFill>
          <p:spPr bwMode="auto">
            <a:xfrm>
              <a:off x="0" y="0"/>
              <a:ext cx="9144000" cy="157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0" y="1600200"/>
              <a:ext cx="9144000" cy="0"/>
            </a:xfrm>
            <a:prstGeom prst="line">
              <a:avLst/>
            </a:prstGeom>
            <a:ln w="76200">
              <a:solidFill>
                <a:schemeClr val="accent1">
                  <a:lumMod val="75000"/>
                </a:schemeClr>
              </a:solidFill>
            </a:ln>
          </p:spPr>
          <p:style>
            <a:lnRef idx="3">
              <a:schemeClr val="accent3"/>
            </a:lnRef>
            <a:fillRef idx="0">
              <a:schemeClr val="accent3"/>
            </a:fillRef>
            <a:effectRef idx="2">
              <a:schemeClr val="accent3"/>
            </a:effectRef>
            <a:fontRef idx="minor">
              <a:schemeClr val="tx1"/>
            </a:fontRef>
          </p:style>
        </p:cxnSp>
      </p:grpSp>
      <p:sp>
        <p:nvSpPr>
          <p:cNvPr id="2" name="Title 1"/>
          <p:cNvSpPr>
            <a:spLocks noGrp="1"/>
          </p:cNvSpPr>
          <p:nvPr>
            <p:ph type="title"/>
          </p:nvPr>
        </p:nvSpPr>
        <p:spPr/>
        <p:txBody>
          <a:bodyPr>
            <a:normAutofit/>
          </a:bodyPr>
          <a:lstStyle/>
          <a:p>
            <a:r>
              <a:rPr lang="en-US" dirty="0">
                <a:solidFill>
                  <a:schemeClr val="bg1"/>
                </a:solidFill>
              </a:rPr>
              <a:t>Crediting conservation</a:t>
            </a:r>
            <a:endParaRPr lang="en-US" b="1" dirty="0">
              <a:solidFill>
                <a:schemeClr val="bg1"/>
              </a:solidFill>
            </a:endParaRPr>
          </a:p>
        </p:txBody>
      </p:sp>
    </p:spTree>
    <p:extLst>
      <p:ext uri="{BB962C8B-B14F-4D97-AF65-F5344CB8AC3E}">
        <p14:creationId xmlns:p14="http://schemas.microsoft.com/office/powerpoint/2010/main" val="2252948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19200"/>
            <a:ext cx="13335000" cy="833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02553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369888"/>
            <a:ext cx="8143875" cy="612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05600" y="5105400"/>
            <a:ext cx="1558953" cy="646331"/>
          </a:xfrm>
          <a:prstGeom prst="rect">
            <a:avLst/>
          </a:prstGeom>
          <a:noFill/>
        </p:spPr>
        <p:txBody>
          <a:bodyPr wrap="none" rtlCol="0">
            <a:spAutoFit/>
          </a:bodyPr>
          <a:lstStyle/>
          <a:p>
            <a:r>
              <a:rPr lang="en-US" dirty="0" smtClean="0">
                <a:solidFill>
                  <a:schemeClr val="bg1"/>
                </a:solidFill>
              </a:rPr>
              <a:t>Bern Sweeney,</a:t>
            </a:r>
          </a:p>
          <a:p>
            <a:r>
              <a:rPr lang="en-US" dirty="0" smtClean="0">
                <a:solidFill>
                  <a:schemeClr val="bg1"/>
                </a:solidFill>
              </a:rPr>
              <a:t>Stroud Center</a:t>
            </a:r>
            <a:endParaRPr lang="en-US" dirty="0">
              <a:solidFill>
                <a:schemeClr val="bg1"/>
              </a:solidFill>
            </a:endParaRPr>
          </a:p>
        </p:txBody>
      </p:sp>
    </p:spTree>
    <p:extLst>
      <p:ext uri="{BB962C8B-B14F-4D97-AF65-F5344CB8AC3E}">
        <p14:creationId xmlns:p14="http://schemas.microsoft.com/office/powerpoint/2010/main" val="21679308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13" y="522288"/>
            <a:ext cx="7648575" cy="581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324600" y="6324600"/>
            <a:ext cx="2694969" cy="369332"/>
          </a:xfrm>
          <a:prstGeom prst="rect">
            <a:avLst/>
          </a:prstGeom>
          <a:noFill/>
        </p:spPr>
        <p:txBody>
          <a:bodyPr wrap="none" rtlCol="0">
            <a:spAutoFit/>
          </a:bodyPr>
          <a:lstStyle/>
          <a:p>
            <a:r>
              <a:rPr lang="en-US" dirty="0" smtClean="0"/>
              <a:t>(Luc Claessens, Univ of DE)</a:t>
            </a:r>
            <a:endParaRPr lang="en-US" dirty="0"/>
          </a:p>
        </p:txBody>
      </p:sp>
    </p:spTree>
    <p:extLst>
      <p:ext uri="{BB962C8B-B14F-4D97-AF65-F5344CB8AC3E}">
        <p14:creationId xmlns:p14="http://schemas.microsoft.com/office/powerpoint/2010/main" val="27860244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l="35000" t="28000" r="8125" b="9000"/>
          <a:stretch>
            <a:fillRect/>
          </a:stretch>
        </p:blipFill>
        <p:spPr bwMode="auto">
          <a:xfrm>
            <a:off x="-152400" y="0"/>
            <a:ext cx="9906000" cy="6858000"/>
          </a:xfrm>
          <a:prstGeom prst="rect">
            <a:avLst/>
          </a:prstGeom>
          <a:noFill/>
          <a:ln w="9525">
            <a:noFill/>
            <a:miter lim="800000"/>
            <a:headEnd/>
            <a:tailEnd/>
          </a:ln>
        </p:spPr>
      </p:pic>
      <p:sp>
        <p:nvSpPr>
          <p:cNvPr id="3" name="Oval 2"/>
          <p:cNvSpPr/>
          <p:nvPr/>
        </p:nvSpPr>
        <p:spPr>
          <a:xfrm>
            <a:off x="4800600" y="4648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42267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a:noAutofit/>
          </a:bodyPr>
          <a:lstStyle/>
          <a:p>
            <a:r>
              <a:rPr lang="en-US" sz="3600" dirty="0" smtClean="0"/>
              <a:t>What the scientists said:</a:t>
            </a:r>
            <a:endParaRPr lang="en-US" sz="3600" dirty="0"/>
          </a:p>
        </p:txBody>
      </p:sp>
      <p:sp>
        <p:nvSpPr>
          <p:cNvPr id="5" name="Content Placeholder 4"/>
          <p:cNvSpPr>
            <a:spLocks noGrp="1"/>
          </p:cNvSpPr>
          <p:nvPr>
            <p:ph idx="1"/>
          </p:nvPr>
        </p:nvSpPr>
        <p:spPr>
          <a:xfrm>
            <a:off x="533400" y="2255837"/>
            <a:ext cx="8229600" cy="4525963"/>
          </a:xfrm>
        </p:spPr>
        <p:txBody>
          <a:bodyPr>
            <a:noAutofit/>
          </a:bodyPr>
          <a:lstStyle/>
          <a:p>
            <a:r>
              <a:rPr lang="en-US" sz="2000" dirty="0" smtClean="0"/>
              <a:t>There’s a lot of </a:t>
            </a:r>
            <a:r>
              <a:rPr lang="en-US" sz="2000" b="1" dirty="0" smtClean="0"/>
              <a:t>uncertainty</a:t>
            </a:r>
            <a:r>
              <a:rPr lang="en-US" sz="2000" dirty="0" smtClean="0"/>
              <a:t> and </a:t>
            </a:r>
            <a:r>
              <a:rPr lang="en-US" sz="2000" b="1" dirty="0" smtClean="0"/>
              <a:t>future research needs </a:t>
            </a:r>
          </a:p>
          <a:p>
            <a:r>
              <a:rPr lang="en-US" sz="2000" dirty="0" smtClean="0"/>
              <a:t>But, we all agree that </a:t>
            </a:r>
            <a:r>
              <a:rPr lang="en-US" sz="2000" b="1" dirty="0" smtClean="0"/>
              <a:t>some really things matter </a:t>
            </a:r>
            <a:r>
              <a:rPr lang="en-US" sz="2000" dirty="0" smtClean="0"/>
              <a:t>when quantifying benefits of healthy watersheds:</a:t>
            </a:r>
          </a:p>
          <a:p>
            <a:pPr lvl="1"/>
            <a:r>
              <a:rPr lang="en-US" sz="1800" dirty="0" smtClean="0"/>
              <a:t>Forest </a:t>
            </a:r>
            <a:r>
              <a:rPr lang="en-US" sz="1800" dirty="0"/>
              <a:t>amount and spatial arrangement</a:t>
            </a:r>
          </a:p>
          <a:p>
            <a:pPr lvl="1"/>
            <a:r>
              <a:rPr lang="en-US" sz="1800" dirty="0" smtClean="0"/>
              <a:t>Stream width </a:t>
            </a:r>
          </a:p>
          <a:p>
            <a:pPr lvl="1"/>
            <a:r>
              <a:rPr lang="en-US" sz="1800" dirty="0" smtClean="0"/>
              <a:t>Flow paths (surface and subsurface)</a:t>
            </a:r>
          </a:p>
          <a:p>
            <a:pPr lvl="1"/>
            <a:r>
              <a:rPr lang="en-US" sz="1800" dirty="0" smtClean="0"/>
              <a:t>Retention time and connectivity (e.g., floodplains!)</a:t>
            </a:r>
          </a:p>
          <a:p>
            <a:pPr lvl="1"/>
            <a:r>
              <a:rPr lang="en-US" sz="1800" dirty="0" smtClean="0"/>
              <a:t>Location, location, location!</a:t>
            </a:r>
          </a:p>
          <a:p>
            <a:r>
              <a:rPr lang="en-US" sz="2000" dirty="0" smtClean="0"/>
              <a:t>And we </a:t>
            </a:r>
            <a:r>
              <a:rPr lang="en-US" sz="2000" b="1" dirty="0" smtClean="0"/>
              <a:t>can quantify benefits </a:t>
            </a:r>
            <a:r>
              <a:rPr lang="en-US" sz="2000" dirty="0" smtClean="0"/>
              <a:t>of features to better represent the values of natural features</a:t>
            </a:r>
          </a:p>
          <a:p>
            <a:pPr lvl="1"/>
            <a:r>
              <a:rPr lang="en-US" dirty="0" smtClean="0">
                <a:sym typeface="Wingdings" pitchFamily="2" charset="2"/>
              </a:rPr>
              <a:t> </a:t>
            </a:r>
            <a:r>
              <a:rPr lang="en-US" dirty="0" smtClean="0"/>
              <a:t>P</a:t>
            </a:r>
            <a:r>
              <a:rPr lang="en-US" sz="1800" dirty="0" smtClean="0"/>
              <a:t>ursue </a:t>
            </a:r>
            <a:r>
              <a:rPr lang="en-US" sz="1800" dirty="0"/>
              <a:t>upgrades to our pollution accounting framework that </a:t>
            </a:r>
            <a:r>
              <a:rPr lang="en-US" sz="1800" dirty="0" smtClean="0"/>
              <a:t>more accurately reflect these benefits and create incentives to keep them intact!</a:t>
            </a:r>
            <a:endParaRPr lang="en-US" sz="1800" dirty="0"/>
          </a:p>
          <a:p>
            <a:pPr lvl="1"/>
            <a:endParaRPr lang="en-US" sz="1800" dirty="0" smtClean="0"/>
          </a:p>
          <a:p>
            <a:pPr lvl="1"/>
            <a:endParaRPr lang="en-US" sz="1800" dirty="0" smtClean="0"/>
          </a:p>
          <a:p>
            <a:endParaRPr lang="en-US" sz="2000" dirty="0"/>
          </a:p>
        </p:txBody>
      </p:sp>
    </p:spTree>
    <p:extLst>
      <p:ext uri="{BB962C8B-B14F-4D97-AF65-F5344CB8AC3E}">
        <p14:creationId xmlns:p14="http://schemas.microsoft.com/office/powerpoint/2010/main" val="328390154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6275"/>
            <a:ext cx="8382000" cy="923925"/>
          </a:xfrm>
        </p:spPr>
        <p:txBody>
          <a:bodyPr>
            <a:normAutofit fontScale="90000"/>
          </a:bodyPr>
          <a:lstStyle/>
          <a:p>
            <a:r>
              <a:rPr lang="en-US" dirty="0" smtClean="0"/>
              <a:t>Chesapeake Bay Commission policy project</a:t>
            </a:r>
            <a:endParaRPr lang="en-US" dirty="0"/>
          </a:p>
        </p:txBody>
      </p:sp>
      <p:sp>
        <p:nvSpPr>
          <p:cNvPr id="3" name="Content Placeholder 2"/>
          <p:cNvSpPr>
            <a:spLocks noGrp="1"/>
          </p:cNvSpPr>
          <p:nvPr>
            <p:ph idx="1"/>
          </p:nvPr>
        </p:nvSpPr>
        <p:spPr>
          <a:xfrm>
            <a:off x="457200" y="1806575"/>
            <a:ext cx="8153400" cy="4052888"/>
          </a:xfrm>
        </p:spPr>
        <p:txBody>
          <a:bodyPr>
            <a:normAutofit/>
          </a:bodyPr>
          <a:lstStyle/>
          <a:p>
            <a:r>
              <a:rPr lang="en-US" dirty="0" smtClean="0"/>
              <a:t>Focused on identifying and recommending policy options that credit protective actions through our existing water quality policy framework</a:t>
            </a:r>
          </a:p>
          <a:p>
            <a:r>
              <a:rPr lang="en-US" dirty="0" smtClean="0"/>
              <a:t>Project slated to be completed by the end of 2012</a:t>
            </a:r>
          </a:p>
          <a:p>
            <a:r>
              <a:rPr lang="en-US" dirty="0" smtClean="0"/>
              <a:t>Steps:</a:t>
            </a:r>
          </a:p>
          <a:p>
            <a:pPr lvl="1"/>
            <a:r>
              <a:rPr lang="en-US" dirty="0" smtClean="0"/>
              <a:t>Develop scientific basis (GIT 4/STAC)</a:t>
            </a:r>
          </a:p>
          <a:p>
            <a:pPr lvl="1"/>
            <a:r>
              <a:rPr lang="en-US" dirty="0" smtClean="0"/>
              <a:t>Legal analysis of existing federal/state policy framework</a:t>
            </a:r>
          </a:p>
          <a:p>
            <a:pPr lvl="1"/>
            <a:r>
              <a:rPr lang="en-US" dirty="0" smtClean="0"/>
              <a:t>Workgroup development of policy options</a:t>
            </a:r>
          </a:p>
          <a:p>
            <a:pPr lvl="1"/>
            <a:r>
              <a:rPr lang="en-US" dirty="0" smtClean="0"/>
              <a:t>Recommendations to EPA/States</a:t>
            </a:r>
            <a:endParaRPr lang="en-US" dirty="0"/>
          </a:p>
        </p:txBody>
      </p:sp>
    </p:spTree>
    <p:extLst>
      <p:ext uri="{BB962C8B-B14F-4D97-AF65-F5344CB8AC3E}">
        <p14:creationId xmlns:p14="http://schemas.microsoft.com/office/powerpoint/2010/main" val="12216168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09650" y="228600"/>
            <a:ext cx="7124700" cy="923925"/>
          </a:xfrm>
        </p:spPr>
        <p:txBody>
          <a:bodyPr/>
          <a:lstStyle/>
          <a:p>
            <a:r>
              <a:rPr lang="en-US" dirty="0" smtClean="0"/>
              <a:t>So, what do we know?</a:t>
            </a:r>
            <a:endParaRPr lang="en-US" dirty="0"/>
          </a:p>
        </p:txBody>
      </p:sp>
      <p:sp>
        <p:nvSpPr>
          <p:cNvPr id="3" name="Content Placeholder 2"/>
          <p:cNvSpPr>
            <a:spLocks noGrp="1"/>
          </p:cNvSpPr>
          <p:nvPr>
            <p:ph idx="1"/>
          </p:nvPr>
        </p:nvSpPr>
        <p:spPr>
          <a:xfrm>
            <a:off x="1009650" y="1828800"/>
            <a:ext cx="7753350" cy="4052888"/>
          </a:xfrm>
        </p:spPr>
        <p:txBody>
          <a:bodyPr/>
          <a:lstStyle/>
          <a:p>
            <a:endParaRPr lang="en-US" sz="1600" dirty="0"/>
          </a:p>
          <a:p>
            <a:endParaRPr lang="en-US" sz="1600" dirty="0"/>
          </a:p>
          <a:p>
            <a:r>
              <a:rPr lang="en-US" sz="1600" dirty="0" smtClean="0"/>
              <a:t>Land </a:t>
            </a:r>
            <a:r>
              <a:rPr lang="en-US" sz="1600" dirty="0"/>
              <a:t>conversion </a:t>
            </a:r>
            <a:r>
              <a:rPr lang="en-US" sz="1600" dirty="0" smtClean="0"/>
              <a:t>increases </a:t>
            </a:r>
            <a:r>
              <a:rPr lang="en-US" sz="1600" dirty="0"/>
              <a:t>nutrient and sediment </a:t>
            </a:r>
            <a:r>
              <a:rPr lang="en-US" sz="1600" dirty="0" smtClean="0"/>
              <a:t>loads</a:t>
            </a:r>
            <a:r>
              <a:rPr lang="en-US" sz="1000" dirty="0"/>
              <a:t> </a:t>
            </a:r>
            <a:endParaRPr lang="en-US" sz="1000" dirty="0" smtClean="0"/>
          </a:p>
          <a:p>
            <a:r>
              <a:rPr lang="en-US" sz="1600" dirty="0" smtClean="0"/>
              <a:t>The </a:t>
            </a:r>
            <a:r>
              <a:rPr lang="en-US" sz="1600" dirty="0"/>
              <a:t>number of impaired streams in the mid-Atlantic </a:t>
            </a:r>
            <a:r>
              <a:rPr lang="en-US" sz="1600" dirty="0" smtClean="0"/>
              <a:t>region has </a:t>
            </a:r>
            <a:r>
              <a:rPr lang="en-US" sz="1600" dirty="0"/>
              <a:t>increased </a:t>
            </a:r>
            <a:r>
              <a:rPr lang="en-US" sz="1600" dirty="0" smtClean="0"/>
              <a:t>dramatically</a:t>
            </a:r>
          </a:p>
          <a:p>
            <a:r>
              <a:rPr lang="en-US" sz="1600" dirty="0" smtClean="0"/>
              <a:t>More </a:t>
            </a:r>
            <a:r>
              <a:rPr lang="en-US" sz="1600" dirty="0"/>
              <a:t>than 3 million people are projected to move into the watershed in the next three </a:t>
            </a:r>
            <a:r>
              <a:rPr lang="en-US" sz="1600" dirty="0" smtClean="0"/>
              <a:t>decades</a:t>
            </a:r>
          </a:p>
          <a:p>
            <a:r>
              <a:rPr lang="en-US" sz="1600" dirty="0" smtClean="0"/>
              <a:t>Energy </a:t>
            </a:r>
            <a:r>
              <a:rPr lang="en-US" sz="1600" dirty="0"/>
              <a:t>development in the upper watershed has increased </a:t>
            </a:r>
            <a:r>
              <a:rPr lang="en-US" sz="1600" dirty="0" smtClean="0"/>
              <a:t>significantly</a:t>
            </a:r>
          </a:p>
          <a:p>
            <a:r>
              <a:rPr lang="en-US" sz="1600" dirty="0" smtClean="0"/>
              <a:t>Natural </a:t>
            </a:r>
            <a:r>
              <a:rPr lang="en-US" sz="1600" dirty="0"/>
              <a:t>areas </a:t>
            </a:r>
            <a:r>
              <a:rPr lang="en-US" sz="1600" dirty="0" smtClean="0"/>
              <a:t>provide pollution </a:t>
            </a:r>
            <a:r>
              <a:rPr lang="en-US" sz="1600" dirty="0"/>
              <a:t>reduction benefits through in-stream processing, denitrification, as well as supporting local, “up-watershed” communities and </a:t>
            </a:r>
            <a:r>
              <a:rPr lang="en-US" sz="1600" dirty="0" smtClean="0"/>
              <a:t>economies</a:t>
            </a:r>
          </a:p>
          <a:p>
            <a:r>
              <a:rPr lang="en-US" sz="1600" dirty="0" smtClean="0"/>
              <a:t>Investing </a:t>
            </a:r>
            <a:r>
              <a:rPr lang="en-US" sz="1600" dirty="0"/>
              <a:t>today in pollution prevention through land protection and other proactive means is </a:t>
            </a:r>
            <a:r>
              <a:rPr lang="en-US" sz="1600" dirty="0" smtClean="0"/>
              <a:t>more </a:t>
            </a:r>
            <a:r>
              <a:rPr lang="en-US" sz="1600" dirty="0"/>
              <a:t>cost-effective and successful </a:t>
            </a:r>
            <a:r>
              <a:rPr lang="en-US" sz="1600" dirty="0" smtClean="0"/>
              <a:t>than </a:t>
            </a:r>
            <a:r>
              <a:rPr lang="en-US" sz="1600" dirty="0"/>
              <a:t>allowing streams to be degraded and then attempting to restore </a:t>
            </a:r>
            <a:r>
              <a:rPr lang="en-US" sz="1600" dirty="0" smtClean="0"/>
              <a:t>them</a:t>
            </a:r>
            <a:endParaRPr lang="en-US" sz="1600" dirty="0"/>
          </a:p>
          <a:p>
            <a:r>
              <a:rPr lang="en-US" sz="1600" dirty="0"/>
              <a:t>The accounting framework for the current TMDL is based on reductions from a 2010 baseline and does not account for or directly promote actions that avoid future </a:t>
            </a:r>
            <a:r>
              <a:rPr lang="en-US" sz="1600" dirty="0" smtClean="0"/>
              <a:t>loads</a:t>
            </a:r>
            <a:endParaRPr lang="en-US" sz="1600" dirty="0"/>
          </a:p>
          <a:p>
            <a:r>
              <a:rPr lang="en-US" sz="1600" dirty="0" smtClean="0"/>
              <a:t>Prevention </a:t>
            </a:r>
            <a:r>
              <a:rPr lang="en-US" sz="1600" dirty="0"/>
              <a:t>of land conversion will be essential to meet pollution reduction and maintenance goals for the </a:t>
            </a:r>
            <a:r>
              <a:rPr lang="en-US" sz="1600" dirty="0" smtClean="0"/>
              <a:t>Bay</a:t>
            </a:r>
          </a:p>
          <a:p>
            <a:endParaRPr lang="en-US" sz="1600" dirty="0"/>
          </a:p>
        </p:txBody>
      </p:sp>
    </p:spTree>
    <p:extLst>
      <p:ext uri="{BB962C8B-B14F-4D97-AF65-F5344CB8AC3E}">
        <p14:creationId xmlns:p14="http://schemas.microsoft.com/office/powerpoint/2010/main" val="16601004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650" y="457200"/>
            <a:ext cx="7124700" cy="923925"/>
          </a:xfrm>
        </p:spPr>
        <p:txBody>
          <a:bodyPr/>
          <a:lstStyle/>
          <a:p>
            <a:r>
              <a:rPr lang="en-US" dirty="0" smtClean="0"/>
              <a:t>What we need to do…</a:t>
            </a:r>
            <a:endParaRPr lang="en-US" dirty="0"/>
          </a:p>
        </p:txBody>
      </p:sp>
      <p:sp>
        <p:nvSpPr>
          <p:cNvPr id="3" name="Content Placeholder 2"/>
          <p:cNvSpPr>
            <a:spLocks noGrp="1"/>
          </p:cNvSpPr>
          <p:nvPr>
            <p:ph idx="1"/>
          </p:nvPr>
        </p:nvSpPr>
        <p:spPr>
          <a:xfrm>
            <a:off x="762000" y="1828800"/>
            <a:ext cx="5334000" cy="4052888"/>
          </a:xfrm>
        </p:spPr>
        <p:txBody>
          <a:bodyPr/>
          <a:lstStyle/>
          <a:p>
            <a:r>
              <a:rPr lang="en-US" dirty="0" smtClean="0"/>
              <a:t>Track where healthy watersheds are </a:t>
            </a:r>
            <a:r>
              <a:rPr lang="en-US" b="1" dirty="0" smtClean="0"/>
              <a:t>and</a:t>
            </a:r>
            <a:r>
              <a:rPr lang="en-US" dirty="0" smtClean="0"/>
              <a:t> how good we are at protecting them</a:t>
            </a:r>
          </a:p>
          <a:p>
            <a:r>
              <a:rPr lang="en-US" dirty="0" smtClean="0"/>
              <a:t>Update watershed models to better reflect the values that healthy watersheds provide</a:t>
            </a:r>
          </a:p>
          <a:p>
            <a:pPr lvl="1"/>
            <a:r>
              <a:rPr lang="en-US" dirty="0" smtClean="0">
                <a:sym typeface="Wingdings" pitchFamily="2" charset="2"/>
              </a:rPr>
              <a:t> </a:t>
            </a:r>
            <a:r>
              <a:rPr lang="en-US" dirty="0" smtClean="0"/>
              <a:t>2017 update</a:t>
            </a:r>
            <a:endParaRPr lang="en-US" dirty="0"/>
          </a:p>
          <a:p>
            <a:r>
              <a:rPr lang="en-US" dirty="0" smtClean="0"/>
              <a:t>Develop new policy approaches that create additional incentives for protection of healthy watersheds</a:t>
            </a:r>
          </a:p>
          <a:p>
            <a:r>
              <a:rPr lang="en-US" dirty="0" smtClean="0"/>
              <a:t>Advocate for protection as an essential complement to restoration in meeting our water quality and habitat goals</a:t>
            </a:r>
          </a:p>
          <a:p>
            <a:pPr lvl="1"/>
            <a:endParaRPr lang="en-US" dirty="0" smtClean="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739443"/>
            <a:ext cx="2819400" cy="3508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5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lh5.ggpht.com/_G7Xzyj02g-Y/Sl-iRi73KkI/AAAAAAAADWU/1Kzxz8ukj6c/MtnCreekPineGrove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7" name="TextBox 6"/>
          <p:cNvSpPr txBox="1"/>
          <p:nvPr/>
        </p:nvSpPr>
        <p:spPr>
          <a:xfrm>
            <a:off x="7571134" y="6488668"/>
            <a:ext cx="1572866" cy="369332"/>
          </a:xfrm>
          <a:prstGeom prst="rect">
            <a:avLst/>
          </a:prstGeom>
          <a:noFill/>
        </p:spPr>
        <p:txBody>
          <a:bodyPr wrap="none" rtlCol="0">
            <a:spAutoFit/>
          </a:bodyPr>
          <a:lstStyle/>
          <a:p>
            <a:r>
              <a:rPr lang="en-US" dirty="0" smtClean="0"/>
              <a:t>© Doug Cook</a:t>
            </a:r>
            <a:endParaRPr lang="en-US" dirty="0"/>
          </a:p>
        </p:txBody>
      </p:sp>
    </p:spTree>
    <p:extLst>
      <p:ext uri="{BB962C8B-B14F-4D97-AF65-F5344CB8AC3E}">
        <p14:creationId xmlns:p14="http://schemas.microsoft.com/office/powerpoint/2010/main" val="1692910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nna Stuart\Documents\Work\CBP\HW Pics\VA070725_D7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36089"/>
            <a:ext cx="5626951" cy="42219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nna Stuart\Documents\Work\CBP\HW Pics\VA070725_D7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291100" y="1726301"/>
            <a:ext cx="3852899" cy="51316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nna Stuart\Documents\Work\CBP\HW Pics\VA070725_D7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1101" y="0"/>
            <a:ext cx="3852899" cy="289083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nna Stuart\Documents\Work\CBP\HW Pics\VA070725_D68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
            <a:ext cx="2813475" cy="374728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nna Stuart\Documents\Work\CBP\HW Pics\VA071113_D022.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b="5838"/>
          <a:stretch/>
        </p:blipFill>
        <p:spPr bwMode="auto">
          <a:xfrm>
            <a:off x="2813475" y="-1"/>
            <a:ext cx="2971799" cy="4194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4311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Line 2"/>
          <p:cNvSpPr>
            <a:spLocks noChangeShapeType="1"/>
          </p:cNvSpPr>
          <p:nvPr/>
        </p:nvSpPr>
        <p:spPr bwMode="auto">
          <a:xfrm>
            <a:off x="5572125" y="3848100"/>
            <a:ext cx="457200" cy="0"/>
          </a:xfrm>
          <a:prstGeom prst="line">
            <a:avLst/>
          </a:prstGeom>
          <a:noFill/>
          <a:ln w="19050">
            <a:solidFill>
              <a:schemeClr val="tx1"/>
            </a:solidFill>
            <a:round/>
            <a:headEnd/>
            <a:tailEnd/>
          </a:ln>
        </p:spPr>
        <p:txBody>
          <a:bodyPr wrap="none"/>
          <a:lstStyle/>
          <a:p>
            <a:endParaRPr lang="en-US" dirty="0"/>
          </a:p>
        </p:txBody>
      </p:sp>
      <p:sp>
        <p:nvSpPr>
          <p:cNvPr id="15364" name="Line 3"/>
          <p:cNvSpPr>
            <a:spLocks noChangeShapeType="1"/>
          </p:cNvSpPr>
          <p:nvPr/>
        </p:nvSpPr>
        <p:spPr bwMode="auto">
          <a:xfrm>
            <a:off x="5562600" y="3200400"/>
            <a:ext cx="457200" cy="0"/>
          </a:xfrm>
          <a:prstGeom prst="line">
            <a:avLst/>
          </a:prstGeom>
          <a:noFill/>
          <a:ln w="19050">
            <a:solidFill>
              <a:schemeClr val="tx2"/>
            </a:solidFill>
            <a:round/>
            <a:headEnd/>
            <a:tailEnd/>
          </a:ln>
        </p:spPr>
        <p:txBody>
          <a:bodyPr wrap="none"/>
          <a:lstStyle/>
          <a:p>
            <a:endParaRPr lang="en-US" dirty="0"/>
          </a:p>
        </p:txBody>
      </p:sp>
      <p:sp>
        <p:nvSpPr>
          <p:cNvPr id="15365" name="Line 4"/>
          <p:cNvSpPr>
            <a:spLocks noChangeShapeType="1"/>
          </p:cNvSpPr>
          <p:nvPr/>
        </p:nvSpPr>
        <p:spPr bwMode="auto">
          <a:xfrm>
            <a:off x="2581275" y="3048000"/>
            <a:ext cx="1025525" cy="0"/>
          </a:xfrm>
          <a:prstGeom prst="line">
            <a:avLst/>
          </a:prstGeom>
          <a:noFill/>
          <a:ln w="19050">
            <a:solidFill>
              <a:schemeClr val="tx1"/>
            </a:solidFill>
            <a:round/>
            <a:headEnd/>
            <a:tailEnd/>
          </a:ln>
        </p:spPr>
        <p:txBody>
          <a:bodyPr wrap="none"/>
          <a:lstStyle/>
          <a:p>
            <a:endParaRPr lang="en-US" dirty="0"/>
          </a:p>
        </p:txBody>
      </p:sp>
      <p:sp>
        <p:nvSpPr>
          <p:cNvPr id="15366" name="Line 7"/>
          <p:cNvSpPr>
            <a:spLocks noChangeShapeType="1"/>
          </p:cNvSpPr>
          <p:nvPr/>
        </p:nvSpPr>
        <p:spPr bwMode="auto">
          <a:xfrm>
            <a:off x="6400800" y="1752600"/>
            <a:ext cx="0" cy="0"/>
          </a:xfrm>
          <a:prstGeom prst="line">
            <a:avLst/>
          </a:prstGeom>
          <a:noFill/>
          <a:ln w="9525">
            <a:solidFill>
              <a:srgbClr val="000000"/>
            </a:solidFill>
            <a:round/>
            <a:headEnd/>
            <a:tailEnd type="triangle" w="med" len="med"/>
          </a:ln>
        </p:spPr>
        <p:txBody>
          <a:bodyPr wrap="none"/>
          <a:lstStyle/>
          <a:p>
            <a:endParaRPr lang="en-US" dirty="0"/>
          </a:p>
        </p:txBody>
      </p:sp>
      <p:sp>
        <p:nvSpPr>
          <p:cNvPr id="15367" name="Line 8"/>
          <p:cNvSpPr>
            <a:spLocks noChangeShapeType="1"/>
          </p:cNvSpPr>
          <p:nvPr/>
        </p:nvSpPr>
        <p:spPr bwMode="auto">
          <a:xfrm>
            <a:off x="6324600" y="1676400"/>
            <a:ext cx="0" cy="0"/>
          </a:xfrm>
          <a:prstGeom prst="line">
            <a:avLst/>
          </a:prstGeom>
          <a:noFill/>
          <a:ln w="9525">
            <a:solidFill>
              <a:srgbClr val="000000"/>
            </a:solidFill>
            <a:round/>
            <a:headEnd/>
            <a:tailEnd type="triangle" w="med" len="med"/>
          </a:ln>
        </p:spPr>
        <p:txBody>
          <a:bodyPr wrap="none"/>
          <a:lstStyle/>
          <a:p>
            <a:endParaRPr lang="en-US" dirty="0"/>
          </a:p>
        </p:txBody>
      </p:sp>
      <p:sp>
        <p:nvSpPr>
          <p:cNvPr id="15368" name="Line 12"/>
          <p:cNvSpPr>
            <a:spLocks noChangeShapeType="1"/>
          </p:cNvSpPr>
          <p:nvPr/>
        </p:nvSpPr>
        <p:spPr bwMode="auto">
          <a:xfrm>
            <a:off x="762000" y="5486400"/>
            <a:ext cx="0" cy="0"/>
          </a:xfrm>
          <a:prstGeom prst="line">
            <a:avLst/>
          </a:prstGeom>
          <a:noFill/>
          <a:ln w="9525">
            <a:solidFill>
              <a:srgbClr val="000000"/>
            </a:solidFill>
            <a:round/>
            <a:headEnd type="triangle" w="med" len="med"/>
            <a:tailEnd type="triangle" w="med" len="med"/>
          </a:ln>
        </p:spPr>
        <p:txBody>
          <a:bodyPr wrap="none"/>
          <a:lstStyle/>
          <a:p>
            <a:endParaRPr lang="en-US" dirty="0"/>
          </a:p>
        </p:txBody>
      </p:sp>
      <p:sp>
        <p:nvSpPr>
          <p:cNvPr id="923656" name="Text Box 8"/>
          <p:cNvSpPr txBox="1">
            <a:spLocks noChangeArrowheads="1"/>
          </p:cNvSpPr>
          <p:nvPr/>
        </p:nvSpPr>
        <p:spPr bwMode="auto">
          <a:xfrm>
            <a:off x="1371600" y="228600"/>
            <a:ext cx="6934200" cy="584200"/>
          </a:xfrm>
          <a:prstGeom prst="rect">
            <a:avLst/>
          </a:prstGeom>
          <a:noFill/>
          <a:ln w="9525" algn="ctr">
            <a:noFill/>
            <a:miter lim="800000"/>
            <a:headEnd/>
            <a:tailEnd/>
          </a:ln>
          <a:effectLst/>
        </p:spPr>
        <p:txBody>
          <a:bodyPr>
            <a:spAutoFit/>
          </a:bodyPr>
          <a:lstStyle/>
          <a:p>
            <a:pPr defTabSz="457200" eaLnBrk="0" hangingPunct="0">
              <a:defRPr/>
            </a:pPr>
            <a:r>
              <a:rPr lang="en-US" sz="3200" dirty="0">
                <a:latin typeface="+mj-lt"/>
                <a:ea typeface="+mj-ea"/>
                <a:cs typeface="Trebuchet MS"/>
              </a:rPr>
              <a:t>CBP Organization Chart</a:t>
            </a:r>
          </a:p>
        </p:txBody>
      </p:sp>
      <p:sp>
        <p:nvSpPr>
          <p:cNvPr id="923657" name="AutoShape 2"/>
          <p:cNvSpPr>
            <a:spLocks noChangeArrowheads="1"/>
          </p:cNvSpPr>
          <p:nvPr/>
        </p:nvSpPr>
        <p:spPr bwMode="auto">
          <a:xfrm>
            <a:off x="3581400" y="2743200"/>
            <a:ext cx="1981200" cy="1447800"/>
          </a:xfrm>
          <a:prstGeom prst="flowChartProcess">
            <a:avLst/>
          </a:prstGeom>
          <a:solidFill>
            <a:srgbClr val="99FF66"/>
          </a:solidFill>
          <a:ln w="9525">
            <a:noFill/>
            <a:miter lim="800000"/>
            <a:headEnd/>
            <a:tailEnd/>
          </a:ln>
          <a:effectLst>
            <a:outerShdw dist="35921" dir="2700000" algn="ctr" rotWithShape="0">
              <a:schemeClr val="bg2"/>
            </a:outerShdw>
          </a:effectLst>
        </p:spPr>
        <p:txBody>
          <a:bodyPr wrap="none" anchor="ctr" anchorCtr="1"/>
          <a:lstStyle/>
          <a:p>
            <a:pPr algn="ctr" eaLnBrk="0" hangingPunct="0">
              <a:defRPr/>
            </a:pPr>
            <a:r>
              <a:rPr lang="en-US" sz="1400" b="1" dirty="0">
                <a:solidFill>
                  <a:srgbClr val="000000"/>
                </a:solidFill>
              </a:rPr>
              <a:t>Management Board</a:t>
            </a:r>
          </a:p>
        </p:txBody>
      </p:sp>
      <p:sp>
        <p:nvSpPr>
          <p:cNvPr id="923658" name="Rectangle 4"/>
          <p:cNvSpPr>
            <a:spLocks noChangeArrowheads="1"/>
          </p:cNvSpPr>
          <p:nvPr/>
        </p:nvSpPr>
        <p:spPr bwMode="auto">
          <a:xfrm>
            <a:off x="533400" y="2590800"/>
            <a:ext cx="1676400" cy="533400"/>
          </a:xfrm>
          <a:prstGeom prst="rect">
            <a:avLst/>
          </a:prstGeom>
          <a:solidFill>
            <a:srgbClr val="A5BBA7"/>
          </a:solidFill>
          <a:ln w="9525">
            <a:noFill/>
            <a:miter lim="800000"/>
            <a:headEnd/>
            <a:tailEnd/>
          </a:ln>
          <a:effectLst>
            <a:outerShdw dist="35921" dir="2700000" algn="ctr" rotWithShape="0">
              <a:schemeClr val="bg2"/>
            </a:outerShdw>
          </a:effectLst>
        </p:spPr>
        <p:txBody>
          <a:bodyPr wrap="none" anchor="ctr"/>
          <a:lstStyle/>
          <a:p>
            <a:pPr algn="ctr" eaLnBrk="0" hangingPunct="0">
              <a:defRPr/>
            </a:pPr>
            <a:r>
              <a:rPr lang="en-US" sz="1200" b="1" dirty="0">
                <a:solidFill>
                  <a:srgbClr val="000000"/>
                </a:solidFill>
              </a:rPr>
              <a:t>Scientific &amp; Technical</a:t>
            </a:r>
          </a:p>
          <a:p>
            <a:pPr algn="ctr" eaLnBrk="0" hangingPunct="0">
              <a:defRPr/>
            </a:pPr>
            <a:r>
              <a:rPr lang="en-US" sz="1200" b="1" dirty="0">
                <a:solidFill>
                  <a:srgbClr val="000000"/>
                </a:solidFill>
              </a:rPr>
              <a:t>Advisory Committee</a:t>
            </a:r>
          </a:p>
        </p:txBody>
      </p:sp>
      <p:sp>
        <p:nvSpPr>
          <p:cNvPr id="923659" name="Rectangle 5"/>
          <p:cNvSpPr>
            <a:spLocks noChangeArrowheads="1"/>
          </p:cNvSpPr>
          <p:nvPr/>
        </p:nvSpPr>
        <p:spPr bwMode="auto">
          <a:xfrm>
            <a:off x="533400" y="1981200"/>
            <a:ext cx="1676400" cy="533400"/>
          </a:xfrm>
          <a:prstGeom prst="rect">
            <a:avLst/>
          </a:prstGeom>
          <a:solidFill>
            <a:srgbClr val="A5BBA7"/>
          </a:solidFill>
          <a:ln w="9525">
            <a:noFill/>
            <a:miter lim="800000"/>
            <a:headEnd/>
            <a:tailEnd/>
          </a:ln>
          <a:effectLst>
            <a:outerShdw dist="35921" dir="2700000" algn="ctr" rotWithShape="0">
              <a:schemeClr val="bg2"/>
            </a:outerShdw>
          </a:effectLst>
        </p:spPr>
        <p:txBody>
          <a:bodyPr wrap="none" anchor="ctr"/>
          <a:lstStyle/>
          <a:p>
            <a:pPr algn="ctr" eaLnBrk="0" hangingPunct="0">
              <a:defRPr/>
            </a:pPr>
            <a:r>
              <a:rPr lang="en-US" sz="1200" b="1" dirty="0">
                <a:solidFill>
                  <a:srgbClr val="000000"/>
                </a:solidFill>
              </a:rPr>
              <a:t>Local Government</a:t>
            </a:r>
          </a:p>
          <a:p>
            <a:pPr algn="ctr" eaLnBrk="0" hangingPunct="0">
              <a:defRPr/>
            </a:pPr>
            <a:r>
              <a:rPr lang="en-US" sz="1200" b="1" dirty="0">
                <a:solidFill>
                  <a:srgbClr val="000000"/>
                </a:solidFill>
              </a:rPr>
              <a:t>Advisory Committee</a:t>
            </a:r>
          </a:p>
        </p:txBody>
      </p:sp>
      <p:sp>
        <p:nvSpPr>
          <p:cNvPr id="923660" name="Rectangle 6"/>
          <p:cNvSpPr>
            <a:spLocks noChangeArrowheads="1"/>
          </p:cNvSpPr>
          <p:nvPr/>
        </p:nvSpPr>
        <p:spPr bwMode="auto">
          <a:xfrm>
            <a:off x="533400" y="1371600"/>
            <a:ext cx="1676400" cy="533400"/>
          </a:xfrm>
          <a:prstGeom prst="rect">
            <a:avLst/>
          </a:prstGeom>
          <a:solidFill>
            <a:srgbClr val="A5BBA7"/>
          </a:solidFill>
          <a:ln w="9525">
            <a:noFill/>
            <a:miter lim="800000"/>
            <a:headEnd/>
            <a:tailEnd/>
          </a:ln>
          <a:effectLst>
            <a:outerShdw dist="35921" dir="2700000" algn="ctr" rotWithShape="0">
              <a:schemeClr val="bg2"/>
            </a:outerShdw>
          </a:effectLst>
        </p:spPr>
        <p:txBody>
          <a:bodyPr wrap="none" anchor="ctr"/>
          <a:lstStyle/>
          <a:p>
            <a:pPr algn="ctr" eaLnBrk="0" hangingPunct="0">
              <a:defRPr/>
            </a:pPr>
            <a:r>
              <a:rPr lang="en-US" sz="1200" b="1" dirty="0">
                <a:solidFill>
                  <a:srgbClr val="000000"/>
                </a:solidFill>
              </a:rPr>
              <a:t>Citizens’ Advisory </a:t>
            </a:r>
          </a:p>
          <a:p>
            <a:pPr algn="ctr" eaLnBrk="0" hangingPunct="0">
              <a:defRPr/>
            </a:pPr>
            <a:r>
              <a:rPr lang="en-US" sz="1200" b="1" dirty="0">
                <a:solidFill>
                  <a:srgbClr val="000000"/>
                </a:solidFill>
              </a:rPr>
              <a:t>Committee</a:t>
            </a:r>
            <a:endParaRPr lang="en-US" dirty="0"/>
          </a:p>
        </p:txBody>
      </p:sp>
      <p:sp>
        <p:nvSpPr>
          <p:cNvPr id="923661" name="AutoShape 13"/>
          <p:cNvSpPr>
            <a:spLocks noChangeArrowheads="1"/>
          </p:cNvSpPr>
          <p:nvPr/>
        </p:nvSpPr>
        <p:spPr bwMode="auto">
          <a:xfrm>
            <a:off x="6019800" y="2819400"/>
            <a:ext cx="1600200" cy="685800"/>
          </a:xfrm>
          <a:prstGeom prst="flowChartProcess">
            <a:avLst/>
          </a:prstGeom>
          <a:solidFill>
            <a:srgbClr val="00CC99"/>
          </a:solidFill>
          <a:ln w="9525">
            <a:noFill/>
            <a:miter lim="800000"/>
            <a:headEnd/>
            <a:tailEnd/>
          </a:ln>
          <a:effectLst>
            <a:outerShdw dist="45791" dir="3378596" algn="ctr" rotWithShape="0">
              <a:schemeClr val="bg2"/>
            </a:outerShdw>
          </a:effectLst>
        </p:spPr>
        <p:txBody>
          <a:bodyPr wrap="none" anchor="ctr"/>
          <a:lstStyle/>
          <a:p>
            <a:pPr algn="ctr" eaLnBrk="0" hangingPunct="0">
              <a:defRPr/>
            </a:pPr>
            <a:r>
              <a:rPr lang="en-US" sz="1200" b="1" dirty="0">
                <a:solidFill>
                  <a:srgbClr val="000000"/>
                </a:solidFill>
              </a:rPr>
              <a:t>Action</a:t>
            </a:r>
            <a:r>
              <a:rPr lang="en-US" sz="1200" dirty="0">
                <a:solidFill>
                  <a:srgbClr val="000000"/>
                </a:solidFill>
              </a:rPr>
              <a:t> </a:t>
            </a:r>
            <a:r>
              <a:rPr lang="en-US" sz="1200" b="1" dirty="0">
                <a:solidFill>
                  <a:srgbClr val="000000"/>
                </a:solidFill>
              </a:rPr>
              <a:t>Teams</a:t>
            </a:r>
          </a:p>
        </p:txBody>
      </p:sp>
      <p:sp>
        <p:nvSpPr>
          <p:cNvPr id="923662" name="Rectangle 30"/>
          <p:cNvSpPr>
            <a:spLocks noChangeArrowheads="1"/>
          </p:cNvSpPr>
          <p:nvPr/>
        </p:nvSpPr>
        <p:spPr bwMode="auto">
          <a:xfrm>
            <a:off x="4648200" y="5334000"/>
            <a:ext cx="990600" cy="914400"/>
          </a:xfrm>
          <a:prstGeom prst="rect">
            <a:avLst/>
          </a:prstGeom>
          <a:solidFill>
            <a:srgbClr val="6699FF"/>
          </a:solidFill>
          <a:ln w="76200" algn="ctr">
            <a:solidFill>
              <a:schemeClr val="accent6">
                <a:lumMod val="75000"/>
              </a:schemeClr>
            </a:solidFill>
            <a:miter lim="800000"/>
            <a:headEnd/>
            <a:tailEnd/>
          </a:ln>
          <a:effectLst>
            <a:outerShdw dist="35921" dir="2700000" algn="ctr" rotWithShape="0">
              <a:schemeClr val="bg2"/>
            </a:outerShdw>
          </a:effectLst>
        </p:spPr>
        <p:txBody>
          <a:bodyPr wrap="none" anchor="ctr" anchorCtr="1"/>
          <a:lstStyle/>
          <a:p>
            <a:pPr algn="ctr" eaLnBrk="0" hangingPunct="0">
              <a:defRPr/>
            </a:pPr>
            <a:r>
              <a:rPr lang="en-US" sz="1200" b="1" dirty="0">
                <a:solidFill>
                  <a:srgbClr val="000000"/>
                </a:solidFill>
              </a:rPr>
              <a:t>Maintain</a:t>
            </a:r>
          </a:p>
          <a:p>
            <a:pPr algn="ctr" eaLnBrk="0" hangingPunct="0">
              <a:defRPr/>
            </a:pPr>
            <a:r>
              <a:rPr lang="en-US" sz="1200" b="1" dirty="0">
                <a:solidFill>
                  <a:srgbClr val="000000"/>
                </a:solidFill>
              </a:rPr>
              <a:t>Healthy</a:t>
            </a:r>
          </a:p>
          <a:p>
            <a:pPr algn="ctr" eaLnBrk="0" hangingPunct="0">
              <a:defRPr/>
            </a:pPr>
            <a:r>
              <a:rPr lang="en-US" sz="1200" b="1" dirty="0">
                <a:solidFill>
                  <a:srgbClr val="000000"/>
                </a:solidFill>
              </a:rPr>
              <a:t>Watersheds</a:t>
            </a:r>
          </a:p>
        </p:txBody>
      </p:sp>
      <p:sp>
        <p:nvSpPr>
          <p:cNvPr id="923663" name="Rectangle 31"/>
          <p:cNvSpPr>
            <a:spLocks noChangeArrowheads="1"/>
          </p:cNvSpPr>
          <p:nvPr/>
        </p:nvSpPr>
        <p:spPr bwMode="auto">
          <a:xfrm>
            <a:off x="3352800" y="5334000"/>
            <a:ext cx="1143000" cy="914400"/>
          </a:xfrm>
          <a:prstGeom prst="rect">
            <a:avLst/>
          </a:prstGeom>
          <a:solidFill>
            <a:srgbClr val="6699FF"/>
          </a:solidFill>
          <a:ln w="9525" algn="ctr">
            <a:noFill/>
            <a:miter lim="800000"/>
            <a:headEnd/>
            <a:tailEnd/>
          </a:ln>
          <a:effectLst>
            <a:outerShdw dist="35921" dir="2700000" algn="ctr" rotWithShape="0">
              <a:schemeClr val="bg2"/>
            </a:outerShdw>
          </a:effectLst>
        </p:spPr>
        <p:txBody>
          <a:bodyPr wrap="none" anchor="ctr" anchorCtr="1"/>
          <a:lstStyle/>
          <a:p>
            <a:pPr algn="ctr" eaLnBrk="0" hangingPunct="0">
              <a:defRPr/>
            </a:pPr>
            <a:r>
              <a:rPr lang="en-US" sz="1200" b="1" dirty="0">
                <a:solidFill>
                  <a:srgbClr val="000000"/>
                </a:solidFill>
              </a:rPr>
              <a:t>Protect &amp; </a:t>
            </a:r>
          </a:p>
          <a:p>
            <a:pPr algn="ctr" eaLnBrk="0" hangingPunct="0">
              <a:defRPr/>
            </a:pPr>
            <a:r>
              <a:rPr lang="en-US" sz="1200" b="1" dirty="0">
                <a:solidFill>
                  <a:srgbClr val="000000"/>
                </a:solidFill>
              </a:rPr>
              <a:t>Restore Water </a:t>
            </a:r>
          </a:p>
          <a:p>
            <a:pPr algn="ctr" eaLnBrk="0" hangingPunct="0">
              <a:defRPr/>
            </a:pPr>
            <a:r>
              <a:rPr lang="en-US" sz="1200" b="1" dirty="0">
                <a:solidFill>
                  <a:srgbClr val="000000"/>
                </a:solidFill>
              </a:rPr>
              <a:t>Quality</a:t>
            </a:r>
            <a:r>
              <a:rPr lang="en-US" sz="1000" dirty="0">
                <a:solidFill>
                  <a:srgbClr val="000000"/>
                </a:solidFill>
              </a:rPr>
              <a:t> </a:t>
            </a:r>
          </a:p>
        </p:txBody>
      </p:sp>
      <p:sp>
        <p:nvSpPr>
          <p:cNvPr id="923664" name="Rectangle 32"/>
          <p:cNvSpPr>
            <a:spLocks noChangeArrowheads="1"/>
          </p:cNvSpPr>
          <p:nvPr/>
        </p:nvSpPr>
        <p:spPr bwMode="auto">
          <a:xfrm>
            <a:off x="762000" y="5334000"/>
            <a:ext cx="1066800" cy="914400"/>
          </a:xfrm>
          <a:prstGeom prst="rect">
            <a:avLst/>
          </a:prstGeom>
          <a:solidFill>
            <a:srgbClr val="6699FF"/>
          </a:solidFill>
          <a:ln w="9525" algn="ctr">
            <a:noFill/>
            <a:miter lim="800000"/>
            <a:headEnd/>
            <a:tailEnd/>
          </a:ln>
          <a:effectLst>
            <a:outerShdw dist="35921" dir="2700000" algn="ctr" rotWithShape="0">
              <a:schemeClr val="bg2"/>
            </a:outerShdw>
          </a:effectLst>
        </p:spPr>
        <p:txBody>
          <a:bodyPr wrap="none" anchor="ctr" anchorCtr="1"/>
          <a:lstStyle/>
          <a:p>
            <a:pPr algn="ctr" eaLnBrk="0" hangingPunct="0">
              <a:defRPr/>
            </a:pPr>
            <a:r>
              <a:rPr lang="en-US" sz="1200" b="1" dirty="0">
                <a:solidFill>
                  <a:srgbClr val="000000"/>
                </a:solidFill>
              </a:rPr>
              <a:t>Protect &amp; </a:t>
            </a:r>
          </a:p>
          <a:p>
            <a:pPr algn="ctr" eaLnBrk="0" hangingPunct="0">
              <a:defRPr/>
            </a:pPr>
            <a:r>
              <a:rPr lang="en-US" sz="1200" b="1" dirty="0">
                <a:solidFill>
                  <a:srgbClr val="000000"/>
                </a:solidFill>
              </a:rPr>
              <a:t>Restore </a:t>
            </a:r>
          </a:p>
          <a:p>
            <a:pPr algn="ctr" eaLnBrk="0" hangingPunct="0">
              <a:defRPr/>
            </a:pPr>
            <a:r>
              <a:rPr lang="en-US" sz="1200" b="1" dirty="0">
                <a:solidFill>
                  <a:srgbClr val="000000"/>
                </a:solidFill>
              </a:rPr>
              <a:t>Fisheries</a:t>
            </a:r>
          </a:p>
        </p:txBody>
      </p:sp>
      <p:sp>
        <p:nvSpPr>
          <p:cNvPr id="923665" name="Rectangle 33"/>
          <p:cNvSpPr>
            <a:spLocks noChangeArrowheads="1"/>
          </p:cNvSpPr>
          <p:nvPr/>
        </p:nvSpPr>
        <p:spPr bwMode="auto">
          <a:xfrm>
            <a:off x="1905000" y="5334000"/>
            <a:ext cx="1371600" cy="914400"/>
          </a:xfrm>
          <a:prstGeom prst="rect">
            <a:avLst/>
          </a:prstGeom>
          <a:solidFill>
            <a:srgbClr val="6699FF"/>
          </a:solidFill>
          <a:ln w="19050" algn="ctr">
            <a:noFill/>
            <a:miter lim="800000"/>
            <a:headEnd/>
            <a:tailEnd/>
          </a:ln>
          <a:effectLst>
            <a:outerShdw dist="35921" dir="2700000" algn="ctr" rotWithShape="0">
              <a:schemeClr val="bg2"/>
            </a:outerShdw>
          </a:effectLst>
        </p:spPr>
        <p:txBody>
          <a:bodyPr wrap="none" anchor="ctr" anchorCtr="1"/>
          <a:lstStyle/>
          <a:p>
            <a:pPr algn="ctr" eaLnBrk="0" hangingPunct="0">
              <a:defRPr/>
            </a:pPr>
            <a:r>
              <a:rPr lang="en-US" sz="1200" b="1" dirty="0">
                <a:solidFill>
                  <a:srgbClr val="000000"/>
                </a:solidFill>
              </a:rPr>
              <a:t>Protect &amp; Restore</a:t>
            </a:r>
          </a:p>
          <a:p>
            <a:pPr algn="ctr" eaLnBrk="0" hangingPunct="0">
              <a:defRPr/>
            </a:pPr>
            <a:r>
              <a:rPr lang="en-US" sz="1200" b="1" dirty="0">
                <a:solidFill>
                  <a:srgbClr val="000000"/>
                </a:solidFill>
              </a:rPr>
              <a:t> Vital Aquatic </a:t>
            </a:r>
          </a:p>
          <a:p>
            <a:pPr algn="ctr" eaLnBrk="0" hangingPunct="0">
              <a:defRPr/>
            </a:pPr>
            <a:r>
              <a:rPr lang="en-US" sz="1200" b="1" dirty="0">
                <a:solidFill>
                  <a:srgbClr val="000000"/>
                </a:solidFill>
              </a:rPr>
              <a:t>Habitats </a:t>
            </a:r>
          </a:p>
        </p:txBody>
      </p:sp>
      <p:sp>
        <p:nvSpPr>
          <p:cNvPr id="923666" name="Rectangle 34"/>
          <p:cNvSpPr>
            <a:spLocks noChangeArrowheads="1"/>
          </p:cNvSpPr>
          <p:nvPr/>
        </p:nvSpPr>
        <p:spPr bwMode="auto">
          <a:xfrm>
            <a:off x="5791200" y="5334000"/>
            <a:ext cx="1066800" cy="914400"/>
          </a:xfrm>
          <a:prstGeom prst="rect">
            <a:avLst/>
          </a:prstGeom>
          <a:solidFill>
            <a:srgbClr val="6699FF"/>
          </a:solidFill>
          <a:ln w="9525" algn="ctr">
            <a:noFill/>
            <a:miter lim="800000"/>
            <a:headEnd/>
            <a:tailEnd/>
          </a:ln>
          <a:effectLst>
            <a:outerShdw dist="35921" dir="2700000" algn="ctr" rotWithShape="0">
              <a:schemeClr val="bg2"/>
            </a:outerShdw>
          </a:effectLst>
        </p:spPr>
        <p:txBody>
          <a:bodyPr wrap="none" anchor="ctr" anchorCtr="1"/>
          <a:lstStyle/>
          <a:p>
            <a:pPr algn="ctr" eaLnBrk="0" hangingPunct="0">
              <a:defRPr/>
            </a:pPr>
            <a:r>
              <a:rPr lang="en-US" sz="1200" b="1" dirty="0">
                <a:solidFill>
                  <a:srgbClr val="000000"/>
                </a:solidFill>
              </a:rPr>
              <a:t>Foster </a:t>
            </a:r>
          </a:p>
          <a:p>
            <a:pPr algn="ctr" eaLnBrk="0" hangingPunct="0">
              <a:defRPr/>
            </a:pPr>
            <a:r>
              <a:rPr lang="en-US" sz="1200" b="1" dirty="0">
                <a:solidFill>
                  <a:srgbClr val="000000"/>
                </a:solidFill>
              </a:rPr>
              <a:t>Chesapeake </a:t>
            </a:r>
          </a:p>
          <a:p>
            <a:pPr algn="ctr" eaLnBrk="0" hangingPunct="0">
              <a:defRPr/>
            </a:pPr>
            <a:r>
              <a:rPr lang="en-US" sz="1200" b="1" dirty="0">
                <a:solidFill>
                  <a:srgbClr val="000000"/>
                </a:solidFill>
              </a:rPr>
              <a:t>Stewardship</a:t>
            </a:r>
          </a:p>
          <a:p>
            <a:pPr algn="ctr" eaLnBrk="0" hangingPunct="0">
              <a:defRPr/>
            </a:pPr>
            <a:endParaRPr lang="en-US" sz="1100" b="1" dirty="0">
              <a:solidFill>
                <a:srgbClr val="000000"/>
              </a:solidFill>
            </a:endParaRPr>
          </a:p>
        </p:txBody>
      </p:sp>
      <p:sp>
        <p:nvSpPr>
          <p:cNvPr id="923667" name="Rectangle 19"/>
          <p:cNvSpPr>
            <a:spLocks noChangeArrowheads="1"/>
          </p:cNvSpPr>
          <p:nvPr/>
        </p:nvSpPr>
        <p:spPr bwMode="auto">
          <a:xfrm>
            <a:off x="3200400" y="1143000"/>
            <a:ext cx="3048000" cy="762000"/>
          </a:xfrm>
          <a:prstGeom prst="rect">
            <a:avLst/>
          </a:prstGeom>
          <a:solidFill>
            <a:srgbClr val="A5BBA7"/>
          </a:solidFill>
          <a:ln w="9525" algn="ctr">
            <a:noFill/>
            <a:miter lim="800000"/>
            <a:headEnd/>
            <a:tailEnd/>
          </a:ln>
          <a:effectLst>
            <a:outerShdw dist="45791" dir="3378596" algn="ctr" rotWithShape="0">
              <a:schemeClr val="bg2"/>
            </a:outerShdw>
          </a:effectLst>
        </p:spPr>
        <p:txBody>
          <a:bodyPr wrap="none" anchor="ctr"/>
          <a:lstStyle/>
          <a:p>
            <a:pPr algn="ctr" eaLnBrk="0" hangingPunct="0">
              <a:defRPr/>
            </a:pPr>
            <a:r>
              <a:rPr lang="en-US" sz="1400" b="1" dirty="0">
                <a:solidFill>
                  <a:srgbClr val="000000"/>
                </a:solidFill>
              </a:rPr>
              <a:t>Chesapeake Executive Council</a:t>
            </a:r>
          </a:p>
          <a:p>
            <a:pPr algn="ctr" eaLnBrk="0" hangingPunct="0">
              <a:defRPr/>
            </a:pPr>
            <a:endParaRPr lang="en-US" sz="1200" b="1" dirty="0">
              <a:solidFill>
                <a:srgbClr val="000000"/>
              </a:solidFill>
            </a:endParaRPr>
          </a:p>
          <a:p>
            <a:pPr algn="ctr" eaLnBrk="0" hangingPunct="0">
              <a:defRPr/>
            </a:pPr>
            <a:r>
              <a:rPr lang="en-US" sz="1400" b="1" dirty="0">
                <a:solidFill>
                  <a:srgbClr val="000000"/>
                </a:solidFill>
              </a:rPr>
              <a:t>Principals’ Staff Committee</a:t>
            </a:r>
          </a:p>
        </p:txBody>
      </p:sp>
      <p:sp>
        <p:nvSpPr>
          <p:cNvPr id="923668" name="Oval 20"/>
          <p:cNvSpPr>
            <a:spLocks noChangeArrowheads="1"/>
          </p:cNvSpPr>
          <p:nvPr/>
        </p:nvSpPr>
        <p:spPr bwMode="auto">
          <a:xfrm>
            <a:off x="7086600" y="1066800"/>
            <a:ext cx="1447800" cy="990600"/>
          </a:xfrm>
          <a:prstGeom prst="ellipse">
            <a:avLst/>
          </a:prstGeom>
          <a:solidFill>
            <a:srgbClr val="FFFF00"/>
          </a:solidFill>
          <a:ln w="9525" algn="ctr">
            <a:noFill/>
            <a:round/>
            <a:headEnd/>
            <a:tailEnd/>
          </a:ln>
          <a:effectLst>
            <a:outerShdw dist="53882" dir="2700000" algn="ctr" rotWithShape="0">
              <a:schemeClr val="bg2"/>
            </a:outerShdw>
          </a:effectLst>
        </p:spPr>
        <p:txBody>
          <a:bodyPr wrap="none" anchor="ctr"/>
          <a:lstStyle/>
          <a:p>
            <a:pPr algn="ctr" eaLnBrk="0" hangingPunct="0">
              <a:defRPr/>
            </a:pPr>
            <a:r>
              <a:rPr lang="en-US" sz="1200" b="1" dirty="0">
                <a:solidFill>
                  <a:srgbClr val="000000"/>
                </a:solidFill>
              </a:rPr>
              <a:t>Independent</a:t>
            </a:r>
          </a:p>
          <a:p>
            <a:pPr algn="ctr" eaLnBrk="0" hangingPunct="0">
              <a:defRPr/>
            </a:pPr>
            <a:r>
              <a:rPr lang="en-US" sz="1200" b="1" dirty="0">
                <a:solidFill>
                  <a:srgbClr val="000000"/>
                </a:solidFill>
              </a:rPr>
              <a:t>Evaluator</a:t>
            </a:r>
          </a:p>
        </p:txBody>
      </p:sp>
      <p:sp>
        <p:nvSpPr>
          <p:cNvPr id="15382" name="Line 21"/>
          <p:cNvSpPr>
            <a:spLocks noChangeShapeType="1"/>
          </p:cNvSpPr>
          <p:nvPr/>
        </p:nvSpPr>
        <p:spPr bwMode="auto">
          <a:xfrm>
            <a:off x="3429000" y="1524000"/>
            <a:ext cx="2362200" cy="0"/>
          </a:xfrm>
          <a:prstGeom prst="line">
            <a:avLst/>
          </a:prstGeom>
          <a:noFill/>
          <a:ln w="19050">
            <a:solidFill>
              <a:srgbClr val="000000"/>
            </a:solidFill>
            <a:prstDash val="dash"/>
            <a:round/>
            <a:headEnd/>
            <a:tailEnd/>
          </a:ln>
        </p:spPr>
        <p:txBody>
          <a:bodyPr wrap="none"/>
          <a:lstStyle/>
          <a:p>
            <a:endParaRPr lang="en-US" dirty="0"/>
          </a:p>
        </p:txBody>
      </p:sp>
      <p:cxnSp>
        <p:nvCxnSpPr>
          <p:cNvPr id="15383" name="AutoShape 22"/>
          <p:cNvCxnSpPr>
            <a:cxnSpLocks noChangeShapeType="1"/>
            <a:stCxn id="923667" idx="1"/>
          </p:cNvCxnSpPr>
          <p:nvPr/>
        </p:nvCxnSpPr>
        <p:spPr bwMode="auto">
          <a:xfrm rot="10800000" flipV="1">
            <a:off x="2590800" y="1524000"/>
            <a:ext cx="609600" cy="1524000"/>
          </a:xfrm>
          <a:prstGeom prst="bentConnector2">
            <a:avLst/>
          </a:prstGeom>
          <a:noFill/>
          <a:ln w="19050">
            <a:solidFill>
              <a:schemeClr val="tx1"/>
            </a:solidFill>
            <a:miter lim="800000"/>
            <a:headEnd/>
            <a:tailEnd/>
          </a:ln>
        </p:spPr>
      </p:cxnSp>
      <p:cxnSp>
        <p:nvCxnSpPr>
          <p:cNvPr id="15384" name="AutoShape 23"/>
          <p:cNvCxnSpPr>
            <a:cxnSpLocks noChangeShapeType="1"/>
          </p:cNvCxnSpPr>
          <p:nvPr/>
        </p:nvCxnSpPr>
        <p:spPr bwMode="auto">
          <a:xfrm>
            <a:off x="2209800" y="2895600"/>
            <a:ext cx="381000" cy="0"/>
          </a:xfrm>
          <a:prstGeom prst="straightConnector1">
            <a:avLst/>
          </a:prstGeom>
          <a:noFill/>
          <a:ln w="19050">
            <a:solidFill>
              <a:schemeClr val="tx1"/>
            </a:solidFill>
            <a:round/>
            <a:headEnd/>
            <a:tailEnd/>
          </a:ln>
        </p:spPr>
      </p:cxnSp>
      <p:cxnSp>
        <p:nvCxnSpPr>
          <p:cNvPr id="15385" name="AutoShape 24"/>
          <p:cNvCxnSpPr>
            <a:cxnSpLocks noChangeShapeType="1"/>
            <a:stCxn id="923659" idx="3"/>
          </p:cNvCxnSpPr>
          <p:nvPr/>
        </p:nvCxnSpPr>
        <p:spPr bwMode="auto">
          <a:xfrm>
            <a:off x="2209800" y="2247900"/>
            <a:ext cx="373063" cy="0"/>
          </a:xfrm>
          <a:prstGeom prst="straightConnector1">
            <a:avLst/>
          </a:prstGeom>
          <a:noFill/>
          <a:ln w="19050">
            <a:solidFill>
              <a:schemeClr val="tx1"/>
            </a:solidFill>
            <a:round/>
            <a:headEnd/>
            <a:tailEnd/>
          </a:ln>
        </p:spPr>
      </p:cxnSp>
      <p:cxnSp>
        <p:nvCxnSpPr>
          <p:cNvPr id="15386" name="AutoShape 25"/>
          <p:cNvCxnSpPr>
            <a:cxnSpLocks noChangeShapeType="1"/>
            <a:stCxn id="923660" idx="3"/>
          </p:cNvCxnSpPr>
          <p:nvPr/>
        </p:nvCxnSpPr>
        <p:spPr bwMode="auto">
          <a:xfrm>
            <a:off x="2209800" y="1638300"/>
            <a:ext cx="387350" cy="0"/>
          </a:xfrm>
          <a:prstGeom prst="straightConnector1">
            <a:avLst/>
          </a:prstGeom>
          <a:noFill/>
          <a:ln w="19050">
            <a:solidFill>
              <a:schemeClr val="tx1"/>
            </a:solidFill>
            <a:round/>
            <a:headEnd/>
            <a:tailEnd/>
          </a:ln>
        </p:spPr>
      </p:cxnSp>
      <p:cxnSp>
        <p:nvCxnSpPr>
          <p:cNvPr id="15387" name="AutoShape 26"/>
          <p:cNvCxnSpPr>
            <a:cxnSpLocks noChangeShapeType="1"/>
          </p:cNvCxnSpPr>
          <p:nvPr/>
        </p:nvCxnSpPr>
        <p:spPr bwMode="auto">
          <a:xfrm rot="5400000" flipH="1" flipV="1">
            <a:off x="4152901" y="2324100"/>
            <a:ext cx="838200" cy="3175"/>
          </a:xfrm>
          <a:prstGeom prst="straightConnector1">
            <a:avLst/>
          </a:prstGeom>
          <a:noFill/>
          <a:ln w="19050">
            <a:solidFill>
              <a:schemeClr val="tx1"/>
            </a:solidFill>
            <a:round/>
            <a:headEnd/>
            <a:tailEnd/>
          </a:ln>
        </p:spPr>
      </p:cxnSp>
      <p:sp>
        <p:nvSpPr>
          <p:cNvPr id="923675" name="AutoShape 13"/>
          <p:cNvSpPr>
            <a:spLocks noChangeArrowheads="1"/>
          </p:cNvSpPr>
          <p:nvPr/>
        </p:nvSpPr>
        <p:spPr bwMode="auto">
          <a:xfrm>
            <a:off x="1143000" y="4648200"/>
            <a:ext cx="6934200" cy="457200"/>
          </a:xfrm>
          <a:prstGeom prst="flowChartProcess">
            <a:avLst/>
          </a:prstGeom>
          <a:solidFill>
            <a:srgbClr val="6699FF"/>
          </a:solidFill>
          <a:ln w="9525">
            <a:noFill/>
            <a:miter lim="800000"/>
            <a:headEnd/>
            <a:tailEnd/>
          </a:ln>
          <a:effectLst>
            <a:outerShdw dist="45791" dir="3378596" algn="ctr" rotWithShape="0">
              <a:schemeClr val="bg2"/>
            </a:outerShdw>
          </a:effectLst>
        </p:spPr>
        <p:txBody>
          <a:bodyPr wrap="none" anchor="ctr"/>
          <a:lstStyle/>
          <a:p>
            <a:pPr algn="ctr" eaLnBrk="0" hangingPunct="0">
              <a:defRPr/>
            </a:pPr>
            <a:r>
              <a:rPr lang="en-US" sz="1400" b="1" dirty="0">
                <a:solidFill>
                  <a:srgbClr val="000000"/>
                </a:solidFill>
              </a:rPr>
              <a:t>Chesapeake Action Plan Goal Implementation Teams</a:t>
            </a:r>
          </a:p>
        </p:txBody>
      </p:sp>
      <p:sp>
        <p:nvSpPr>
          <p:cNvPr id="923676" name="Rectangle 34"/>
          <p:cNvSpPr>
            <a:spLocks noChangeArrowheads="1"/>
          </p:cNvSpPr>
          <p:nvPr/>
        </p:nvSpPr>
        <p:spPr bwMode="auto">
          <a:xfrm>
            <a:off x="7010400" y="5334000"/>
            <a:ext cx="1524000" cy="914400"/>
          </a:xfrm>
          <a:prstGeom prst="rect">
            <a:avLst/>
          </a:prstGeom>
          <a:solidFill>
            <a:srgbClr val="6699FF"/>
          </a:solidFill>
          <a:ln w="9525" algn="ctr">
            <a:noFill/>
            <a:miter lim="800000"/>
            <a:headEnd/>
            <a:tailEnd/>
          </a:ln>
          <a:effectLst>
            <a:outerShdw dist="35921" dir="2700000" algn="ctr" rotWithShape="0">
              <a:schemeClr val="bg2"/>
            </a:outerShdw>
          </a:effectLst>
        </p:spPr>
        <p:txBody>
          <a:bodyPr wrap="none" anchor="ctr" anchorCtr="1"/>
          <a:lstStyle/>
          <a:p>
            <a:pPr algn="ctr" eaLnBrk="0" hangingPunct="0">
              <a:defRPr/>
            </a:pPr>
            <a:r>
              <a:rPr lang="en-US" sz="1200" b="1" dirty="0">
                <a:solidFill>
                  <a:srgbClr val="000000"/>
                </a:solidFill>
              </a:rPr>
              <a:t>Enhance Partnering,</a:t>
            </a:r>
          </a:p>
          <a:p>
            <a:pPr algn="ctr" eaLnBrk="0" hangingPunct="0">
              <a:defRPr/>
            </a:pPr>
            <a:r>
              <a:rPr lang="en-US" sz="1200" b="1" dirty="0">
                <a:solidFill>
                  <a:srgbClr val="000000"/>
                </a:solidFill>
              </a:rPr>
              <a:t>Leadership</a:t>
            </a:r>
          </a:p>
          <a:p>
            <a:pPr algn="ctr" eaLnBrk="0" hangingPunct="0">
              <a:defRPr/>
            </a:pPr>
            <a:r>
              <a:rPr lang="en-US" sz="1200" b="1" dirty="0">
                <a:solidFill>
                  <a:srgbClr val="000000"/>
                </a:solidFill>
              </a:rPr>
              <a:t>&amp; Management</a:t>
            </a:r>
          </a:p>
        </p:txBody>
      </p:sp>
      <p:sp>
        <p:nvSpPr>
          <p:cNvPr id="15390" name="Line 29"/>
          <p:cNvSpPr>
            <a:spLocks noChangeShapeType="1"/>
          </p:cNvSpPr>
          <p:nvPr/>
        </p:nvSpPr>
        <p:spPr bwMode="auto">
          <a:xfrm>
            <a:off x="6248400" y="1524000"/>
            <a:ext cx="838200" cy="0"/>
          </a:xfrm>
          <a:prstGeom prst="line">
            <a:avLst/>
          </a:prstGeom>
          <a:noFill/>
          <a:ln w="19050">
            <a:solidFill>
              <a:schemeClr val="tx1"/>
            </a:solidFill>
            <a:prstDash val="dash"/>
            <a:round/>
            <a:headEnd/>
            <a:tailEnd/>
          </a:ln>
        </p:spPr>
        <p:txBody>
          <a:bodyPr wrap="none"/>
          <a:lstStyle/>
          <a:p>
            <a:endParaRPr lang="en-US" dirty="0"/>
          </a:p>
        </p:txBody>
      </p:sp>
      <p:sp>
        <p:nvSpPr>
          <p:cNvPr id="923678" name="AutoShape 13"/>
          <p:cNvSpPr>
            <a:spLocks noChangeArrowheads="1"/>
          </p:cNvSpPr>
          <p:nvPr/>
        </p:nvSpPr>
        <p:spPr bwMode="auto">
          <a:xfrm>
            <a:off x="6019800" y="3581400"/>
            <a:ext cx="1600200" cy="685800"/>
          </a:xfrm>
          <a:prstGeom prst="flowChartProcess">
            <a:avLst/>
          </a:prstGeom>
          <a:solidFill>
            <a:srgbClr val="CC99FF"/>
          </a:solidFill>
          <a:ln w="9525">
            <a:noFill/>
            <a:miter lim="800000"/>
            <a:headEnd/>
            <a:tailEnd/>
          </a:ln>
          <a:effectLst>
            <a:outerShdw dist="45791" dir="3378596" algn="ctr" rotWithShape="0">
              <a:schemeClr val="bg2"/>
            </a:outerShdw>
          </a:effectLst>
        </p:spPr>
        <p:txBody>
          <a:bodyPr wrap="none" anchor="ctr"/>
          <a:lstStyle/>
          <a:p>
            <a:pPr algn="ctr" eaLnBrk="0" hangingPunct="0">
              <a:defRPr/>
            </a:pPr>
            <a:r>
              <a:rPr lang="en-US" sz="1200" b="1" dirty="0">
                <a:solidFill>
                  <a:srgbClr val="000000"/>
                </a:solidFill>
              </a:rPr>
              <a:t>Technical</a:t>
            </a:r>
          </a:p>
          <a:p>
            <a:pPr algn="ctr" eaLnBrk="0" hangingPunct="0">
              <a:defRPr/>
            </a:pPr>
            <a:r>
              <a:rPr lang="en-US" sz="1200" b="1" dirty="0">
                <a:solidFill>
                  <a:srgbClr val="000000"/>
                </a:solidFill>
              </a:rPr>
              <a:t>Support &amp; Services</a:t>
            </a:r>
          </a:p>
        </p:txBody>
      </p:sp>
      <p:sp>
        <p:nvSpPr>
          <p:cNvPr id="15392" name="Line 31"/>
          <p:cNvSpPr>
            <a:spLocks noChangeShapeType="1"/>
          </p:cNvSpPr>
          <p:nvPr/>
        </p:nvSpPr>
        <p:spPr bwMode="auto">
          <a:xfrm>
            <a:off x="4572000" y="4191000"/>
            <a:ext cx="0" cy="457200"/>
          </a:xfrm>
          <a:prstGeom prst="line">
            <a:avLst/>
          </a:prstGeom>
          <a:noFill/>
          <a:ln w="19050">
            <a:solidFill>
              <a:schemeClr val="tx1"/>
            </a:solidFill>
            <a:round/>
            <a:headEnd/>
            <a:tailEnd/>
          </a:ln>
        </p:spPr>
        <p:txBody>
          <a:bodyPr wrap="none"/>
          <a:lstStyle/>
          <a:p>
            <a:endParaRPr lang="en-US" dirty="0"/>
          </a:p>
        </p:txBody>
      </p:sp>
      <p:sp>
        <p:nvSpPr>
          <p:cNvPr id="15393" name="Line 32"/>
          <p:cNvSpPr>
            <a:spLocks noChangeShapeType="1"/>
          </p:cNvSpPr>
          <p:nvPr/>
        </p:nvSpPr>
        <p:spPr bwMode="auto">
          <a:xfrm flipV="1">
            <a:off x="7997825" y="3171825"/>
            <a:ext cx="3175" cy="682625"/>
          </a:xfrm>
          <a:prstGeom prst="line">
            <a:avLst/>
          </a:prstGeom>
          <a:noFill/>
          <a:ln w="19050">
            <a:solidFill>
              <a:schemeClr val="tx1"/>
            </a:solidFill>
            <a:round/>
            <a:headEnd/>
            <a:tailEnd/>
          </a:ln>
        </p:spPr>
        <p:txBody>
          <a:bodyPr wrap="none"/>
          <a:lstStyle/>
          <a:p>
            <a:endParaRPr lang="en-US" dirty="0"/>
          </a:p>
        </p:txBody>
      </p:sp>
      <p:sp>
        <p:nvSpPr>
          <p:cNvPr id="15394" name="Line 33"/>
          <p:cNvSpPr>
            <a:spLocks noChangeShapeType="1"/>
          </p:cNvSpPr>
          <p:nvPr/>
        </p:nvSpPr>
        <p:spPr bwMode="auto">
          <a:xfrm flipH="1">
            <a:off x="7620000" y="3848100"/>
            <a:ext cx="381000" cy="0"/>
          </a:xfrm>
          <a:prstGeom prst="line">
            <a:avLst/>
          </a:prstGeom>
          <a:noFill/>
          <a:ln w="19050">
            <a:solidFill>
              <a:schemeClr val="tx1"/>
            </a:solidFill>
            <a:round/>
            <a:headEnd/>
            <a:tailEnd/>
          </a:ln>
        </p:spPr>
        <p:txBody>
          <a:bodyPr wrap="none"/>
          <a:lstStyle/>
          <a:p>
            <a:endParaRPr lang="en-US" dirty="0"/>
          </a:p>
        </p:txBody>
      </p:sp>
      <p:sp>
        <p:nvSpPr>
          <p:cNvPr id="15395" name="Line 34"/>
          <p:cNvSpPr>
            <a:spLocks noChangeShapeType="1"/>
          </p:cNvSpPr>
          <p:nvPr/>
        </p:nvSpPr>
        <p:spPr bwMode="auto">
          <a:xfrm flipV="1">
            <a:off x="6858000" y="4267200"/>
            <a:ext cx="0" cy="381000"/>
          </a:xfrm>
          <a:prstGeom prst="line">
            <a:avLst/>
          </a:prstGeom>
          <a:noFill/>
          <a:ln w="19050">
            <a:solidFill>
              <a:schemeClr val="tx1"/>
            </a:solidFill>
            <a:round/>
            <a:headEnd/>
            <a:tailEnd/>
          </a:ln>
        </p:spPr>
        <p:txBody>
          <a:bodyPr wrap="none"/>
          <a:lstStyle/>
          <a:p>
            <a:endParaRPr lang="en-US" dirty="0"/>
          </a:p>
        </p:txBody>
      </p:sp>
      <p:sp>
        <p:nvSpPr>
          <p:cNvPr id="15396" name="Line 35"/>
          <p:cNvSpPr>
            <a:spLocks noChangeShapeType="1"/>
          </p:cNvSpPr>
          <p:nvPr/>
        </p:nvSpPr>
        <p:spPr bwMode="auto">
          <a:xfrm flipH="1">
            <a:off x="7620000" y="3181350"/>
            <a:ext cx="381000" cy="0"/>
          </a:xfrm>
          <a:prstGeom prst="line">
            <a:avLst/>
          </a:prstGeom>
          <a:noFill/>
          <a:ln w="19050">
            <a:solidFill>
              <a:schemeClr val="tx1"/>
            </a:solidFill>
            <a:round/>
            <a:headEnd/>
            <a:tailEnd/>
          </a:ln>
        </p:spPr>
        <p:txBody>
          <a:bodyPr wrap="none"/>
          <a:lstStyle/>
          <a:p>
            <a:endParaRPr lang="en-US" dirty="0"/>
          </a:p>
        </p:txBody>
      </p:sp>
    </p:spTree>
    <p:extLst>
      <p:ext uri="{BB962C8B-B14F-4D97-AF65-F5344CB8AC3E}">
        <p14:creationId xmlns:p14="http://schemas.microsoft.com/office/powerpoint/2010/main" val="837328748"/>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1600200"/>
            <a:chOff x="0" y="0"/>
            <a:chExt cx="9144000" cy="1600200"/>
          </a:xfrm>
        </p:grpSpPr>
        <p:pic>
          <p:nvPicPr>
            <p:cNvPr id="6"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1731" t="2902" r="1807" b="72540"/>
            <a:stretch/>
          </p:blipFill>
          <p:spPr bwMode="auto">
            <a:xfrm>
              <a:off x="0" y="0"/>
              <a:ext cx="9144000" cy="157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0" y="1600200"/>
              <a:ext cx="9144000" cy="0"/>
            </a:xfrm>
            <a:prstGeom prst="line">
              <a:avLst/>
            </a:prstGeom>
            <a:ln w="76200">
              <a:solidFill>
                <a:schemeClr val="accent1">
                  <a:lumMod val="75000"/>
                </a:schemeClr>
              </a:solidFill>
            </a:ln>
          </p:spPr>
          <p:style>
            <a:lnRef idx="3">
              <a:schemeClr val="accent3"/>
            </a:lnRef>
            <a:fillRef idx="0">
              <a:schemeClr val="accent3"/>
            </a:fillRef>
            <a:effectRef idx="2">
              <a:schemeClr val="accent3"/>
            </a:effectRef>
            <a:fontRef idx="minor">
              <a:schemeClr val="tx1"/>
            </a:fontRef>
          </p:style>
        </p:cxnSp>
      </p:grpSp>
      <p:sp>
        <p:nvSpPr>
          <p:cNvPr id="2" name="Title 1"/>
          <p:cNvSpPr>
            <a:spLocks noGrp="1"/>
          </p:cNvSpPr>
          <p:nvPr>
            <p:ph type="title"/>
          </p:nvPr>
        </p:nvSpPr>
        <p:spPr/>
        <p:txBody>
          <a:bodyPr>
            <a:normAutofit/>
          </a:bodyPr>
          <a:lstStyle/>
          <a:p>
            <a:r>
              <a:rPr lang="en-US" dirty="0">
                <a:solidFill>
                  <a:schemeClr val="bg1"/>
                </a:solidFill>
              </a:rPr>
              <a:t>Committee </a:t>
            </a:r>
            <a:r>
              <a:rPr lang="en-US" dirty="0" smtClean="0">
                <a:solidFill>
                  <a:schemeClr val="bg1"/>
                </a:solidFill>
              </a:rPr>
              <a:t>membership</a:t>
            </a: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TextBox 2"/>
          <p:cNvSpPr txBox="1"/>
          <p:nvPr/>
        </p:nvSpPr>
        <p:spPr>
          <a:xfrm>
            <a:off x="715662" y="1828800"/>
            <a:ext cx="7772400" cy="4370427"/>
          </a:xfrm>
          <a:prstGeom prst="rect">
            <a:avLst/>
          </a:prstGeom>
          <a:solidFill>
            <a:schemeClr val="bg1">
              <a:alpha val="75000"/>
            </a:schemeClr>
          </a:solidFill>
        </p:spPr>
        <p:txBody>
          <a:bodyPr wrap="square" lIns="182880" tIns="182880" rIns="182880" bIns="182880" rtlCol="0">
            <a:spAutoFit/>
          </a:bodyPr>
          <a:lstStyle/>
          <a:p>
            <a:pPr marL="342900" indent="-342900">
              <a:buFont typeface="Arial" pitchFamily="34" charset="0"/>
              <a:buChar char="•"/>
              <a:defRPr/>
            </a:pPr>
            <a:r>
              <a:rPr lang="en-US" sz="2000" dirty="0"/>
              <a:t>State agencies</a:t>
            </a:r>
          </a:p>
          <a:p>
            <a:pPr marL="742950" lvl="1" indent="-285750">
              <a:buFont typeface="Arial" pitchFamily="34" charset="0"/>
              <a:buChar char="•"/>
              <a:defRPr/>
            </a:pPr>
            <a:r>
              <a:rPr lang="en-US" dirty="0"/>
              <a:t>MD Department of Planning (Vice Chair) and DNR</a:t>
            </a:r>
            <a:r>
              <a:rPr lang="en-US" dirty="0" smtClean="0"/>
              <a:t>, MDE, </a:t>
            </a:r>
            <a:r>
              <a:rPr lang="es-CR" dirty="0"/>
              <a:t>PA DEP and DCNR, VA </a:t>
            </a:r>
            <a:r>
              <a:rPr lang="es-CR" dirty="0" smtClean="0"/>
              <a:t>DEQ and DCR</a:t>
            </a:r>
            <a:r>
              <a:rPr lang="es-CR" dirty="0"/>
              <a:t>, Chesapeake Bay Commission, DC DOE, NY </a:t>
            </a:r>
            <a:r>
              <a:rPr lang="es-CR" dirty="0" smtClean="0"/>
              <a:t>DEC</a:t>
            </a:r>
          </a:p>
          <a:p>
            <a:pPr marL="742950" lvl="1" indent="-285750">
              <a:buFont typeface="Arial" pitchFamily="34" charset="0"/>
              <a:buChar char="•"/>
              <a:defRPr/>
            </a:pPr>
            <a:endParaRPr lang="en-US" dirty="0"/>
          </a:p>
          <a:p>
            <a:pPr marL="342900" indent="-342900">
              <a:buFont typeface="Arial" pitchFamily="34" charset="0"/>
              <a:buChar char="•"/>
              <a:defRPr/>
            </a:pPr>
            <a:r>
              <a:rPr lang="en-US" sz="2000" dirty="0"/>
              <a:t>Federal agencies</a:t>
            </a:r>
          </a:p>
          <a:p>
            <a:pPr marL="742950" lvl="1" indent="-285750">
              <a:buFont typeface="Arial" pitchFamily="34" charset="0"/>
              <a:buChar char="•"/>
              <a:defRPr/>
            </a:pPr>
            <a:r>
              <a:rPr lang="en-US" dirty="0"/>
              <a:t>EPA, USGS, USFWS, USFS, NRCS, NPS, </a:t>
            </a:r>
            <a:r>
              <a:rPr lang="en-US" dirty="0" smtClean="0"/>
              <a:t>DOD</a:t>
            </a:r>
          </a:p>
          <a:p>
            <a:pPr marL="742950" lvl="1" indent="-285750">
              <a:buFont typeface="Arial" pitchFamily="34" charset="0"/>
              <a:buChar char="•"/>
              <a:defRPr/>
            </a:pPr>
            <a:endParaRPr lang="en-US" dirty="0"/>
          </a:p>
          <a:p>
            <a:pPr marL="342900" indent="-342900">
              <a:buFont typeface="Arial" pitchFamily="34" charset="0"/>
              <a:buChar char="•"/>
              <a:defRPr/>
            </a:pPr>
            <a:r>
              <a:rPr lang="en-US" sz="2000" dirty="0"/>
              <a:t>Academic </a:t>
            </a:r>
          </a:p>
          <a:p>
            <a:pPr marL="742950" lvl="1" indent="-285750">
              <a:buFont typeface="Arial" pitchFamily="34" charset="0"/>
              <a:buChar char="•"/>
              <a:defRPr/>
            </a:pPr>
            <a:r>
              <a:rPr lang="en-US" dirty="0" smtClean="0"/>
              <a:t>VCU, VA Tech</a:t>
            </a:r>
          </a:p>
          <a:p>
            <a:pPr marL="742950" lvl="1" indent="-285750">
              <a:buFont typeface="Arial" pitchFamily="34" charset="0"/>
              <a:buChar char="•"/>
              <a:defRPr/>
            </a:pPr>
            <a:endParaRPr lang="en-US" dirty="0"/>
          </a:p>
          <a:p>
            <a:pPr marL="342900" indent="-342900">
              <a:buFont typeface="Arial" pitchFamily="34" charset="0"/>
              <a:buChar char="•"/>
              <a:defRPr/>
            </a:pPr>
            <a:r>
              <a:rPr lang="en-US" sz="2000" dirty="0"/>
              <a:t>Non-profits</a:t>
            </a:r>
          </a:p>
          <a:p>
            <a:pPr marL="742950" lvl="1" indent="-285750">
              <a:buFont typeface="Arial" pitchFamily="34" charset="0"/>
              <a:buChar char="•"/>
              <a:defRPr/>
            </a:pPr>
            <a:r>
              <a:rPr lang="en-US" dirty="0"/>
              <a:t>The Conservation Fund, </a:t>
            </a:r>
            <a:r>
              <a:rPr lang="en-US" dirty="0" smtClean="0"/>
              <a:t>Chesapeake Bay Foundation, American </a:t>
            </a:r>
            <a:r>
              <a:rPr lang="en-US" dirty="0"/>
              <a:t>Farmland Trust, </a:t>
            </a:r>
            <a:r>
              <a:rPr lang="en-US" dirty="0" smtClean="0"/>
              <a:t>Trust for Public Land, The </a:t>
            </a:r>
            <a:r>
              <a:rPr lang="en-US" dirty="0"/>
              <a:t>Nature </a:t>
            </a:r>
            <a:r>
              <a:rPr lang="en-US" dirty="0" smtClean="0"/>
              <a:t>Conservancy</a:t>
            </a:r>
            <a:endParaRPr lang="en-US" dirty="0"/>
          </a:p>
        </p:txBody>
      </p:sp>
    </p:spTree>
    <p:extLst>
      <p:ext uri="{BB962C8B-B14F-4D97-AF65-F5344CB8AC3E}">
        <p14:creationId xmlns:p14="http://schemas.microsoft.com/office/powerpoint/2010/main" val="904990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1600200"/>
            <a:chOff x="0" y="0"/>
            <a:chExt cx="9144000" cy="1600200"/>
          </a:xfrm>
        </p:grpSpPr>
        <p:pic>
          <p:nvPicPr>
            <p:cNvPr id="8"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1731" t="2902" r="1807" b="72540"/>
            <a:stretch/>
          </p:blipFill>
          <p:spPr bwMode="auto">
            <a:xfrm>
              <a:off x="0" y="0"/>
              <a:ext cx="9144000" cy="157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0" y="1600200"/>
              <a:ext cx="9144000" cy="0"/>
            </a:xfrm>
            <a:prstGeom prst="line">
              <a:avLst/>
            </a:prstGeom>
            <a:ln w="76200">
              <a:solidFill>
                <a:schemeClr val="accent1">
                  <a:lumMod val="75000"/>
                </a:schemeClr>
              </a:solidFill>
            </a:ln>
          </p:spPr>
          <p:style>
            <a:lnRef idx="3">
              <a:schemeClr val="accent3"/>
            </a:lnRef>
            <a:fillRef idx="0">
              <a:schemeClr val="accent3"/>
            </a:fillRef>
            <a:effectRef idx="2">
              <a:schemeClr val="accent3"/>
            </a:effectRef>
            <a:fontRef idx="minor">
              <a:schemeClr val="tx1"/>
            </a:fontRef>
          </p:style>
        </p:cxnSp>
      </p:grpSp>
      <p:sp>
        <p:nvSpPr>
          <p:cNvPr id="17410" name="Title 1"/>
          <p:cNvSpPr>
            <a:spLocks noGrp="1"/>
          </p:cNvSpPr>
          <p:nvPr>
            <p:ph type="title"/>
          </p:nvPr>
        </p:nvSpPr>
        <p:spPr/>
        <p:txBody>
          <a:bodyPr>
            <a:normAutofit fontScale="90000"/>
          </a:bodyPr>
          <a:lstStyle/>
          <a:p>
            <a:pPr eaLnBrk="1" hangingPunct="1"/>
            <a:r>
              <a:rPr lang="en-US" dirty="0" smtClean="0">
                <a:solidFill>
                  <a:schemeClr val="bg1"/>
                </a:solidFill>
              </a:rPr>
              <a:t>Maintain Healthy Watersheds Goal Implementation Team</a:t>
            </a:r>
          </a:p>
        </p:txBody>
      </p:sp>
      <p:sp>
        <p:nvSpPr>
          <p:cNvPr id="10" name="TextBox 9"/>
          <p:cNvSpPr txBox="1"/>
          <p:nvPr/>
        </p:nvSpPr>
        <p:spPr>
          <a:xfrm>
            <a:off x="715662" y="1828800"/>
            <a:ext cx="7772400" cy="1477328"/>
          </a:xfrm>
          <a:prstGeom prst="rect">
            <a:avLst/>
          </a:prstGeom>
          <a:solidFill>
            <a:schemeClr val="bg1">
              <a:alpha val="75000"/>
            </a:schemeClr>
          </a:solidFill>
        </p:spPr>
        <p:txBody>
          <a:bodyPr wrap="square" lIns="182880" tIns="182880" rIns="182880" bIns="182880" rtlCol="0">
            <a:spAutoFit/>
          </a:bodyPr>
          <a:lstStyle/>
          <a:p>
            <a:r>
              <a:rPr lang="en-US" sz="2400" b="1" dirty="0"/>
              <a:t>Goal</a:t>
            </a:r>
            <a:r>
              <a:rPr lang="en-US" sz="2400" dirty="0"/>
              <a:t>: Maintain local watershed health across a range of landscape contexts</a:t>
            </a:r>
          </a:p>
          <a:p>
            <a:endParaRPr lang="en-US" sz="2400" dirty="0">
              <a:solidFill>
                <a:schemeClr val="bg1"/>
              </a:solidFill>
            </a:endParaRPr>
          </a:p>
        </p:txBody>
      </p:sp>
    </p:spTree>
    <p:extLst>
      <p:ext uri="{BB962C8B-B14F-4D97-AF65-F5344CB8AC3E}">
        <p14:creationId xmlns:p14="http://schemas.microsoft.com/office/powerpoint/2010/main" val="184397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1600200"/>
            <a:chOff x="0" y="0"/>
            <a:chExt cx="9144000" cy="1600200"/>
          </a:xfrm>
        </p:grpSpPr>
        <p:pic>
          <p:nvPicPr>
            <p:cNvPr id="6"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1731" t="2902" r="1807" b="72540"/>
            <a:stretch/>
          </p:blipFill>
          <p:spPr bwMode="auto">
            <a:xfrm>
              <a:off x="0" y="0"/>
              <a:ext cx="9144000" cy="157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0" y="1600200"/>
              <a:ext cx="9144000" cy="0"/>
            </a:xfrm>
            <a:prstGeom prst="line">
              <a:avLst/>
            </a:prstGeom>
            <a:ln w="76200">
              <a:solidFill>
                <a:schemeClr val="accent1">
                  <a:lumMod val="75000"/>
                </a:schemeClr>
              </a:solidFill>
            </a:ln>
          </p:spPr>
          <p:style>
            <a:lnRef idx="3">
              <a:schemeClr val="accent3"/>
            </a:lnRef>
            <a:fillRef idx="0">
              <a:schemeClr val="accent3"/>
            </a:fillRef>
            <a:effectRef idx="2">
              <a:schemeClr val="accent3"/>
            </a:effectRef>
            <a:fontRef idx="minor">
              <a:schemeClr val="tx1"/>
            </a:fontRef>
          </p:style>
        </p:cxnSp>
      </p:grpSp>
      <p:sp>
        <p:nvSpPr>
          <p:cNvPr id="2" name="Title 1"/>
          <p:cNvSpPr>
            <a:spLocks noGrp="1"/>
          </p:cNvSpPr>
          <p:nvPr>
            <p:ph type="title"/>
          </p:nvPr>
        </p:nvSpPr>
        <p:spPr/>
        <p:txBody>
          <a:bodyPr>
            <a:normAutofit/>
          </a:bodyPr>
          <a:lstStyle/>
          <a:p>
            <a:r>
              <a:rPr lang="en-US" sz="4000" dirty="0" smtClean="0">
                <a:ln w="18415" cmpd="sng">
                  <a:solidFill>
                    <a:srgbClr val="FFFFFF"/>
                  </a:solidFill>
                  <a:prstDash val="solid"/>
                </a:ln>
                <a:solidFill>
                  <a:srgbClr val="FFFFFF"/>
                </a:solidFill>
              </a:rPr>
              <a:t>What is a Healthy Watershed? </a:t>
            </a:r>
            <a:endParaRPr lang="en-US" sz="4000" dirty="0">
              <a:ln w="18415" cmpd="sng">
                <a:solidFill>
                  <a:srgbClr val="FFFFFF"/>
                </a:solidFill>
                <a:prstDash val="solid"/>
              </a:ln>
              <a:solidFill>
                <a:srgbClr val="FFFFFF"/>
              </a:solidFill>
            </a:endParaRPr>
          </a:p>
        </p:txBody>
      </p:sp>
      <p:sp>
        <p:nvSpPr>
          <p:cNvPr id="3" name="TextBox 2"/>
          <p:cNvSpPr txBox="1"/>
          <p:nvPr/>
        </p:nvSpPr>
        <p:spPr>
          <a:xfrm>
            <a:off x="715662" y="1828800"/>
            <a:ext cx="7772400" cy="4770537"/>
          </a:xfrm>
          <a:prstGeom prst="rect">
            <a:avLst/>
          </a:prstGeom>
          <a:solidFill>
            <a:schemeClr val="bg1">
              <a:alpha val="75000"/>
            </a:schemeClr>
          </a:solidFill>
        </p:spPr>
        <p:txBody>
          <a:bodyPr wrap="square" lIns="182880" tIns="182880" rIns="182880" bIns="182880" rtlCol="0">
            <a:spAutoFit/>
          </a:bodyPr>
          <a:lstStyle/>
          <a:p>
            <a:r>
              <a:rPr lang="en-US" sz="2200" dirty="0" smtClean="0">
                <a:solidFill>
                  <a:prstClr val="black"/>
                </a:solidFill>
              </a:rPr>
              <a:t>There are many ways to define a healthy watershed, here are a few examples</a:t>
            </a:r>
            <a:r>
              <a:rPr lang="en-US" sz="2200" dirty="0">
                <a:solidFill>
                  <a:prstClr val="black"/>
                </a:solidFill>
              </a:rPr>
              <a:t>:</a:t>
            </a:r>
            <a:endParaRPr lang="en-US" sz="2200" dirty="0" smtClean="0">
              <a:solidFill>
                <a:prstClr val="black"/>
              </a:solidFill>
            </a:endParaRPr>
          </a:p>
          <a:p>
            <a:endParaRPr lang="en-US" sz="2200" dirty="0" smtClean="0">
              <a:solidFill>
                <a:prstClr val="black"/>
              </a:solidFill>
            </a:endParaRPr>
          </a:p>
          <a:p>
            <a:r>
              <a:rPr lang="en-US" sz="2200" b="1" dirty="0" smtClean="0">
                <a:solidFill>
                  <a:prstClr val="black"/>
                </a:solidFill>
              </a:rPr>
              <a:t>EPA Healthy Watershed Initiative Definition</a:t>
            </a:r>
          </a:p>
          <a:p>
            <a:pPr marL="285750" indent="-285750">
              <a:buFont typeface="Arial" pitchFamily="34" charset="0"/>
              <a:buChar char="•"/>
            </a:pPr>
            <a:r>
              <a:rPr lang="en-US" sz="2200" dirty="0" smtClean="0">
                <a:solidFill>
                  <a:prstClr val="black"/>
                </a:solidFill>
              </a:rPr>
              <a:t>Natural land cover</a:t>
            </a:r>
          </a:p>
          <a:p>
            <a:pPr marL="285750" indent="-285750">
              <a:buFont typeface="Arial" pitchFamily="34" charset="0"/>
              <a:buChar char="•"/>
            </a:pPr>
            <a:r>
              <a:rPr lang="en-US" sz="2200" dirty="0" smtClean="0">
                <a:solidFill>
                  <a:prstClr val="black"/>
                </a:solidFill>
              </a:rPr>
              <a:t>Sufficient habitat</a:t>
            </a:r>
          </a:p>
          <a:p>
            <a:pPr marL="285750" indent="-285750">
              <a:buFont typeface="Arial" pitchFamily="34" charset="0"/>
              <a:buChar char="•"/>
            </a:pPr>
            <a:r>
              <a:rPr lang="en-US" sz="2200" dirty="0" smtClean="0">
                <a:solidFill>
                  <a:prstClr val="black"/>
                </a:solidFill>
              </a:rPr>
              <a:t>Aquatic/riparian connectivity</a:t>
            </a:r>
          </a:p>
          <a:p>
            <a:pPr marL="285750" indent="-285750">
              <a:buFont typeface="Arial" pitchFamily="34" charset="0"/>
              <a:buChar char="•"/>
            </a:pPr>
            <a:r>
              <a:rPr lang="en-US" sz="2200" dirty="0" smtClean="0">
                <a:solidFill>
                  <a:prstClr val="black"/>
                </a:solidFill>
              </a:rPr>
              <a:t>Natural, dynamic hydrologic and geomorphic processes</a:t>
            </a:r>
          </a:p>
          <a:p>
            <a:endParaRPr lang="en-US" sz="2200" dirty="0" smtClean="0">
              <a:solidFill>
                <a:prstClr val="black"/>
              </a:solidFill>
            </a:endParaRPr>
          </a:p>
          <a:p>
            <a:r>
              <a:rPr lang="en-US" sz="2200" b="1" dirty="0" smtClean="0">
                <a:solidFill>
                  <a:prstClr val="black"/>
                </a:solidFill>
              </a:rPr>
              <a:t>State Classifications</a:t>
            </a:r>
          </a:p>
          <a:p>
            <a:pPr marL="285750" indent="-285750">
              <a:buFont typeface="Arial" pitchFamily="34" charset="0"/>
              <a:buChar char="•"/>
            </a:pPr>
            <a:r>
              <a:rPr lang="en-US" sz="2200" dirty="0" smtClean="0">
                <a:solidFill>
                  <a:prstClr val="black"/>
                </a:solidFill>
              </a:rPr>
              <a:t>Water quality</a:t>
            </a:r>
          </a:p>
          <a:p>
            <a:pPr marL="285750" indent="-285750">
              <a:buFont typeface="Arial" pitchFamily="34" charset="0"/>
              <a:buChar char="•"/>
            </a:pPr>
            <a:r>
              <a:rPr lang="en-US" sz="2200" dirty="0" smtClean="0">
                <a:solidFill>
                  <a:prstClr val="black"/>
                </a:solidFill>
              </a:rPr>
              <a:t>Good benthic index of biotic integrity score (BIBI)</a:t>
            </a:r>
          </a:p>
          <a:p>
            <a:pPr marL="285750" indent="-285750">
              <a:buFont typeface="Arial" pitchFamily="34" charset="0"/>
              <a:buChar char="•"/>
            </a:pPr>
            <a:r>
              <a:rPr lang="en-US" sz="2200" dirty="0" smtClean="0">
                <a:solidFill>
                  <a:prstClr val="black"/>
                </a:solidFill>
              </a:rPr>
              <a:t>Antidegradation designations</a:t>
            </a:r>
          </a:p>
        </p:txBody>
      </p:sp>
    </p:spTree>
    <p:extLst>
      <p:ext uri="{BB962C8B-B14F-4D97-AF65-F5344CB8AC3E}">
        <p14:creationId xmlns:p14="http://schemas.microsoft.com/office/powerpoint/2010/main" val="20453061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1600200"/>
            <a:chOff x="0" y="0"/>
            <a:chExt cx="9144000" cy="1600200"/>
          </a:xfrm>
        </p:grpSpPr>
        <p:pic>
          <p:nvPicPr>
            <p:cNvPr id="6"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1731" t="2902" r="1807" b="72540"/>
            <a:stretch/>
          </p:blipFill>
          <p:spPr bwMode="auto">
            <a:xfrm>
              <a:off x="0" y="0"/>
              <a:ext cx="9144000" cy="157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0" y="1600200"/>
              <a:ext cx="9144000" cy="0"/>
            </a:xfrm>
            <a:prstGeom prst="line">
              <a:avLst/>
            </a:prstGeom>
            <a:ln w="76200">
              <a:solidFill>
                <a:schemeClr val="accent1">
                  <a:lumMod val="75000"/>
                </a:schemeClr>
              </a:solidFill>
            </a:ln>
          </p:spPr>
          <p:style>
            <a:lnRef idx="3">
              <a:schemeClr val="accent3"/>
            </a:lnRef>
            <a:fillRef idx="0">
              <a:schemeClr val="accent3"/>
            </a:fillRef>
            <a:effectRef idx="2">
              <a:schemeClr val="accent3"/>
            </a:effectRef>
            <a:fontRef idx="minor">
              <a:schemeClr val="tx1"/>
            </a:fontRef>
          </p:style>
        </p:cxnSp>
      </p:grpSp>
      <p:sp>
        <p:nvSpPr>
          <p:cNvPr id="2" name="Title 1"/>
          <p:cNvSpPr>
            <a:spLocks noGrp="1"/>
          </p:cNvSpPr>
          <p:nvPr>
            <p:ph type="title"/>
          </p:nvPr>
        </p:nvSpPr>
        <p:spPr/>
        <p:txBody>
          <a:bodyPr>
            <a:normAutofit fontScale="90000"/>
          </a:bodyPr>
          <a:lstStyle/>
          <a:p>
            <a:r>
              <a:rPr lang="en-US" b="1" dirty="0">
                <a:solidFill>
                  <a:schemeClr val="bg1"/>
                </a:solidFill>
              </a:rPr>
              <a:t>Why focus on healthy watersheds?</a:t>
            </a:r>
            <a:endParaRPr lang="en-US" dirty="0">
              <a:ln w="18415" cmpd="sng">
                <a:solidFill>
                  <a:srgbClr val="FFFFFF"/>
                </a:solidFill>
                <a:prstDash val="solid"/>
              </a:ln>
              <a:solidFill>
                <a:schemeClr val="bg1"/>
              </a:solidFill>
              <a:effectLst>
                <a:outerShdw blurRad="63500" dir="3600000" algn="tl" rotWithShape="0">
                  <a:srgbClr val="000000">
                    <a:alpha val="70000"/>
                  </a:srgbClr>
                </a:outerShdw>
              </a:effectLst>
            </a:endParaRPr>
          </a:p>
        </p:txBody>
      </p:sp>
      <p:sp>
        <p:nvSpPr>
          <p:cNvPr id="3" name="TextBox 2"/>
          <p:cNvSpPr txBox="1"/>
          <p:nvPr/>
        </p:nvSpPr>
        <p:spPr>
          <a:xfrm>
            <a:off x="715662" y="1828800"/>
            <a:ext cx="7772400" cy="4062651"/>
          </a:xfrm>
          <a:prstGeom prst="rect">
            <a:avLst/>
          </a:prstGeom>
          <a:solidFill>
            <a:schemeClr val="bg1">
              <a:alpha val="75000"/>
            </a:schemeClr>
          </a:solidFill>
        </p:spPr>
        <p:txBody>
          <a:bodyPr wrap="square" lIns="182880" tIns="182880" rIns="182880" bIns="182880" rtlCol="0">
            <a:spAutoFit/>
          </a:bodyPr>
          <a:lstStyle/>
          <a:p>
            <a:r>
              <a:rPr lang="en-US" sz="2400" b="1" i="1" dirty="0"/>
              <a:t>Balanced investment strategy </a:t>
            </a:r>
            <a:r>
              <a:rPr lang="en-US" sz="2400" dirty="0"/>
              <a:t>- Restoration of the Bay depends on the protection of resource lands that maintain watershed health</a:t>
            </a:r>
            <a:r>
              <a:rPr lang="en-US" sz="2400" dirty="0" smtClean="0"/>
              <a:t>.</a:t>
            </a:r>
          </a:p>
          <a:p>
            <a:endParaRPr lang="en-US" sz="2400" dirty="0"/>
          </a:p>
          <a:p>
            <a:pPr lvl="0"/>
            <a:r>
              <a:rPr lang="en-US" sz="2400" b="1" i="1" dirty="0"/>
              <a:t>Cheaper than restoration </a:t>
            </a:r>
            <a:r>
              <a:rPr lang="en-US" sz="2400" dirty="0"/>
              <a:t>- protecting what’s still good is far more cost effective than trying to restoring it.</a:t>
            </a:r>
          </a:p>
          <a:p>
            <a:endParaRPr lang="en-US" sz="2400" b="1" i="1" dirty="0" smtClean="0"/>
          </a:p>
          <a:p>
            <a:r>
              <a:rPr lang="en-US" sz="2400" b="1" i="1" dirty="0" smtClean="0"/>
              <a:t>Meaningful </a:t>
            </a:r>
            <a:r>
              <a:rPr lang="en-US" sz="2400" b="1" i="1" dirty="0"/>
              <a:t>“up-watershed” </a:t>
            </a:r>
            <a:r>
              <a:rPr lang="en-US" sz="2400" dirty="0"/>
              <a:t>- majority of people in the watershed connect to the health of their local streams, not the Bay.</a:t>
            </a:r>
          </a:p>
        </p:txBody>
      </p:sp>
    </p:spTree>
    <p:extLst>
      <p:ext uri="{BB962C8B-B14F-4D97-AF65-F5344CB8AC3E}">
        <p14:creationId xmlns:p14="http://schemas.microsoft.com/office/powerpoint/2010/main" val="3246270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1600200"/>
            <a:chOff x="0" y="0"/>
            <a:chExt cx="9144000" cy="1600200"/>
          </a:xfrm>
        </p:grpSpPr>
        <p:pic>
          <p:nvPicPr>
            <p:cNvPr id="8" name="Picture 3"/>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l="1731" t="2902" r="1807" b="72540"/>
            <a:stretch/>
          </p:blipFill>
          <p:spPr bwMode="auto">
            <a:xfrm>
              <a:off x="0" y="0"/>
              <a:ext cx="9144000" cy="157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0" y="1600200"/>
              <a:ext cx="9144000" cy="0"/>
            </a:xfrm>
            <a:prstGeom prst="line">
              <a:avLst/>
            </a:prstGeom>
            <a:ln w="76200">
              <a:solidFill>
                <a:schemeClr val="accent1">
                  <a:lumMod val="75000"/>
                </a:schemeClr>
              </a:solidFill>
            </a:ln>
          </p:spPr>
          <p:style>
            <a:lnRef idx="3">
              <a:schemeClr val="accent3"/>
            </a:lnRef>
            <a:fillRef idx="0">
              <a:schemeClr val="accent3"/>
            </a:fillRef>
            <a:effectRef idx="2">
              <a:schemeClr val="accent3"/>
            </a:effectRef>
            <a:fontRef idx="minor">
              <a:schemeClr val="tx1"/>
            </a:fontRef>
          </p:style>
        </p:cxnSp>
      </p:grpSp>
      <p:sp>
        <p:nvSpPr>
          <p:cNvPr id="2" name="Title 1"/>
          <p:cNvSpPr>
            <a:spLocks noGrp="1"/>
          </p:cNvSpPr>
          <p:nvPr>
            <p:ph type="title"/>
          </p:nvPr>
        </p:nvSpPr>
        <p:spPr/>
        <p:txBody>
          <a:bodyPr>
            <a:noAutofit/>
          </a:bodyPr>
          <a:lstStyle/>
          <a:p>
            <a:r>
              <a:rPr lang="en-US" sz="4000" b="1" dirty="0" smtClean="0">
                <a:solidFill>
                  <a:schemeClr val="bg1"/>
                </a:solidFill>
              </a:rPr>
              <a:t>Benefits of Healthy Watersheds</a:t>
            </a:r>
            <a:endParaRPr lang="en-US" sz="4000" b="1" dirty="0">
              <a:solidFill>
                <a:schemeClr val="bg1"/>
              </a:solidFill>
            </a:endParaRPr>
          </a:p>
        </p:txBody>
      </p:sp>
      <p:sp>
        <p:nvSpPr>
          <p:cNvPr id="5" name="TextBox 4"/>
          <p:cNvSpPr txBox="1"/>
          <p:nvPr/>
        </p:nvSpPr>
        <p:spPr>
          <a:xfrm>
            <a:off x="762000" y="1828800"/>
            <a:ext cx="7772400" cy="4431983"/>
          </a:xfrm>
          <a:prstGeom prst="rect">
            <a:avLst/>
          </a:prstGeom>
          <a:solidFill>
            <a:schemeClr val="bg1">
              <a:alpha val="75000"/>
            </a:schemeClr>
          </a:solidFill>
        </p:spPr>
        <p:txBody>
          <a:bodyPr wrap="square" lIns="182880" tIns="182880" rIns="182880" bIns="182880" rtlCol="0">
            <a:spAutoFit/>
          </a:bodyPr>
          <a:lstStyle/>
          <a:p>
            <a:r>
              <a:rPr lang="en-US" sz="2400" dirty="0" smtClean="0">
                <a:solidFill>
                  <a:prstClr val="black"/>
                </a:solidFill>
              </a:rPr>
              <a:t>Healthy watersheds provide:</a:t>
            </a:r>
          </a:p>
          <a:p>
            <a:endParaRPr lang="en-US" sz="1600" dirty="0" smtClean="0">
              <a:solidFill>
                <a:prstClr val="black"/>
              </a:solidFill>
            </a:endParaRPr>
          </a:p>
          <a:p>
            <a:pPr marL="285750" indent="-285750">
              <a:buFont typeface="Arial" pitchFamily="34" charset="0"/>
              <a:buChar char="•"/>
            </a:pPr>
            <a:r>
              <a:rPr lang="en-US" sz="2400" dirty="0" smtClean="0">
                <a:solidFill>
                  <a:prstClr val="black"/>
                </a:solidFill>
              </a:rPr>
              <a:t>Clean water for healthy ecosystems and human use</a:t>
            </a:r>
          </a:p>
          <a:p>
            <a:pPr marL="285750" indent="-285750">
              <a:buFont typeface="Arial" pitchFamily="34" charset="0"/>
              <a:buChar char="•"/>
            </a:pPr>
            <a:r>
              <a:rPr lang="en-US" sz="2400" dirty="0" smtClean="0">
                <a:solidFill>
                  <a:prstClr val="black"/>
                </a:solidFill>
              </a:rPr>
              <a:t>Habitat for fish and wildlife</a:t>
            </a:r>
          </a:p>
          <a:p>
            <a:pPr marL="285750" indent="-285750">
              <a:buFont typeface="Arial" pitchFamily="34" charset="0"/>
              <a:buChar char="•"/>
            </a:pPr>
            <a:r>
              <a:rPr lang="en-US" sz="2400" dirty="0" smtClean="0">
                <a:solidFill>
                  <a:prstClr val="black"/>
                </a:solidFill>
              </a:rPr>
              <a:t>Recreation opportunities</a:t>
            </a:r>
          </a:p>
          <a:p>
            <a:pPr marL="285750" indent="-285750">
              <a:buFont typeface="Arial" pitchFamily="34" charset="0"/>
              <a:buChar char="•"/>
            </a:pPr>
            <a:r>
              <a:rPr lang="en-US" sz="2400" dirty="0" smtClean="0">
                <a:solidFill>
                  <a:prstClr val="black"/>
                </a:solidFill>
              </a:rPr>
              <a:t>Increased quality of life</a:t>
            </a:r>
          </a:p>
          <a:p>
            <a:pPr marL="285750" indent="-285750">
              <a:buFont typeface="Arial" pitchFamily="34" charset="0"/>
              <a:buChar char="•"/>
            </a:pPr>
            <a:r>
              <a:rPr lang="en-US" sz="2400" dirty="0" smtClean="0">
                <a:solidFill>
                  <a:prstClr val="black"/>
                </a:solidFill>
              </a:rPr>
              <a:t>Better adaptation to climate change and land use change</a:t>
            </a:r>
          </a:p>
          <a:p>
            <a:pPr marL="285750" indent="-285750">
              <a:buFont typeface="Arial" pitchFamily="34" charset="0"/>
              <a:buChar char="•"/>
            </a:pPr>
            <a:r>
              <a:rPr lang="en-US" sz="2400" dirty="0" smtClean="0">
                <a:solidFill>
                  <a:prstClr val="black"/>
                </a:solidFill>
              </a:rPr>
              <a:t>Nutrient cycling</a:t>
            </a:r>
          </a:p>
          <a:p>
            <a:pPr marL="285750" indent="-285750">
              <a:buFont typeface="Arial" pitchFamily="34" charset="0"/>
              <a:buChar char="•"/>
            </a:pPr>
            <a:r>
              <a:rPr lang="en-US" sz="2400" dirty="0" smtClean="0">
                <a:solidFill>
                  <a:prstClr val="black"/>
                </a:solidFill>
              </a:rPr>
              <a:t>Carbon sequestration</a:t>
            </a:r>
          </a:p>
          <a:p>
            <a:pPr marL="285750" indent="-285750">
              <a:buFont typeface="Arial" pitchFamily="34" charset="0"/>
              <a:buChar char="•"/>
            </a:pPr>
            <a:r>
              <a:rPr lang="en-US" sz="2400" dirty="0" smtClean="0">
                <a:solidFill>
                  <a:prstClr val="black"/>
                </a:solidFill>
              </a:rPr>
              <a:t>Economic benefits</a:t>
            </a:r>
          </a:p>
        </p:txBody>
      </p:sp>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194"/>
          <a:stretch/>
        </p:blipFill>
        <p:spPr bwMode="auto">
          <a:xfrm>
            <a:off x="4495800" y="4572000"/>
            <a:ext cx="3252632" cy="205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94191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ummer">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3.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4.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5.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docProps/app.xml><?xml version="1.0" encoding="utf-8"?>
<Properties xmlns="http://schemas.openxmlformats.org/officeDocument/2006/extended-properties" xmlns:vt="http://schemas.openxmlformats.org/officeDocument/2006/docPropsVTypes">
  <TotalTime>5258</TotalTime>
  <Words>1506</Words>
  <Application>Microsoft Office PowerPoint</Application>
  <PresentationFormat>On-screen Show (4:3)</PresentationFormat>
  <Paragraphs>238</Paragraphs>
  <Slides>35</Slides>
  <Notes>13</Notes>
  <HiddenSlides>0</HiddenSlides>
  <MMClips>0</MMClips>
  <ScaleCrop>false</ScaleCrop>
  <HeadingPairs>
    <vt:vector size="4" baseType="variant">
      <vt:variant>
        <vt:lpstr>Theme</vt:lpstr>
      </vt:variant>
      <vt:variant>
        <vt:i4>3</vt:i4>
      </vt:variant>
      <vt:variant>
        <vt:lpstr>Slide Titles</vt:lpstr>
      </vt:variant>
      <vt:variant>
        <vt:i4>35</vt:i4>
      </vt:variant>
    </vt:vector>
  </HeadingPairs>
  <TitlesOfParts>
    <vt:vector size="38" baseType="lpstr">
      <vt:lpstr>Office Theme</vt:lpstr>
      <vt:lpstr>Summer</vt:lpstr>
      <vt:lpstr>1_Office Theme</vt:lpstr>
      <vt:lpstr>An ounce of prevention is worth a pound of cure (and millions of dollars in savings):  Balancing our investment in the Chesapeake by maintaining healthy watersheds    September 6, 2012   Mark Bryer The Nature Conservancy Chair, Healthy Watershed Goal Team</vt:lpstr>
      <vt:lpstr>PowerPoint Presentation</vt:lpstr>
      <vt:lpstr>PowerPoint Presentation</vt:lpstr>
      <vt:lpstr>PowerPoint Presentation</vt:lpstr>
      <vt:lpstr>Committee membership </vt:lpstr>
      <vt:lpstr>Maintain Healthy Watersheds Goal Implementation Team</vt:lpstr>
      <vt:lpstr>What is a Healthy Watershed? </vt:lpstr>
      <vt:lpstr>Why focus on healthy watersheds?</vt:lpstr>
      <vt:lpstr>Benefits of Healthy Watersheds</vt:lpstr>
      <vt:lpstr>An ounce of protection…</vt:lpstr>
      <vt:lpstr>Economics of protection</vt:lpstr>
      <vt:lpstr>Economics of protection</vt:lpstr>
      <vt:lpstr>Maintaining HW:  How are we doing? </vt:lpstr>
      <vt:lpstr>Restoration is not an easy answer</vt:lpstr>
      <vt:lpstr>PowerPoint Presentation</vt:lpstr>
      <vt:lpstr>PowerPoint Presentation</vt:lpstr>
      <vt:lpstr>PowerPoint Presentation</vt:lpstr>
      <vt:lpstr>An essential role for Maintaining Healthy Watersheds</vt:lpstr>
      <vt:lpstr>What’s GIT4 doing? </vt:lpstr>
      <vt:lpstr>PowerPoint Presentation</vt:lpstr>
      <vt:lpstr>What’s GIT4 doing? </vt:lpstr>
      <vt:lpstr>Sharing knowledge</vt:lpstr>
      <vt:lpstr>What’s GIT4 doing? </vt:lpstr>
      <vt:lpstr>Improving science</vt:lpstr>
      <vt:lpstr>PowerPoint Presentation</vt:lpstr>
      <vt:lpstr>Crediting conservation</vt:lpstr>
      <vt:lpstr>PowerPoint Presentation</vt:lpstr>
      <vt:lpstr>PowerPoint Presentation</vt:lpstr>
      <vt:lpstr>PowerPoint Presentation</vt:lpstr>
      <vt:lpstr>What the scientists said:</vt:lpstr>
      <vt:lpstr>Chesapeake Bay Commission policy project</vt:lpstr>
      <vt:lpstr>So, what do we know?</vt:lpstr>
      <vt:lpstr>What we need to do…</vt:lpstr>
      <vt:lpstr>PowerPoint Presentation</vt:lpstr>
      <vt:lpstr>PowerPoint Presentation</vt:lpstr>
    </vt:vector>
  </TitlesOfParts>
  <Company>The Nature Conservancy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TNC_User</dc:creator>
  <cp:lastModifiedBy>TNC_User</cp:lastModifiedBy>
  <cp:revision>207</cp:revision>
  <dcterms:created xsi:type="dcterms:W3CDTF">2012-06-01T20:07:19Z</dcterms:created>
  <dcterms:modified xsi:type="dcterms:W3CDTF">2012-09-06T19:01:40Z</dcterms:modified>
</cp:coreProperties>
</file>