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15" r:id="rId3"/>
    <p:sldMasterId id="2147483862" r:id="rId4"/>
    <p:sldMasterId id="2147483878" r:id="rId5"/>
    <p:sldMasterId id="2147483891" r:id="rId6"/>
    <p:sldMasterId id="2147483904" r:id="rId7"/>
    <p:sldMasterId id="2147483920" r:id="rId8"/>
  </p:sldMasterIdLst>
  <p:notesMasterIdLst>
    <p:notesMasterId r:id="rId53"/>
  </p:notesMasterIdLst>
  <p:sldIdLst>
    <p:sldId id="403" r:id="rId9"/>
    <p:sldId id="406" r:id="rId10"/>
    <p:sldId id="407" r:id="rId11"/>
    <p:sldId id="408" r:id="rId12"/>
    <p:sldId id="421" r:id="rId13"/>
    <p:sldId id="437" r:id="rId14"/>
    <p:sldId id="436" r:id="rId15"/>
    <p:sldId id="435" r:id="rId16"/>
    <p:sldId id="409" r:id="rId17"/>
    <p:sldId id="410" r:id="rId18"/>
    <p:sldId id="411" r:id="rId19"/>
    <p:sldId id="412" r:id="rId20"/>
    <p:sldId id="413" r:id="rId21"/>
    <p:sldId id="414" r:id="rId22"/>
    <p:sldId id="415" r:id="rId23"/>
    <p:sldId id="416" r:id="rId24"/>
    <p:sldId id="423" r:id="rId25"/>
    <p:sldId id="446" r:id="rId26"/>
    <p:sldId id="417" r:id="rId27"/>
    <p:sldId id="419" r:id="rId28"/>
    <p:sldId id="451" r:id="rId29"/>
    <p:sldId id="452" r:id="rId30"/>
    <p:sldId id="420" r:id="rId31"/>
    <p:sldId id="365" r:id="rId32"/>
    <p:sldId id="379" r:id="rId33"/>
    <p:sldId id="380" r:id="rId34"/>
    <p:sldId id="342" r:id="rId35"/>
    <p:sldId id="259" r:id="rId36"/>
    <p:sldId id="260" r:id="rId37"/>
    <p:sldId id="404" r:id="rId38"/>
    <p:sldId id="424" r:id="rId39"/>
    <p:sldId id="405" r:id="rId40"/>
    <p:sldId id="427" r:id="rId41"/>
    <p:sldId id="428" r:id="rId42"/>
    <p:sldId id="426" r:id="rId43"/>
    <p:sldId id="429" r:id="rId44"/>
    <p:sldId id="438" r:id="rId45"/>
    <p:sldId id="425" r:id="rId46"/>
    <p:sldId id="442" r:id="rId47"/>
    <p:sldId id="439" r:id="rId48"/>
    <p:sldId id="444" r:id="rId49"/>
    <p:sldId id="433" r:id="rId50"/>
    <p:sldId id="443" r:id="rId51"/>
    <p:sldId id="322"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8" autoAdjust="0"/>
  </p:normalViewPr>
  <p:slideViewPr>
    <p:cSldViewPr>
      <p:cViewPr>
        <p:scale>
          <a:sx n="70" d="100"/>
          <a:sy n="70" d="100"/>
        </p:scale>
        <p:origin x="-1080" y="-10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812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77B858-3E69-4F65-A9DE-23BBCED60754}" type="datetimeFigureOut">
              <a:rPr lang="en-US" smtClean="0"/>
              <a:pPr/>
              <a:t>9/6/2012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8103F6-3199-407D-9AE3-AE6F6219E0A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58D081E-937A-430D-8D61-CDAF0CFD6339}" type="slidenum">
              <a:rPr lang="en-US" smtClean="0">
                <a:solidFill>
                  <a:prstClr val="black"/>
                </a:solidFill>
              </a:rPr>
              <a:pPr/>
              <a:t>1</a:t>
            </a:fld>
            <a:endParaRPr lang="en-US" smtClean="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defTabSz="912769"/>
            <a:fld id="{218A3A15-7B9E-47D6-A24B-108501F41951}" type="slidenum">
              <a:rPr lang="en-US" smtClean="0">
                <a:solidFill>
                  <a:prstClr val="black"/>
                </a:solidFill>
              </a:rPr>
              <a:pPr defTabSz="912769"/>
              <a:t>10</a:t>
            </a:fld>
            <a:endParaRPr lang="en-US" dirty="0" smtClean="0">
              <a:solidFill>
                <a:prstClr val="black"/>
              </a:solidFill>
            </a:endParaRPr>
          </a:p>
        </p:txBody>
      </p:sp>
      <p:sp>
        <p:nvSpPr>
          <p:cNvPr id="189442" name="Rectangle 2"/>
          <p:cNvSpPr>
            <a:spLocks noGrp="1" noChangeArrowheads="1"/>
          </p:cNvSpPr>
          <p:nvPr>
            <p:ph type="body" idx="1"/>
          </p:nvPr>
        </p:nvSpPr>
        <p:spPr>
          <a:xfrm>
            <a:off x="914713" y="4344025"/>
            <a:ext cx="5028578" cy="4114489"/>
          </a:xfrm>
          <a:ln/>
        </p:spPr>
        <p:txBody>
          <a:bodyPr lIns="90459" tIns="44436" rIns="90459" bIns="44436"/>
          <a:lstStyle/>
          <a:p>
            <a:pPr eaLnBrk="1" hangingPunct="1">
              <a:defRPr/>
            </a:pPr>
            <a:r>
              <a:rPr lang="en-US" dirty="0" smtClean="0"/>
              <a:t>By adopting D&amp;G</a:t>
            </a:r>
            <a:r>
              <a:rPr lang="en-US" baseline="0" dirty="0" smtClean="0"/>
              <a:t> principles and working cooperatively, we have a better shot at adapting to the inevitable changes that are going to take place.</a:t>
            </a:r>
            <a:endParaRPr lang="en-US" dirty="0" smtClean="0"/>
          </a:p>
          <a:p>
            <a:pPr eaLnBrk="1" hangingPunct="1">
              <a:defRPr/>
            </a:pPr>
            <a:endParaRPr lang="en-US" dirty="0" smtClean="0"/>
          </a:p>
          <a:p>
            <a:pPr marL="222212" indent="-222212">
              <a:defRPr/>
            </a:pPr>
            <a:endParaRPr lang="en-US" b="1" dirty="0" smtClean="0"/>
          </a:p>
          <a:p>
            <a:pPr marL="222212" indent="-222212">
              <a:defRPr/>
            </a:pPr>
            <a:endParaRPr lang="en-US" b="1" dirty="0" smtClean="0"/>
          </a:p>
        </p:txBody>
      </p:sp>
      <p:sp>
        <p:nvSpPr>
          <p:cNvPr id="78852" name="Rectangle 3"/>
          <p:cNvSpPr>
            <a:spLocks noGrp="1" noRot="1" noChangeAspect="1" noChangeArrowheads="1" noTextEdit="1"/>
          </p:cNvSpPr>
          <p:nvPr>
            <p:ph type="sldImg"/>
          </p:nvPr>
        </p:nvSpPr>
        <p:spPr>
          <a:xfrm>
            <a:off x="1154113" y="692150"/>
            <a:ext cx="4554537" cy="3416300"/>
          </a:xfrm>
          <a:ln w="12700" cap="flat">
            <a:solidFill>
              <a:schemeClr val="tx1"/>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4840216-219A-49FB-9D5C-60F92D2A44D3}" type="slidenum">
              <a:rPr lang="en-US" smtClean="0">
                <a:solidFill>
                  <a:prstClr val="black"/>
                </a:solidFill>
              </a:rPr>
              <a:pPr/>
              <a:t>11</a:t>
            </a:fld>
            <a:endParaRPr lang="en-US" smtClean="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AEA75FF-4FD5-492B-AB63-0EA3EE2DBB5F}" type="slidenum">
              <a:rPr lang="en-US" smtClean="0">
                <a:solidFill>
                  <a:prstClr val="black"/>
                </a:solidFill>
              </a:rPr>
              <a:pPr/>
              <a:t>12</a:t>
            </a:fld>
            <a:endParaRPr lang="en-US" smtClean="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3199BDE-CE4E-42CE-8C27-70B9C4CF8C95}" type="slidenum">
              <a:rPr lang="en-US" smtClean="0">
                <a:solidFill>
                  <a:prstClr val="black"/>
                </a:solidFill>
              </a:rPr>
              <a:pPr/>
              <a:t>13</a:t>
            </a:fld>
            <a:endParaRPr lang="en-US" smtClean="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D5C6442-62DF-437E-B0B3-C405729674AA}" type="slidenum">
              <a:rPr lang="en-US" smtClean="0">
                <a:solidFill>
                  <a:prstClr val="black"/>
                </a:solidFill>
              </a:rPr>
              <a:pPr/>
              <a:t>14</a:t>
            </a:fld>
            <a:endParaRPr lang="en-US" smtClean="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073BA13-F6D1-441B-813B-A476ED3422AC}" type="slidenum">
              <a:rPr lang="en-US" smtClean="0">
                <a:solidFill>
                  <a:prstClr val="black"/>
                </a:solidFill>
              </a:rPr>
              <a:pPr/>
              <a:t>15</a:t>
            </a:fld>
            <a:endParaRPr lang="en-US" smtClean="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791E71F0-24FE-41FD-A9A9-773D291A26F2}" type="slidenum">
              <a:rPr lang="en-US" smtClean="0">
                <a:solidFill>
                  <a:prstClr val="black"/>
                </a:solidFill>
              </a:rPr>
              <a:pPr/>
              <a:t>16</a:t>
            </a:fld>
            <a:endParaRPr lang="en-US" smtClean="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13222A8-3196-456B-B797-3B3AFABF2CCB}" type="slidenum">
              <a:rPr lang="en-US" smtClean="0">
                <a:solidFill>
                  <a:prstClr val="black"/>
                </a:solidFill>
              </a:rPr>
              <a:pPr/>
              <a:t>17</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2B20B37-E4AB-459B-85AD-FA7ACF4A76FE}" type="slidenum">
              <a:rPr lang="en-US" smtClean="0"/>
              <a:pPr/>
              <a:t>18</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65EAF52-B8C5-40FC-B3DD-91178DE0E0B0}" type="slidenum">
              <a:rPr lang="en-US" smtClean="0">
                <a:solidFill>
                  <a:prstClr val="black"/>
                </a:solidFill>
              </a:rPr>
              <a:pPr/>
              <a:t>19</a:t>
            </a:fld>
            <a:endParaRPr lang="en-US" smtClean="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4CB9D9A3-8F12-48B6-B6CE-80F9392F485E}" type="slidenum">
              <a:rPr lang="en-US" smtClean="0">
                <a:solidFill>
                  <a:prstClr val="black"/>
                </a:solidFill>
              </a:rPr>
              <a:pPr/>
              <a:t>2</a:t>
            </a:fld>
            <a:endParaRPr lang="en-US" smtClean="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41A12B7-24F3-4904-9DDA-9E8472DAAB31}" type="slidenum">
              <a:rPr lang="en-US" smtClean="0">
                <a:solidFill>
                  <a:prstClr val="black"/>
                </a:solidFill>
              </a:rPr>
              <a:pPr/>
              <a:t>20</a:t>
            </a:fld>
            <a:endParaRPr lang="en-US" smtClean="0">
              <a:solidFill>
                <a:prstClr val="black"/>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F685F272-56FD-4CC4-9BE2-F26593B82666}" type="slidenum">
              <a:rPr lang="en-US">
                <a:solidFill>
                  <a:prstClr val="black"/>
                </a:solidFill>
              </a:rPr>
              <a:pPr/>
              <a:t>23</a:t>
            </a:fld>
            <a:endParaRPr lang="en-US">
              <a:solidFill>
                <a:prstClr val="black"/>
              </a:solidFill>
            </a:endParaRPr>
          </a:p>
        </p:txBody>
      </p:sp>
      <p:sp>
        <p:nvSpPr>
          <p:cNvPr id="202755" name="Rectangle 2"/>
          <p:cNvSpPr>
            <a:spLocks noGrp="1" noRot="1" noChangeAspect="1" noChangeArrowheads="1" noTextEdit="1"/>
          </p:cNvSpPr>
          <p:nvPr>
            <p:ph type="sldImg"/>
          </p:nvPr>
        </p:nvSpPr>
        <p:spPr>
          <a:xfrm>
            <a:off x="1144588" y="685800"/>
            <a:ext cx="4572000" cy="3429000"/>
          </a:xfrm>
          <a:ln/>
        </p:spPr>
      </p:sp>
      <p:sp>
        <p:nvSpPr>
          <p:cNvPr id="202756" name="Rectangle 3"/>
          <p:cNvSpPr>
            <a:spLocks noGrp="1" noChangeArrowheads="1"/>
          </p:cNvSpPr>
          <p:nvPr>
            <p:ph type="body" idx="1"/>
          </p:nvPr>
        </p:nvSpPr>
        <p:spPr>
          <a:xfrm>
            <a:off x="914400" y="4343400"/>
            <a:ext cx="5029200" cy="4114800"/>
          </a:xfrm>
          <a:noFill/>
          <a:ln/>
        </p:spPr>
        <p:txBody>
          <a:bodyPr/>
          <a:lstStyle/>
          <a:p>
            <a:pPr eaLnBrk="1" hangingPunct="1"/>
            <a:r>
              <a:rPr lang="en-US" smtClean="0"/>
              <a:t>The effects of increased erosion are many, but the biggest are increased maintenance problems, as well as excess sediment and chemical runoff to the streams.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58D081E-937A-430D-8D61-CDAF0CFD6339}" type="slidenum">
              <a:rPr lang="en-US" smtClean="0">
                <a:solidFill>
                  <a:prstClr val="black"/>
                </a:solidFill>
              </a:rPr>
              <a:pPr/>
              <a:t>24</a:t>
            </a:fld>
            <a:endParaRPr lang="en-US" smtClean="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B2E2C13-021F-43ED-BF91-5E447DFC4024}" type="slidenum">
              <a:rPr lang="en-US" smtClean="0"/>
              <a:pPr/>
              <a:t>25</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4744339-3DD5-49F5-9B63-2DC27A8D0606}" type="slidenum">
              <a:rPr lang="en-US" smtClean="0"/>
              <a:pPr/>
              <a:t>26</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solidFill>
                  <a:prstClr val="black"/>
                </a:solidFill>
              </a:rPr>
              <a:pPr/>
              <a:t>27</a:t>
            </a:fld>
            <a:endParaRPr lang="en-US">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The purpose of effective surface drainage is to keep water off the road, and reduce problems for drivers and maintenance crews alike.</a:t>
            </a:r>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solidFill>
                  <a:prstClr val="black"/>
                </a:solidFill>
              </a:rPr>
              <a:pPr/>
              <a:t>28</a:t>
            </a:fld>
            <a:endParaRPr lang="en-US">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The purpose of effective surface drainage is to keep water off the road, and reduce problems for drivers and maintenance crews alike.</a:t>
            </a:r>
          </a:p>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solidFill>
                  <a:prstClr val="black"/>
                </a:solidFill>
              </a:rPr>
              <a:pPr/>
              <a:t>29</a:t>
            </a:fld>
            <a:endParaRPr lang="en-US">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The purpose of effective surface drainage is to keep water off the road, and reduce problems for drivers and maintenance crews alike.</a:t>
            </a:r>
          </a:p>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DCE07FA-F23A-4346-B6D2-72530BB2CEDA}" type="slidenum">
              <a:rPr lang="en-US" smtClean="0">
                <a:solidFill>
                  <a:prstClr val="black"/>
                </a:solidFill>
              </a:rPr>
              <a:pPr/>
              <a:t>33</a:t>
            </a:fld>
            <a:endParaRPr lang="en-US" smtClean="0">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E59CF9B-4668-4738-9544-B7EDB749FC0F}" type="slidenum">
              <a:rPr lang="en-US" smtClean="0">
                <a:solidFill>
                  <a:prstClr val="black"/>
                </a:solidFill>
              </a:rPr>
              <a:pPr/>
              <a:t>34</a:t>
            </a:fld>
            <a:endParaRPr lang="en-US" smtClean="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D6453-4533-40AD-A376-96A619F9E406}" type="slidenum">
              <a:rPr lang="en-US">
                <a:solidFill>
                  <a:prstClr val="black"/>
                </a:solidFill>
              </a:rPr>
              <a:pPr/>
              <a:t>3</a:t>
            </a:fld>
            <a:endParaRPr lang="en-US">
              <a:solidFill>
                <a:prstClr val="black"/>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pPr marL="222245" indent="-222245">
              <a:buFontTx/>
              <a:buChar char="•"/>
            </a:pPr>
            <a:r>
              <a:rPr lang="en-US" b="1" dirty="0"/>
              <a:t>Bud Byron Story</a:t>
            </a:r>
          </a:p>
          <a:p>
            <a:pPr marL="222245" indent="-222245"/>
            <a:endParaRPr lang="en-US" b="1" dirty="0"/>
          </a:p>
          <a:p>
            <a:pPr marL="222245" indent="-222245"/>
            <a:r>
              <a:rPr lang="en-US" dirty="0"/>
              <a:t>In 1991</a:t>
            </a:r>
            <a:r>
              <a:rPr lang="en-US" b="1" dirty="0"/>
              <a:t>, </a:t>
            </a:r>
            <a:r>
              <a:rPr lang="en-US" dirty="0"/>
              <a:t>“ Bud” Byron, an active member of Trout Unlimited, was fishing on a favorite trout stream in Northern PA</a:t>
            </a:r>
            <a:r>
              <a:rPr lang="en-US" b="1" dirty="0"/>
              <a:t>, </a:t>
            </a:r>
            <a:r>
              <a:rPr lang="en-US" dirty="0"/>
              <a:t>when a big  storm rolled in.  The stream he was fishing immediately clouded up with thick brown sediment.  Very upset, Bud hopped in his truck and drove upstream to find the source of the muddy water. He figured it was coming from a logging operation or a gas well site, but none were found. It was then that he realized that all the sediment was coming from the dirt road he was driving on. </a:t>
            </a:r>
          </a:p>
          <a:p>
            <a:pPr marL="222245" indent="-222245"/>
            <a:r>
              <a:rPr lang="en-US" dirty="0"/>
              <a:t>Bud was a well respected and determined guy.  When he got home he called everyone he could think of who was interested in protecting streams from pollution.  As a result, a multi-disciplined task force on dirt and gravel roads was established in 1993 to investigate the problem.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Put in somewhere</a:t>
            </a:r>
            <a:endParaRPr lang="en-US" dirty="0"/>
          </a:p>
        </p:txBody>
      </p:sp>
      <p:sp>
        <p:nvSpPr>
          <p:cNvPr id="4" name="Slide Number Placeholder 3"/>
          <p:cNvSpPr>
            <a:spLocks noGrp="1"/>
          </p:cNvSpPr>
          <p:nvPr>
            <p:ph type="sldNum" sz="quarter" idx="10"/>
          </p:nvPr>
        </p:nvSpPr>
        <p:spPr/>
        <p:txBody>
          <a:bodyPr/>
          <a:lstStyle/>
          <a:p>
            <a:fld id="{C2C4294B-D593-477D-A28D-BF2A30D0DD81}"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F1B430-A069-4962-9D86-FEBB541C5025}" type="slidenum">
              <a:rPr lang="en-US">
                <a:solidFill>
                  <a:prstClr val="black"/>
                </a:solidFill>
              </a:rPr>
              <a:pPr/>
              <a:t>41</a:t>
            </a:fld>
            <a:endParaRPr lang="en-US">
              <a:solidFill>
                <a:prstClr val="black"/>
              </a:solidFill>
            </a:endParaRPr>
          </a:p>
        </p:txBody>
      </p:sp>
      <p:sp>
        <p:nvSpPr>
          <p:cNvPr id="7170" name="Rectangle 2"/>
          <p:cNvSpPr>
            <a:spLocks noGrp="1" noChangeArrowheads="1"/>
          </p:cNvSpPr>
          <p:nvPr>
            <p:ph type="body" idx="1"/>
          </p:nvPr>
        </p:nvSpPr>
        <p:spPr bwMode="auto">
          <a:xfrm>
            <a:off x="913805" y="4343704"/>
            <a:ext cx="5030391" cy="4113892"/>
          </a:xfrm>
          <a:prstGeom prst="rect">
            <a:avLst/>
          </a:prstGeom>
          <a:noFill/>
          <a:ln w="12700">
            <a:miter lim="800000"/>
            <a:headEnd/>
            <a:tailEnd/>
          </a:ln>
        </p:spPr>
        <p:txBody>
          <a:bodyPr lIns="90471" tIns="44441" rIns="90471" bIns="44441"/>
          <a:lstStyle/>
          <a:p>
            <a:pPr marL="216233" indent="-216233"/>
            <a:r>
              <a:rPr lang="en-US" b="1" dirty="0" smtClean="0"/>
              <a:t>WE HAVE TO ADDRESS A COMMON ENEMY</a:t>
            </a:r>
            <a:endParaRPr lang="en-US" b="1" dirty="0"/>
          </a:p>
        </p:txBody>
      </p:sp>
      <p:sp>
        <p:nvSpPr>
          <p:cNvPr id="7171" name="Rectangle 3"/>
          <p:cNvSpPr>
            <a:spLocks noGrp="1" noRot="1" noChangeAspect="1" noChangeArrowheads="1"/>
          </p:cNvSpPr>
          <p:nvPr>
            <p:ph type="sldImg"/>
          </p:nvPr>
        </p:nvSpPr>
        <p:spPr bwMode="auto">
          <a:xfrm>
            <a:off x="1150938" y="692150"/>
            <a:ext cx="4556125" cy="3417888"/>
          </a:xfrm>
          <a:prstGeom prst="rect">
            <a:avLst/>
          </a:prstGeom>
          <a:noFill/>
          <a:ln w="12700" cap="flat">
            <a:solidFill>
              <a:schemeClr val="tx1"/>
            </a:solidFill>
            <a:miter lim="800000"/>
            <a:headEnd/>
            <a:tailEn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58D081E-937A-430D-8D61-CDAF0CFD6339}" type="slidenum">
              <a:rPr lang="en-US" smtClean="0">
                <a:solidFill>
                  <a:prstClr val="black"/>
                </a:solidFill>
              </a:rPr>
              <a:pPr/>
              <a:t>44</a:t>
            </a:fld>
            <a:endParaRPr lang="en-US" smtClean="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defTabSz="912769"/>
            <a:fld id="{A8100616-5797-4CBF-8E33-9048D6F6586C}" type="slidenum">
              <a:rPr lang="en-US" smtClean="0">
                <a:solidFill>
                  <a:prstClr val="black"/>
                </a:solidFill>
              </a:rPr>
              <a:pPr defTabSz="912769"/>
              <a:t>4</a:t>
            </a:fld>
            <a:endParaRPr lang="en-US" dirty="0" smtClean="0">
              <a:solidFill>
                <a:prstClr val="black"/>
              </a:solidFill>
            </a:endParaRPr>
          </a:p>
        </p:txBody>
      </p:sp>
      <p:sp>
        <p:nvSpPr>
          <p:cNvPr id="76803" name="Rectangle 2"/>
          <p:cNvSpPr>
            <a:spLocks noGrp="1" noRot="1" noChangeAspect="1" noChangeArrowheads="1" noTextEdit="1"/>
          </p:cNvSpPr>
          <p:nvPr>
            <p:ph type="sldImg"/>
          </p:nvPr>
        </p:nvSpPr>
        <p:spPr>
          <a:xfrm>
            <a:off x="1144588" y="684213"/>
            <a:ext cx="4570412" cy="3429000"/>
          </a:xfrm>
          <a:ln/>
        </p:spPr>
      </p:sp>
      <p:sp>
        <p:nvSpPr>
          <p:cNvPr id="76804" name="Rectangle 3"/>
          <p:cNvSpPr>
            <a:spLocks noGrp="1" noChangeArrowheads="1"/>
          </p:cNvSpPr>
          <p:nvPr>
            <p:ph type="body" idx="1"/>
          </p:nvPr>
        </p:nvSpPr>
        <p:spPr>
          <a:xfrm>
            <a:off x="914713" y="4344025"/>
            <a:ext cx="5028578" cy="4114489"/>
          </a:xfrm>
          <a:noFill/>
          <a:ln/>
        </p:spPr>
        <p:txBody>
          <a:bodyPr lIns="91410" tIns="45706" rIns="91410" bIns="45706"/>
          <a:lstStyle/>
          <a:p>
            <a:pPr eaLnBrk="1" hangingPunct="1"/>
            <a:r>
              <a:rPr lang="en-US" dirty="0" smtClean="0"/>
              <a:t>For those</a:t>
            </a:r>
            <a:r>
              <a:rPr lang="en-US" baseline="0" dirty="0" smtClean="0"/>
              <a:t> of us that don’t like the legalese of legislative bills, here is </a:t>
            </a:r>
            <a:r>
              <a:rPr lang="en-US" baseline="0" dirty="0" err="1" smtClean="0"/>
              <a:t>is</a:t>
            </a:r>
            <a:r>
              <a:rPr lang="en-US" baseline="0" dirty="0" smtClean="0"/>
              <a:t> a more </a:t>
            </a:r>
            <a:r>
              <a:rPr lang="en-US" baseline="0" dirty="0" err="1" smtClean="0"/>
              <a:t>straitforward</a:t>
            </a:r>
            <a:r>
              <a:rPr lang="en-US" baseline="0" dirty="0" smtClean="0"/>
              <a:t> way of saying the same thing.</a:t>
            </a:r>
            <a:endParaRPr lang="en-US" dirty="0" smtClean="0"/>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defTabSz="912769"/>
            <a:fld id="{A8100616-5797-4CBF-8E33-9048D6F6586C}" type="slidenum">
              <a:rPr lang="en-US" smtClean="0">
                <a:solidFill>
                  <a:prstClr val="black"/>
                </a:solidFill>
              </a:rPr>
              <a:pPr defTabSz="912769"/>
              <a:t>5</a:t>
            </a:fld>
            <a:endParaRPr lang="en-US" dirty="0" smtClean="0">
              <a:solidFill>
                <a:prstClr val="black"/>
              </a:solidFill>
            </a:endParaRPr>
          </a:p>
        </p:txBody>
      </p:sp>
      <p:sp>
        <p:nvSpPr>
          <p:cNvPr id="76803" name="Rectangle 2"/>
          <p:cNvSpPr>
            <a:spLocks noGrp="1" noRot="1" noChangeAspect="1" noChangeArrowheads="1" noTextEdit="1"/>
          </p:cNvSpPr>
          <p:nvPr>
            <p:ph type="sldImg"/>
          </p:nvPr>
        </p:nvSpPr>
        <p:spPr>
          <a:xfrm>
            <a:off x="1144588" y="684213"/>
            <a:ext cx="4570412" cy="3429000"/>
          </a:xfrm>
          <a:ln/>
        </p:spPr>
      </p:sp>
      <p:sp>
        <p:nvSpPr>
          <p:cNvPr id="76804" name="Rectangle 3"/>
          <p:cNvSpPr>
            <a:spLocks noGrp="1" noChangeArrowheads="1"/>
          </p:cNvSpPr>
          <p:nvPr>
            <p:ph type="body" idx="1"/>
          </p:nvPr>
        </p:nvSpPr>
        <p:spPr>
          <a:xfrm>
            <a:off x="914713" y="4344025"/>
            <a:ext cx="5028578" cy="4114489"/>
          </a:xfrm>
          <a:noFill/>
          <a:ln/>
        </p:spPr>
        <p:txBody>
          <a:bodyPr lIns="91410" tIns="45706" rIns="91410" bIns="45706"/>
          <a:lstStyle/>
          <a:p>
            <a:pPr eaLnBrk="1" hangingPunct="1"/>
            <a:r>
              <a:rPr lang="en-US" dirty="0" smtClean="0"/>
              <a:t>For those</a:t>
            </a:r>
            <a:r>
              <a:rPr lang="en-US" baseline="0" dirty="0" smtClean="0"/>
              <a:t> of us that don’t like the legalese of legislative bills, here is </a:t>
            </a:r>
            <a:r>
              <a:rPr lang="en-US" baseline="0" dirty="0" err="1" smtClean="0"/>
              <a:t>is</a:t>
            </a:r>
            <a:r>
              <a:rPr lang="en-US" baseline="0" dirty="0" smtClean="0"/>
              <a:t> a more </a:t>
            </a:r>
            <a:r>
              <a:rPr lang="en-US" baseline="0" dirty="0" err="1" smtClean="0"/>
              <a:t>straitforward</a:t>
            </a:r>
            <a:r>
              <a:rPr lang="en-US" baseline="0" dirty="0" smtClean="0"/>
              <a:t> way of saying the same thing.</a:t>
            </a:r>
            <a:endParaRPr lang="en-US" dirty="0" smtClean="0"/>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4B692-F0D9-40A3-A4A5-CB098437ED86}" type="slidenum">
              <a:rPr lang="en-US">
                <a:solidFill>
                  <a:prstClr val="black"/>
                </a:solidFill>
              </a:rPr>
              <a:pPr/>
              <a:t>6</a:t>
            </a:fld>
            <a:endParaRPr lang="en-US">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pPr>
              <a:buFontTx/>
              <a:buChar char="•"/>
            </a:pPr>
            <a:r>
              <a:rPr lang="en-US" b="1"/>
              <a:t>ESMPs work with Natural Systems</a:t>
            </a:r>
          </a:p>
          <a:p>
            <a:pPr>
              <a:buFontTx/>
              <a:buChar char="•"/>
            </a:pPr>
            <a:r>
              <a:rPr lang="en-US" b="1"/>
              <a:t>Better Roads/Better Environment</a:t>
            </a:r>
          </a:p>
          <a:p>
            <a:pPr>
              <a:buFontTx/>
              <a:buChar char="•"/>
            </a:pPr>
            <a:r>
              <a:rPr lang="en-US" b="1"/>
              <a:t>Backbone of Training</a:t>
            </a:r>
          </a:p>
          <a:p>
            <a:endParaRPr lang="en-US"/>
          </a:p>
          <a:p>
            <a:r>
              <a:rPr lang="en-US"/>
              <a:t>Environmentally Sensitive Maintenance Practices are techniques that work </a:t>
            </a:r>
            <a:r>
              <a:rPr lang="en-US" b="1" u="sng"/>
              <a:t>with</a:t>
            </a:r>
            <a:r>
              <a:rPr lang="en-US"/>
              <a:t> natural systems to create both better roads and a better environment.  These principles are the backbone of this training.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8FD09-09E1-4990-933D-DE884D94889D}" type="slidenum">
              <a:rPr lang="en-US">
                <a:solidFill>
                  <a:prstClr val="black"/>
                </a:solidFill>
              </a:rPr>
              <a:pPr/>
              <a:t>7</a:t>
            </a:fld>
            <a:endParaRPr lang="en-US">
              <a:solidFill>
                <a:prstClr val="black"/>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a:buFontTx/>
              <a:buChar char="•"/>
            </a:pPr>
            <a:r>
              <a:rPr lang="en-US" b="1"/>
              <a:t>ALL ESMPs have these five goals</a:t>
            </a:r>
          </a:p>
          <a:p>
            <a:endParaRPr lang="en-US"/>
          </a:p>
          <a:p>
            <a:r>
              <a:rPr lang="en-US"/>
              <a:t>These five principles are the goals of </a:t>
            </a:r>
            <a:r>
              <a:rPr lang="en-US" b="1"/>
              <a:t>ALL</a:t>
            </a:r>
            <a:r>
              <a:rPr lang="en-US"/>
              <a:t> of the Environmentally Sensitive Maintenance Practices we will discuss in the next two days.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8FD09-09E1-4990-933D-DE884D94889D}" type="slidenum">
              <a:rPr lang="en-US">
                <a:solidFill>
                  <a:prstClr val="black"/>
                </a:solidFill>
              </a:rPr>
              <a:pPr/>
              <a:t>8</a:t>
            </a:fld>
            <a:endParaRPr lang="en-US">
              <a:solidFill>
                <a:prstClr val="black"/>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a:buFontTx/>
              <a:buChar char="•"/>
            </a:pPr>
            <a:r>
              <a:rPr lang="en-US" b="1"/>
              <a:t>ALL ESMPs have these five goals</a:t>
            </a:r>
          </a:p>
          <a:p>
            <a:endParaRPr lang="en-US"/>
          </a:p>
          <a:p>
            <a:r>
              <a:rPr lang="en-US"/>
              <a:t>These five principles are the goals of </a:t>
            </a:r>
            <a:r>
              <a:rPr lang="en-US" b="1"/>
              <a:t>ALL</a:t>
            </a:r>
            <a:r>
              <a:rPr lang="en-US"/>
              <a:t> of the Environmentally Sensitive Maintenance Practices we will discuss in the next two days.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EB55D-620F-4D7D-8D8F-AE6424E55BF0}" type="slidenum">
              <a:rPr lang="en-US">
                <a:solidFill>
                  <a:prstClr val="black"/>
                </a:solidFill>
              </a:rPr>
              <a:pPr/>
              <a:t>9</a:t>
            </a:fld>
            <a:endParaRPr lang="en-US">
              <a:solidFill>
                <a:prstClr val="black"/>
              </a:solidFill>
            </a:endParaRPr>
          </a:p>
        </p:txBody>
      </p:sp>
      <p:sp>
        <p:nvSpPr>
          <p:cNvPr id="34818" name="Rectangle 2"/>
          <p:cNvSpPr>
            <a:spLocks noGrp="1" noChangeArrowheads="1"/>
          </p:cNvSpPr>
          <p:nvPr>
            <p:ph type="body" idx="1"/>
          </p:nvPr>
        </p:nvSpPr>
        <p:spPr bwMode="auto">
          <a:xfrm>
            <a:off x="914299" y="4343400"/>
            <a:ext cx="5029405" cy="4114800"/>
          </a:xfrm>
          <a:prstGeom prst="rect">
            <a:avLst/>
          </a:prstGeom>
          <a:noFill/>
          <a:ln w="12700">
            <a:miter lim="800000"/>
            <a:headEnd/>
            <a:tailEnd/>
          </a:ln>
        </p:spPr>
        <p:txBody>
          <a:bodyPr lIns="90466" tIns="44439" rIns="90466" bIns="44439"/>
          <a:lstStyle/>
          <a:p>
            <a:pPr marL="222212" indent="-222212"/>
            <a:r>
              <a:rPr lang="en-US" dirty="0" smtClean="0"/>
              <a:t>If you are</a:t>
            </a:r>
            <a:r>
              <a:rPr lang="en-US" baseline="0" dirty="0" smtClean="0"/>
              <a:t> here representing a town or township, it’s likely that your main goal is to have the best roads that you budget will allow.</a:t>
            </a:r>
          </a:p>
          <a:p>
            <a:pPr marL="222212" indent="-222212"/>
            <a:endParaRPr lang="en-US" baseline="0" dirty="0" smtClean="0"/>
          </a:p>
          <a:p>
            <a:pPr marL="222212" indent="-222212"/>
            <a:r>
              <a:rPr lang="en-US" baseline="0" dirty="0" smtClean="0"/>
              <a:t>If you are from one of the conservation districts here, you want to see the local roads maintained in a way that reduces their negative impacts on local waters.</a:t>
            </a:r>
          </a:p>
          <a:p>
            <a:pPr marL="222212" indent="-222212"/>
            <a:endParaRPr lang="en-US" baseline="0" dirty="0" smtClean="0"/>
          </a:p>
          <a:p>
            <a:pPr marL="222212" indent="-222212"/>
            <a:r>
              <a:rPr lang="en-US" baseline="0" dirty="0" smtClean="0"/>
              <a:t>In the 13 year history of the D&amp;G Program, it’s been noted that well conceived and executed D&amp;G projects will meet the goals of both the township and the district.  Both the taxpayer and the environment win. </a:t>
            </a:r>
            <a:endParaRPr lang="en-US" dirty="0"/>
          </a:p>
        </p:txBody>
      </p:sp>
      <p:sp>
        <p:nvSpPr>
          <p:cNvPr id="34819" name="Rectangle 3"/>
          <p:cNvSpPr>
            <a:spLocks noGrp="1" noRot="1" noChangeAspect="1" noChangeArrowheads="1"/>
          </p:cNvSpPr>
          <p:nvPr>
            <p:ph type="sldImg"/>
          </p:nvPr>
        </p:nvSpPr>
        <p:spPr bwMode="auto">
          <a:xfrm>
            <a:off x="1152525" y="692150"/>
            <a:ext cx="4554538" cy="3416300"/>
          </a:xfrm>
          <a:prstGeom prst="rect">
            <a:avLst/>
          </a:prstGeom>
          <a:noFill/>
          <a:ln w="12700" cap="flat">
            <a:solidFill>
              <a:schemeClr val="tx1"/>
            </a:solidFill>
            <a:miter lim="800000"/>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8775E7-7EE1-4CFF-ABC1-6540D735C0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5CCD0-22F8-459C-AD2F-8EEA14F8491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4510DA8-6B1C-44CF-9277-A1482F11B33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B097FFF-D2BF-4A01-A987-E47A55B7F0E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6B9D281-DF9A-405D-A897-E000C71470C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52A0D68-0A4D-4080-BC14-7E920B56D2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434BF4-5729-4BA3-B6DD-D6E220C2094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9E52E1-31BD-4450-9C49-BE51E5570E3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63BA53-EA93-4B1F-8B60-49DC8FC1484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0"/>
            <a:ext cx="21717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3627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B7CE17-6D00-4CCA-8569-5951DE5A0E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77ABC-6523-4A24-A787-CAE050B42F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
            <a:ext cx="8686800" cy="620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AC0960B-AE60-44F1-B194-876D431678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191CF83-4E1A-4BB4-8D5E-C6032301B8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B80E446-1F43-41F9-BA98-2CCACCE28A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929E10-A2FE-40DF-8E03-1D447CF6D65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99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88DFE-81C9-4488-8E01-45609B9D716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6B41B3-81BF-4967-BD64-DC19ED872C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AD52E0-368B-42A7-BBB2-6A88B13603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068F54-C0DF-4D28-A02A-8EC45693D0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06A107-1E2C-4473-9621-EADEC78462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ABC90A-66FA-4C85-972C-720A19D2E8D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ED8259-8AF8-41E1-8699-BC9C152A0AA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F5181-48CF-4579-BABF-3E5375D931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2E9653-1957-4898-ABBF-F9C2ADABE41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339BD-E363-420E-B2FA-65F295E726D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6F062-F5AD-4B13-86B0-29B09797C4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7F90A1-6A8B-4277-98E3-3E4B5C2DC1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252D7-A0DA-45B5-86F6-6B8FDF7276B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644F87-C98F-4C5E-85B4-F21163FA7B9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5F37D-1AB0-4D93-ABA7-BC3DCC9EBE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2D1704-B7E4-4429-B666-EE861746E81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30AC2B-AFFE-4D9D-8573-C5255029EC6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CAF091-2D6C-4775-8395-02BBF02483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04B7F23-2A5A-4B37-AA22-382B9C7DAB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976DA5-09DD-4522-9673-10C829E1561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DF42A61-28C7-470D-A475-315C6AED17C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DE06870-CE2A-42D9-A2C6-9CFFB8A7FB9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85AF51-29C1-4D82-B6C4-918DF7DBDAE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ECC110-7A16-476C-9F6D-219ACB3698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00016E-1937-43E1-8A47-E72093E2DA6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810D9D-A3A2-493B-AFAE-E9F4329FA41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8775E7-7EE1-4CFF-ABC1-6540D735C0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068F54-C0DF-4D28-A02A-8EC45693D0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5F37D-1AB0-4D93-ABA7-BC3DCC9EBE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810D9D-A3A2-493B-AFAE-E9F4329FA41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49900-6E3B-42F2-9249-2E0D7248CCF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7A334B-EBED-42E0-AAD0-404BF3C3BE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246FEA-5027-4699-BD88-B2E75B521C1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A50EC-1155-4DA7-B3C5-6DD5D0BF41A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49900-6E3B-42F2-9249-2E0D7248CCF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7928A3-E4A1-42E8-926E-E5DB4DCAEE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5CCD0-22F8-459C-AD2F-8EEA14F8491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0"/>
            <a:ext cx="21717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3627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B7CE17-6D00-4CCA-8569-5951DE5A0E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77ABC-6523-4A24-A787-CAE050B42F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
            <a:ext cx="8686800" cy="620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AC0960B-AE60-44F1-B194-876D431678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191CF83-4E1A-4BB4-8D5E-C6032301B8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B80E446-1F43-41F9-BA98-2CCACCE28A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05C49E-2CC1-4C66-A03F-DAA9D6E68D8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7080FF-B238-4AC2-8027-958376B3FE0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23AE0-1FC2-428F-AA8A-D69E179516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7A334B-EBED-42E0-AAD0-404BF3C3BE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5F5AA6-4A38-4DAB-8E8B-6252451E5D6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C19435-0A7E-412B-B349-8CED2731D8B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30DEDB5-342F-488A-B2C5-1B60E7E0874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CDA766-844E-4D05-8EF7-9D8264A216A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35B03EE-5E16-49F0-86F2-6AA0BF5ED2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B06478C-A41F-467B-A94E-55E4A0B4B0E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1CF355-9802-4A31-9890-3FC0A080C41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EDC600-1032-49AA-A228-33A156401B3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9557F6E-7E79-49E1-800B-3BBE8E6B64A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644F87-C98F-4C5E-85B4-F21163FA7B9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246FEA-5027-4699-BD88-B2E75B521C1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2D1704-B7E4-4429-B666-EE861746E81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30AC2B-AFFE-4D9D-8573-C5255029EC6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CAF091-2D6C-4775-8395-02BBF02483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04B7F23-2A5A-4B37-AA22-382B9C7DAB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976DA5-09DD-4522-9673-10C829E1561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DF42A61-28C7-470D-A475-315C6AED17C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DE06870-CE2A-42D9-A2C6-9CFFB8A7FB9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85AF51-29C1-4D82-B6C4-918DF7DBDAE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ECC110-7A16-476C-9F6D-219ACB3698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00016E-1937-43E1-8A47-E72093E2DA6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A50EC-1155-4DA7-B3C5-6DD5D0BF41A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2A81E6-9C50-4AF7-8839-9D7AF146A8A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2AD2DB-FBB6-48D6-9B93-D30978F633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0890D6-1092-46F2-A28B-015D8E447E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1BED79-165F-4CA1-89FB-9EC00259F69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083B26D-3ED5-46D0-A49C-DD53A5CF9A5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92446F-9AAE-4839-A54A-BC3C1485B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3F50CD-200A-42A6-9A88-5C6F3EF89AA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C0293F-3E7B-4AE4-9FF4-E542EA6C857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4001BC-ED7B-4D87-8E92-07EF61E61A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7928A3-E4A1-42E8-926E-E5DB4DCAEE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809851-FC39-4910-B0D3-C3E1254DE0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0"/>
            <a:ext cx="2171700" cy="62023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3627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89165C-3206-4ACF-BE4B-30225E41CDC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5E06CE-E597-48E4-8B23-8401DC050B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
            <a:ext cx="8686800" cy="620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5D573E-7E0C-46B2-989E-9BC8FD53F5F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A9AC35F-2CB7-486B-8E83-B2883C46F5B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1E8ECCE-6386-4F2F-9C36-456015A5A24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ED56AE-A43C-4723-9C0A-B0A41B23A46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7529EB-9C71-43E4-A4DB-F8446C37DF1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46056E-821B-4A2A-B1A5-4525AF3E960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3000"/>
            <a:ext cx="44958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4958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7E2FF3-C7FB-4072-A2E1-7F8E00E9EAA0}"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www.dirtandgravelroads.org/" TargetMode="Externa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hyperlink" Target="http://www.dirtandgravelroads.org/" TargetMode="Externa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theme" Target="../theme/theme7.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2.jpe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4191000" y="0"/>
            <a:ext cx="4953000" cy="457200"/>
          </a:xfrm>
          <a:prstGeom prst="rect">
            <a:avLst/>
          </a:prstGeom>
          <a:solidFill>
            <a:srgbClr val="FFFF99"/>
          </a:solidFill>
          <a:ln w="9525">
            <a:noFill/>
            <a:miter lim="800000"/>
            <a:headEnd/>
            <a:tailEnd/>
          </a:ln>
          <a:effectLst/>
        </p:spPr>
        <p:txBody>
          <a:bodyPr wrap="none" anchor="ctr"/>
          <a:lstStyle/>
          <a:p>
            <a:pPr fontAlgn="base">
              <a:spcBef>
                <a:spcPct val="0"/>
              </a:spcBef>
              <a:spcAft>
                <a:spcPct val="0"/>
              </a:spcAft>
              <a:defRPr/>
            </a:pPr>
            <a:endParaRPr lang="en-US" b="1">
              <a:solidFill>
                <a:srgbClr val="000000"/>
              </a:solidFill>
            </a:endParaRPr>
          </a:p>
        </p:txBody>
      </p:sp>
      <p:sp>
        <p:nvSpPr>
          <p:cNvPr id="1027" name="Rectangle 2"/>
          <p:cNvSpPr>
            <a:spLocks noGrp="1" noChangeArrowheads="1"/>
          </p:cNvSpPr>
          <p:nvPr>
            <p:ph type="title"/>
          </p:nvPr>
        </p:nvSpPr>
        <p:spPr bwMode="auto">
          <a:xfrm>
            <a:off x="4267200" y="-76200"/>
            <a:ext cx="487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fontAlgn="base">
              <a:spcBef>
                <a:spcPct val="0"/>
              </a:spcBef>
              <a:spcAft>
                <a:spcPct val="0"/>
              </a:spcAft>
              <a:defRPr/>
            </a:pPr>
            <a:fld id="{5D9A7914-F963-452D-963C-054E6B0A7980}"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2" name="Text Box 8"/>
          <p:cNvSpPr txBox="1">
            <a:spLocks noChangeArrowheads="1"/>
          </p:cNvSpPr>
          <p:nvPr userDrawn="1"/>
        </p:nvSpPr>
        <p:spPr bwMode="auto">
          <a:xfrm>
            <a:off x="0" y="0"/>
            <a:ext cx="4267200" cy="457200"/>
          </a:xfrm>
          <a:prstGeom prst="rect">
            <a:avLst/>
          </a:prstGeom>
          <a:solidFill>
            <a:srgbClr val="003300"/>
          </a:solidFill>
          <a:ln w="9525">
            <a:noFill/>
            <a:miter lim="800000"/>
            <a:headEnd/>
            <a:tailEnd/>
          </a:ln>
          <a:effectLst/>
        </p:spPr>
        <p:txBody>
          <a:bodyPr lIns="0" rIns="0"/>
          <a:lstStyle/>
          <a:p>
            <a:pPr algn="ctr" fontAlgn="base">
              <a:spcBef>
                <a:spcPct val="0"/>
              </a:spcBef>
              <a:spcAft>
                <a:spcPct val="0"/>
              </a:spcAft>
              <a:defRPr/>
            </a:pPr>
            <a:r>
              <a:rPr lang="en-US" sz="1400">
                <a:solidFill>
                  <a:srgbClr val="FFFFFF"/>
                </a:solidFill>
              </a:rPr>
              <a:t>Dirt and Gravel Road Maintenance Program</a:t>
            </a:r>
          </a:p>
          <a:p>
            <a:pPr algn="ctr" fontAlgn="base">
              <a:spcBef>
                <a:spcPct val="0"/>
              </a:spcBef>
              <a:spcAft>
                <a:spcPct val="0"/>
              </a:spcAft>
              <a:defRPr/>
            </a:pPr>
            <a:r>
              <a:rPr lang="en-US" sz="1400">
                <a:solidFill>
                  <a:srgbClr val="FFFFFF"/>
                </a:solidFill>
                <a:hlinkClick r:id="rId17"/>
              </a:rPr>
              <a:t>www.dirtandgravelroads.org</a:t>
            </a:r>
            <a:r>
              <a:rPr lang="en-US" sz="1400">
                <a:solidFill>
                  <a:srgbClr val="FFFFFF"/>
                </a:solidFill>
              </a:rPr>
              <a:t> </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5EE34F74-46FF-4EB8-AEEA-5F0CF5246778}"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73D27AA-2FAA-4B00-BBA2-E0A623D0877E}"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4191000" y="0"/>
            <a:ext cx="4953000" cy="457200"/>
          </a:xfrm>
          <a:prstGeom prst="rect">
            <a:avLst/>
          </a:prstGeom>
          <a:solidFill>
            <a:srgbClr val="FFFF99"/>
          </a:solidFill>
          <a:ln w="9525">
            <a:noFill/>
            <a:miter lim="800000"/>
            <a:headEnd/>
            <a:tailEnd/>
          </a:ln>
          <a:effectLst/>
        </p:spPr>
        <p:txBody>
          <a:bodyPr wrap="none" anchor="ctr"/>
          <a:lstStyle/>
          <a:p>
            <a:pPr fontAlgn="base">
              <a:spcBef>
                <a:spcPct val="0"/>
              </a:spcBef>
              <a:spcAft>
                <a:spcPct val="0"/>
              </a:spcAft>
              <a:defRPr/>
            </a:pPr>
            <a:endParaRPr lang="en-US" b="1">
              <a:solidFill>
                <a:srgbClr val="000000"/>
              </a:solidFill>
            </a:endParaRPr>
          </a:p>
        </p:txBody>
      </p:sp>
      <p:sp>
        <p:nvSpPr>
          <p:cNvPr id="1027" name="Rectangle 2"/>
          <p:cNvSpPr>
            <a:spLocks noGrp="1" noChangeArrowheads="1"/>
          </p:cNvSpPr>
          <p:nvPr>
            <p:ph type="title"/>
          </p:nvPr>
        </p:nvSpPr>
        <p:spPr bwMode="auto">
          <a:xfrm>
            <a:off x="4267200" y="-76200"/>
            <a:ext cx="487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fontAlgn="base">
              <a:spcBef>
                <a:spcPct val="0"/>
              </a:spcBef>
              <a:spcAft>
                <a:spcPct val="0"/>
              </a:spcAft>
              <a:defRPr/>
            </a:pPr>
            <a:fld id="{5D9A7914-F963-452D-963C-054E6B0A7980}"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2" name="Text Box 8"/>
          <p:cNvSpPr txBox="1">
            <a:spLocks noChangeArrowheads="1"/>
          </p:cNvSpPr>
          <p:nvPr userDrawn="1"/>
        </p:nvSpPr>
        <p:spPr bwMode="auto">
          <a:xfrm>
            <a:off x="0" y="0"/>
            <a:ext cx="4267200" cy="457200"/>
          </a:xfrm>
          <a:prstGeom prst="rect">
            <a:avLst/>
          </a:prstGeom>
          <a:solidFill>
            <a:srgbClr val="003300"/>
          </a:solidFill>
          <a:ln w="9525">
            <a:noFill/>
            <a:miter lim="800000"/>
            <a:headEnd/>
            <a:tailEnd/>
          </a:ln>
          <a:effectLst/>
        </p:spPr>
        <p:txBody>
          <a:bodyPr lIns="0" rIns="0"/>
          <a:lstStyle/>
          <a:p>
            <a:pPr algn="ctr" fontAlgn="base">
              <a:spcBef>
                <a:spcPct val="0"/>
              </a:spcBef>
              <a:spcAft>
                <a:spcPct val="0"/>
              </a:spcAft>
              <a:defRPr/>
            </a:pPr>
            <a:r>
              <a:rPr lang="en-US" sz="1400">
                <a:solidFill>
                  <a:srgbClr val="FFFFFF"/>
                </a:solidFill>
              </a:rPr>
              <a:t>Dirt and Gravel Road Maintenance Program</a:t>
            </a:r>
          </a:p>
          <a:p>
            <a:pPr algn="ctr" fontAlgn="base">
              <a:spcBef>
                <a:spcPct val="0"/>
              </a:spcBef>
              <a:spcAft>
                <a:spcPct val="0"/>
              </a:spcAft>
              <a:defRPr/>
            </a:pPr>
            <a:r>
              <a:rPr lang="en-US" sz="1400">
                <a:solidFill>
                  <a:srgbClr val="FFFFFF"/>
                </a:solidFill>
                <a:hlinkClick r:id="rId17"/>
              </a:rPr>
              <a:t>www.dirtandgravelroads.org</a:t>
            </a:r>
            <a:r>
              <a:rPr lang="en-US" sz="1400">
                <a:solidFill>
                  <a:srgbClr val="FFFFFF"/>
                </a:solidFill>
              </a:rPr>
              <a:t> </a:t>
            </a: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rgbClr val="33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965A662-28A3-4A41-AE25-06D3D727586E}"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75000"/>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73D27AA-2FAA-4B00-BBA2-E0A623D0877E}"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fontAlgn="base">
              <a:spcBef>
                <a:spcPct val="0"/>
              </a:spcBef>
              <a:spcAft>
                <a:spcPct val="0"/>
              </a:spcAft>
              <a:defRPr/>
            </a:pPr>
            <a:fld id="{A622D3C0-F032-421C-9444-B421BE749F1B}"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32" name="Picture 8" descr="blue-smoke"/>
          <p:cNvPicPr>
            <a:picLocks noChangeAspect="1" noChangeArrowheads="1"/>
          </p:cNvPicPr>
          <p:nvPr userDrawn="1"/>
        </p:nvPicPr>
        <p:blipFill>
          <a:blip r:embed="rId13" cstate="print">
            <a:lum bright="18000"/>
          </a:blip>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0" y="-228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0" y="1143000"/>
            <a:ext cx="91440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C254CEF1-7575-4B98-ABE3-30549F632BBF}"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600">
          <a:solidFill>
            <a:schemeClr val="tx1"/>
          </a:solidFill>
          <a:latin typeface="+mn-lt"/>
          <a:ea typeface="+mn-ea"/>
          <a:cs typeface="+mn-cs"/>
        </a:defRPr>
      </a:lvl1pPr>
      <a:lvl2pPr marL="742950" indent="-285750" algn="l" rtl="0" fontAlgn="base">
        <a:spcBef>
          <a:spcPct val="20000"/>
        </a:spcBef>
        <a:spcAft>
          <a:spcPct val="0"/>
        </a:spcAft>
        <a:buChar char="–"/>
        <a:defRPr sz="3600">
          <a:solidFill>
            <a:schemeClr val="tx1"/>
          </a:solidFill>
          <a:latin typeface="+mn-lt"/>
        </a:defRPr>
      </a:lvl2pPr>
      <a:lvl3pPr marL="1143000" indent="-228600" algn="l" rtl="0" fontAlgn="base">
        <a:spcBef>
          <a:spcPct val="20000"/>
        </a:spcBef>
        <a:spcAft>
          <a:spcPct val="0"/>
        </a:spcAft>
        <a:buChar char="•"/>
        <a:defRPr sz="3600">
          <a:solidFill>
            <a:schemeClr val="tx1"/>
          </a:solidFill>
          <a:latin typeface="+mn-lt"/>
        </a:defRPr>
      </a:lvl3pPr>
      <a:lvl4pPr marL="1600200" indent="-228600" algn="l" rtl="0" fontAlgn="base">
        <a:spcBef>
          <a:spcPct val="20000"/>
        </a:spcBef>
        <a:spcAft>
          <a:spcPct val="0"/>
        </a:spcAft>
        <a:buChar char="–"/>
        <a:defRPr sz="3600">
          <a:solidFill>
            <a:schemeClr val="tx1"/>
          </a:solidFill>
          <a:latin typeface="+mn-lt"/>
        </a:defRPr>
      </a:lvl4pPr>
      <a:lvl5pPr marL="2057400" indent="-228600" algn="l" rtl="0" fontAlgn="base">
        <a:spcBef>
          <a:spcPct val="20000"/>
        </a:spcBef>
        <a:spcAft>
          <a:spcPct val="0"/>
        </a:spcAft>
        <a:buChar char="»"/>
        <a:defRPr sz="3600">
          <a:solidFill>
            <a:schemeClr val="tx1"/>
          </a:solidFill>
          <a:latin typeface="+mn-lt"/>
        </a:defRPr>
      </a:lvl5pPr>
      <a:lvl6pPr marL="2514600" indent="-228600" algn="l" rtl="0" fontAlgn="base">
        <a:spcBef>
          <a:spcPct val="20000"/>
        </a:spcBef>
        <a:spcAft>
          <a:spcPct val="0"/>
        </a:spcAft>
        <a:buChar char="»"/>
        <a:defRPr sz="3600">
          <a:solidFill>
            <a:schemeClr val="tx1"/>
          </a:solidFill>
          <a:latin typeface="+mn-lt"/>
        </a:defRPr>
      </a:lvl6pPr>
      <a:lvl7pPr marL="2971800" indent="-228600" algn="l" rtl="0" fontAlgn="base">
        <a:spcBef>
          <a:spcPct val="20000"/>
        </a:spcBef>
        <a:spcAft>
          <a:spcPct val="0"/>
        </a:spcAft>
        <a:buChar char="»"/>
        <a:defRPr sz="3600">
          <a:solidFill>
            <a:schemeClr val="tx1"/>
          </a:solidFill>
          <a:latin typeface="+mn-lt"/>
        </a:defRPr>
      </a:lvl7pPr>
      <a:lvl8pPr marL="3429000" indent="-228600" algn="l" rtl="0" fontAlgn="base">
        <a:spcBef>
          <a:spcPct val="20000"/>
        </a:spcBef>
        <a:spcAft>
          <a:spcPct val="0"/>
        </a:spcAft>
        <a:buChar char="»"/>
        <a:defRPr sz="3600">
          <a:solidFill>
            <a:schemeClr val="tx1"/>
          </a:solidFill>
          <a:latin typeface="+mn-lt"/>
        </a:defRPr>
      </a:lvl8pPr>
      <a:lvl9pPr marL="3886200" indent="-228600" algn="l" rtl="0" fontAlgn="base">
        <a:spcBef>
          <a:spcPct val="20000"/>
        </a:spcBef>
        <a:spcAft>
          <a:spcPct val="0"/>
        </a:spcAft>
        <a:buChar char="»"/>
        <a:defRPr sz="3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82.xml"/><Relationship Id="rId4" Type="http://schemas.openxmlformats.org/officeDocument/2006/relationships/hyperlink" Target="http://www.dirtandgravelroads.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hyperlink" Target="http://www.dep.state.pa.us/" TargetMode="External"/><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4.xml"/><Relationship Id="rId4" Type="http://schemas.openxmlformats.org/officeDocument/2006/relationships/hyperlink" Target="http://www.dirtandgravelroads.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dirtandgravelroads.org/"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dirtandgravelroad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4.xml"/><Relationship Id="rId4" Type="http://schemas.openxmlformats.org/officeDocument/2006/relationships/hyperlink" Target="http://www.dirtandgravelroad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2052" name="Text Box 3"/>
          <p:cNvSpPr txBox="1">
            <a:spLocks noChangeArrowheads="1"/>
          </p:cNvSpPr>
          <p:nvPr/>
        </p:nvSpPr>
        <p:spPr bwMode="auto">
          <a:xfrm>
            <a:off x="0" y="228600"/>
            <a:ext cx="9144000" cy="2585323"/>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3600" b="1" dirty="0" smtClean="0">
                <a:solidFill>
                  <a:srgbClr val="FFFF00"/>
                </a:solidFill>
              </a:rPr>
              <a:t>Potential Impacts of Modern Energy Development on Rural Roads and Waterways </a:t>
            </a:r>
          </a:p>
          <a:p>
            <a:pPr algn="ctr" fontAlgn="base">
              <a:spcBef>
                <a:spcPct val="0"/>
              </a:spcBef>
              <a:spcAft>
                <a:spcPct val="0"/>
              </a:spcAft>
            </a:pPr>
            <a:endParaRPr lang="en-US" sz="5400" b="1" dirty="0">
              <a:solidFill>
                <a:srgbClr val="FFFF00"/>
              </a:solidFill>
            </a:endParaRPr>
          </a:p>
        </p:txBody>
      </p:sp>
      <p:sp>
        <p:nvSpPr>
          <p:cNvPr id="2053" name="Text Box 4"/>
          <p:cNvSpPr txBox="1">
            <a:spLocks noChangeArrowheads="1"/>
          </p:cNvSpPr>
          <p:nvPr/>
        </p:nvSpPr>
        <p:spPr bwMode="auto">
          <a:xfrm>
            <a:off x="0" y="4981575"/>
            <a:ext cx="9144000" cy="193899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dirty="0" smtClean="0">
                <a:solidFill>
                  <a:srgbClr val="FFFFFF"/>
                </a:solidFill>
              </a:rPr>
              <a:t>Tim Ziegler</a:t>
            </a:r>
            <a:endParaRPr lang="en-US" sz="2000" dirty="0">
              <a:solidFill>
                <a:srgbClr val="FFFFFF"/>
              </a:solidFill>
            </a:endParaRPr>
          </a:p>
          <a:p>
            <a:pPr algn="ctr" fontAlgn="base">
              <a:spcBef>
                <a:spcPct val="0"/>
              </a:spcBef>
              <a:spcAft>
                <a:spcPct val="0"/>
              </a:spcAft>
            </a:pPr>
            <a:r>
              <a:rPr lang="en-US" sz="2000" dirty="0">
                <a:solidFill>
                  <a:srgbClr val="FFFFFF"/>
                </a:solidFill>
              </a:rPr>
              <a:t>PSU Center for Dirt and Gravel Roads</a:t>
            </a:r>
          </a:p>
          <a:p>
            <a:pPr algn="ctr" fontAlgn="base">
              <a:spcBef>
                <a:spcPct val="0"/>
              </a:spcBef>
              <a:spcAft>
                <a:spcPct val="0"/>
              </a:spcAft>
            </a:pPr>
            <a:r>
              <a:rPr lang="en-US" sz="2000" dirty="0">
                <a:solidFill>
                  <a:srgbClr val="FFFFFF"/>
                </a:solidFill>
                <a:hlinkClick r:id="rId3"/>
              </a:rPr>
              <a:t>www.dirtandgravelroads.org</a:t>
            </a:r>
            <a:r>
              <a:rPr lang="en-US" sz="2000" dirty="0">
                <a:solidFill>
                  <a:srgbClr val="FFFFFF"/>
                </a:solidFill>
              </a:rPr>
              <a:t>  </a:t>
            </a:r>
          </a:p>
          <a:p>
            <a:pPr algn="ctr" fontAlgn="base">
              <a:spcBef>
                <a:spcPct val="0"/>
              </a:spcBef>
              <a:spcAft>
                <a:spcPct val="0"/>
              </a:spcAft>
            </a:pPr>
            <a:endParaRPr lang="en-US" sz="2000" dirty="0" smtClean="0">
              <a:solidFill>
                <a:srgbClr val="FFFFFF"/>
              </a:solidFill>
            </a:endParaRPr>
          </a:p>
          <a:p>
            <a:pPr algn="ctr" fontAlgn="base">
              <a:spcBef>
                <a:spcPct val="0"/>
              </a:spcBef>
              <a:spcAft>
                <a:spcPct val="0"/>
              </a:spcAft>
            </a:pPr>
            <a:r>
              <a:rPr lang="en-US" sz="2000" dirty="0" smtClean="0">
                <a:solidFill>
                  <a:srgbClr val="FFFFFF"/>
                </a:solidFill>
              </a:rPr>
              <a:t>Presentation to the Citizens Advisory Committee to the </a:t>
            </a:r>
          </a:p>
          <a:p>
            <a:pPr algn="ctr" fontAlgn="base">
              <a:spcBef>
                <a:spcPct val="0"/>
              </a:spcBef>
              <a:spcAft>
                <a:spcPct val="0"/>
              </a:spcAft>
            </a:pPr>
            <a:r>
              <a:rPr lang="en-US" sz="2000" dirty="0" smtClean="0">
                <a:solidFill>
                  <a:srgbClr val="FFFFFF"/>
                </a:solidFill>
              </a:rPr>
              <a:t>Chesapeake Executive Council, September 6, 2012</a:t>
            </a:r>
            <a:endParaRPr lang="en-US" sz="2000" dirty="0">
              <a:solidFill>
                <a:srgbClr val="FFFFFF"/>
              </a:solidFill>
            </a:endParaRPr>
          </a:p>
        </p:txBody>
      </p:sp>
      <p:pic>
        <p:nvPicPr>
          <p:cNvPr id="7" name="Picture 2"/>
          <p:cNvPicPr>
            <a:picLocks noChangeAspect="1" noChangeArrowheads="1"/>
          </p:cNvPicPr>
          <p:nvPr/>
        </p:nvPicPr>
        <p:blipFill>
          <a:blip r:embed="rId4" cstate="print"/>
          <a:srcRect t="25352" b="35653"/>
          <a:stretch>
            <a:fillRect/>
          </a:stretch>
        </p:blipFill>
        <p:spPr bwMode="auto">
          <a:xfrm>
            <a:off x="1" y="2057400"/>
            <a:ext cx="9143999"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bwMode="auto">
          <a:xfrm>
            <a:off x="685800" y="911225"/>
            <a:ext cx="8153400" cy="5562600"/>
          </a:xfrm>
          <a:noFill/>
          <a:ln w="12700">
            <a:miter lim="800000"/>
            <a:headEnd/>
            <a:tailEnd/>
          </a:ln>
        </p:spPr>
        <p:txBody>
          <a:bodyPr vert="horz" wrap="square" lIns="90488" tIns="44450" rIns="90488" bIns="44450" numCol="1" anchor="t" anchorCtr="0" compatLnSpc="1">
            <a:prstTxWarp prst="textNoShape">
              <a:avLst/>
            </a:prstTxWarp>
          </a:bodyPr>
          <a:lstStyle/>
          <a:p>
            <a:pPr eaLnBrk="1" hangingPunct="1">
              <a:buFontTx/>
              <a:buChar char="-"/>
            </a:pPr>
            <a:r>
              <a:rPr lang="en-US" b="1" dirty="0" smtClean="0"/>
              <a:t>Began in 1997</a:t>
            </a:r>
          </a:p>
          <a:p>
            <a:pPr eaLnBrk="1" hangingPunct="1">
              <a:buFontTx/>
              <a:buChar char="-"/>
            </a:pPr>
            <a:r>
              <a:rPr lang="en-US" b="1" dirty="0" smtClean="0"/>
              <a:t>Over 8,000 people ESM trained</a:t>
            </a:r>
          </a:p>
          <a:p>
            <a:pPr eaLnBrk="1" hangingPunct="1">
              <a:buFontTx/>
              <a:buChar char="-"/>
            </a:pPr>
            <a:r>
              <a:rPr lang="en-US" b="1" dirty="0" smtClean="0"/>
              <a:t>Completed over 2,000 Worksites</a:t>
            </a:r>
          </a:p>
          <a:p>
            <a:pPr eaLnBrk="1" hangingPunct="1">
              <a:buFontTx/>
              <a:buChar char="-"/>
            </a:pPr>
            <a:r>
              <a:rPr lang="en-US" b="1" dirty="0" smtClean="0"/>
              <a:t>Run by County Conservation Districts</a:t>
            </a:r>
          </a:p>
          <a:p>
            <a:pPr eaLnBrk="1" hangingPunct="1">
              <a:buFontTx/>
              <a:buChar char="-"/>
            </a:pPr>
            <a:r>
              <a:rPr lang="en-US" b="1" dirty="0" smtClean="0"/>
              <a:t>Local public road owning entities work with District to plan and complete projects</a:t>
            </a:r>
          </a:p>
          <a:p>
            <a:pPr eaLnBrk="1" hangingPunct="1">
              <a:buFontTx/>
              <a:buChar char="-"/>
            </a:pPr>
            <a:r>
              <a:rPr lang="en-US" b="1" dirty="0" smtClean="0">
                <a:solidFill>
                  <a:srgbClr val="FF0000"/>
                </a:solidFill>
              </a:rPr>
              <a:t>Cooperative effort to reduce long term maintenance costs and stream pollution from unpaved roads</a:t>
            </a:r>
          </a:p>
          <a:p>
            <a:pPr eaLnBrk="1" hangingPunct="1">
              <a:buFontTx/>
              <a:buChar char="-"/>
            </a:pPr>
            <a:endParaRPr lang="en-US" b="1" dirty="0" smtClean="0">
              <a:solidFill>
                <a:srgbClr val="FF0000"/>
              </a:solidFill>
            </a:endParaRPr>
          </a:p>
        </p:txBody>
      </p:sp>
      <p:sp>
        <p:nvSpPr>
          <p:cNvPr id="23556" name="Rectangle 4"/>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anchor="ctr"/>
          <a:lstStyle/>
          <a:p>
            <a:pPr fontAlgn="base">
              <a:spcBef>
                <a:spcPct val="0"/>
              </a:spcBef>
              <a:spcAft>
                <a:spcPct val="0"/>
              </a:spcAft>
            </a:pPr>
            <a:endParaRPr lang="en-US" sz="3200">
              <a:solidFill>
                <a:srgbClr val="000000"/>
              </a:solidFill>
            </a:endParaRPr>
          </a:p>
        </p:txBody>
      </p:sp>
      <p:sp>
        <p:nvSpPr>
          <p:cNvPr id="23557" name="Text Box 5"/>
          <p:cNvSpPr txBox="1">
            <a:spLocks noChangeArrowheads="1"/>
          </p:cNvSpPr>
          <p:nvPr/>
        </p:nvSpPr>
        <p:spPr bwMode="auto">
          <a:xfrm>
            <a:off x="0" y="0"/>
            <a:ext cx="4267200" cy="457200"/>
          </a:xfrm>
          <a:prstGeom prst="rect">
            <a:avLst/>
          </a:prstGeom>
          <a:solidFill>
            <a:srgbClr val="003300"/>
          </a:solidFill>
          <a:ln w="9525">
            <a:noFill/>
            <a:miter lim="800000"/>
            <a:headEnd/>
            <a:tailEnd/>
          </a:ln>
        </p:spPr>
        <p:txBody>
          <a:bodyPr lIns="0" tIns="18288" rIns="0"/>
          <a:lstStyle/>
          <a:p>
            <a:pPr algn="ctr" fontAlgn="base">
              <a:spcBef>
                <a:spcPct val="0"/>
              </a:spcBef>
              <a:spcAft>
                <a:spcPct val="0"/>
              </a:spcAft>
            </a:pPr>
            <a:r>
              <a:rPr lang="en-US" sz="1400">
                <a:solidFill>
                  <a:srgbClr val="FFFFFF"/>
                </a:solidFill>
              </a:rPr>
              <a:t>Dirt and Gravel Road Maintenance Program</a:t>
            </a:r>
          </a:p>
          <a:p>
            <a:pPr algn="ctr" fontAlgn="base">
              <a:spcBef>
                <a:spcPct val="0"/>
              </a:spcBef>
              <a:spcAft>
                <a:spcPct val="0"/>
              </a:spcAft>
            </a:pPr>
            <a:r>
              <a:rPr lang="en-US" sz="1400">
                <a:solidFill>
                  <a:srgbClr val="FFFFFF"/>
                </a:solidFill>
                <a:hlinkClick r:id="rId3"/>
              </a:rPr>
              <a:t>www.dirtandgravelroads.org</a:t>
            </a:r>
            <a:r>
              <a:rPr lang="en-US" sz="1400">
                <a:solidFill>
                  <a:srgbClr val="FFFFFF"/>
                </a:solidFill>
              </a:rPr>
              <a:t> </a:t>
            </a:r>
          </a:p>
        </p:txBody>
      </p:sp>
      <p:sp>
        <p:nvSpPr>
          <p:cNvPr id="23558" name="Text Box 6"/>
          <p:cNvSpPr txBox="1">
            <a:spLocks noChangeArrowheads="1"/>
          </p:cNvSpPr>
          <p:nvPr/>
        </p:nvSpPr>
        <p:spPr bwMode="auto">
          <a:xfrm>
            <a:off x="4267200" y="19050"/>
            <a:ext cx="4876800" cy="495300"/>
          </a:xfrm>
          <a:prstGeom prst="rect">
            <a:avLst/>
          </a:prstGeom>
          <a:noFill/>
          <a:ln w="9525">
            <a:noFill/>
            <a:miter lim="800000"/>
            <a:headEnd/>
            <a:tailEnd/>
          </a:ln>
        </p:spPr>
        <p:txBody>
          <a:bodyPr tIns="18288">
            <a:spAutoFit/>
          </a:bodyPr>
          <a:lstStyle/>
          <a:p>
            <a:pPr algn="ctr" fontAlgn="base">
              <a:spcBef>
                <a:spcPct val="0"/>
              </a:spcBef>
              <a:spcAft>
                <a:spcPct val="0"/>
              </a:spcAft>
            </a:pPr>
            <a:r>
              <a:rPr lang="en-US" sz="2800" b="1" dirty="0" smtClean="0">
                <a:solidFill>
                  <a:srgbClr val="000000"/>
                </a:solidFill>
              </a:rPr>
              <a:t>DGRMP History &amp; Goals</a:t>
            </a:r>
            <a:endParaRPr lang="en-US" sz="2800" b="1" dirty="0">
              <a:solidFill>
                <a:srgbClr val="00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8915" name="Text Box 4"/>
          <p:cNvSpPr txBox="1">
            <a:spLocks noChangeArrowheads="1"/>
          </p:cNvSpPr>
          <p:nvPr/>
        </p:nvSpPr>
        <p:spPr bwMode="auto">
          <a:xfrm>
            <a:off x="228600" y="0"/>
            <a:ext cx="8915400" cy="1815882"/>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smtClean="0">
                <a:solidFill>
                  <a:srgbClr val="FFFF00"/>
                </a:solidFill>
                <a:latin typeface="Arial" charset="0"/>
              </a:rPr>
              <a:t>UNPAVED ROAD NETWORK</a:t>
            </a:r>
          </a:p>
          <a:p>
            <a:pPr algn="ctr" fontAlgn="base">
              <a:spcBef>
                <a:spcPct val="0"/>
              </a:spcBef>
              <a:spcAft>
                <a:spcPct val="0"/>
              </a:spcAft>
            </a:pPr>
            <a:endParaRPr lang="en-US" sz="3200" b="1" dirty="0">
              <a:solidFill>
                <a:srgbClr val="FFFF00"/>
              </a:solidFill>
              <a:latin typeface="Arial" charset="0"/>
            </a:endParaRPr>
          </a:p>
          <a:p>
            <a:pPr algn="ctr" fontAlgn="base">
              <a:spcBef>
                <a:spcPct val="0"/>
              </a:spcBef>
              <a:spcAft>
                <a:spcPct val="0"/>
              </a:spcAft>
            </a:pPr>
            <a:endParaRPr lang="en-US" sz="2000" dirty="0">
              <a:solidFill>
                <a:srgbClr val="FFFF00"/>
              </a:solidFill>
              <a:latin typeface="Arial" charset="0"/>
            </a:endParaRPr>
          </a:p>
          <a:p>
            <a:pPr algn="ctr" fontAlgn="base">
              <a:spcBef>
                <a:spcPct val="0"/>
              </a:spcBef>
              <a:spcAft>
                <a:spcPct val="0"/>
              </a:spcAft>
            </a:pPr>
            <a:endParaRPr lang="en-US" sz="2800" dirty="0">
              <a:solidFill>
                <a:srgbClr val="FFFFFF"/>
              </a:solidFill>
              <a:latin typeface="Arial" charset="0"/>
            </a:endParaRPr>
          </a:p>
        </p:txBody>
      </p:sp>
      <p:sp>
        <p:nvSpPr>
          <p:cNvPr id="38916" name="Rectangle 5"/>
          <p:cNvSpPr>
            <a:spLocks noChangeArrowheads="1"/>
          </p:cNvSpPr>
          <p:nvPr/>
        </p:nvSpPr>
        <p:spPr bwMode="auto">
          <a:xfrm>
            <a:off x="0" y="533400"/>
            <a:ext cx="9144000" cy="63246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8917" name="Rectangle 213"/>
          <p:cNvSpPr>
            <a:spLocks noChangeArrowheads="1"/>
          </p:cNvSpPr>
          <p:nvPr/>
        </p:nvSpPr>
        <p:spPr bwMode="auto">
          <a:xfrm>
            <a:off x="1219200" y="76200"/>
            <a:ext cx="6553200" cy="1454150"/>
          </a:xfrm>
          <a:prstGeom prst="rect">
            <a:avLst/>
          </a:prstGeom>
          <a:noFill/>
          <a:ln w="38100" cmpd="dbl">
            <a:noFill/>
            <a:miter lim="800000"/>
            <a:headEnd/>
            <a:tailEnd/>
          </a:ln>
        </p:spPr>
        <p:txBody>
          <a:bodyPr wrap="none" anchor="ctr"/>
          <a:lstStyle/>
          <a:p>
            <a:pPr algn="ctr" fontAlgn="base">
              <a:spcBef>
                <a:spcPct val="0"/>
              </a:spcBef>
              <a:spcAft>
                <a:spcPct val="0"/>
              </a:spcAft>
            </a:pPr>
            <a:endParaRPr lang="en-US" sz="1600" b="1" dirty="0">
              <a:solidFill>
                <a:srgbClr val="FFC000"/>
              </a:solidFill>
              <a:latin typeface="Arial" charset="0"/>
            </a:endParaRPr>
          </a:p>
          <a:p>
            <a:pPr algn="ctr" fontAlgn="base">
              <a:spcBef>
                <a:spcPct val="0"/>
              </a:spcBef>
              <a:spcAft>
                <a:spcPct val="0"/>
              </a:spcAft>
            </a:pPr>
            <a:endParaRPr lang="en-US" sz="1600" b="1" dirty="0">
              <a:solidFill>
                <a:srgbClr val="FF9900"/>
              </a:solidFill>
              <a:latin typeface="Arial" charset="0"/>
            </a:endParaRPr>
          </a:p>
          <a:p>
            <a:pPr algn="ctr" fontAlgn="base">
              <a:spcBef>
                <a:spcPct val="0"/>
              </a:spcBef>
              <a:spcAft>
                <a:spcPct val="0"/>
              </a:spcAft>
            </a:pPr>
            <a:endParaRPr lang="en-US" sz="2800" b="1" dirty="0" smtClean="0">
              <a:solidFill>
                <a:srgbClr val="FF0000"/>
              </a:solidFill>
              <a:latin typeface="Arial" charset="0"/>
            </a:endParaRPr>
          </a:p>
          <a:p>
            <a:pPr algn="ctr" fontAlgn="base">
              <a:spcBef>
                <a:spcPct val="0"/>
              </a:spcBef>
              <a:spcAft>
                <a:spcPct val="0"/>
              </a:spcAft>
            </a:pPr>
            <a:endParaRPr lang="en-US" sz="2800" b="1" dirty="0" smtClean="0">
              <a:solidFill>
                <a:srgbClr val="FF0000"/>
              </a:solidFill>
              <a:latin typeface="Arial" charset="0"/>
            </a:endParaRPr>
          </a:p>
          <a:p>
            <a:pPr algn="ctr" fontAlgn="base">
              <a:spcBef>
                <a:spcPct val="0"/>
              </a:spcBef>
              <a:spcAft>
                <a:spcPct val="0"/>
              </a:spcAft>
            </a:pPr>
            <a:r>
              <a:rPr lang="en-US" sz="2800" b="1" dirty="0" smtClean="0">
                <a:solidFill>
                  <a:srgbClr val="FF0000"/>
                </a:solidFill>
                <a:latin typeface="Arial" charset="0"/>
              </a:rPr>
              <a:t>Public </a:t>
            </a:r>
            <a:r>
              <a:rPr lang="en-US" sz="2800" b="1" dirty="0">
                <a:solidFill>
                  <a:srgbClr val="FF0000"/>
                </a:solidFill>
                <a:latin typeface="Arial" charset="0"/>
              </a:rPr>
              <a:t>Unpaved Road in Red</a:t>
            </a:r>
            <a:r>
              <a:rPr lang="en-US" sz="2800" dirty="0">
                <a:solidFill>
                  <a:srgbClr val="FF0000"/>
                </a:solidFill>
                <a:latin typeface="Arial" charset="0"/>
              </a:rPr>
              <a:t> (</a:t>
            </a:r>
            <a:r>
              <a:rPr lang="en-US" sz="2800" dirty="0" smtClean="0">
                <a:solidFill>
                  <a:srgbClr val="FF0000"/>
                </a:solidFill>
                <a:latin typeface="Arial" charset="0"/>
              </a:rPr>
              <a:t>16,500 </a:t>
            </a:r>
            <a:r>
              <a:rPr lang="en-US" sz="2800" dirty="0">
                <a:solidFill>
                  <a:srgbClr val="FF0000"/>
                </a:solidFill>
                <a:latin typeface="Arial" charset="0"/>
              </a:rPr>
              <a:t>miles</a:t>
            </a:r>
            <a:r>
              <a:rPr lang="en-US" sz="2800" dirty="0" smtClean="0">
                <a:solidFill>
                  <a:srgbClr val="FF0000"/>
                </a:solidFill>
                <a:latin typeface="Arial" charset="0"/>
              </a:rPr>
              <a:t>)*</a:t>
            </a:r>
          </a:p>
          <a:p>
            <a:pPr algn="ctr" fontAlgn="base">
              <a:spcBef>
                <a:spcPct val="0"/>
              </a:spcBef>
              <a:spcAft>
                <a:spcPct val="0"/>
              </a:spcAft>
            </a:pPr>
            <a:r>
              <a:rPr lang="en-US" sz="2400" dirty="0" smtClean="0">
                <a:solidFill>
                  <a:srgbClr val="FF0000"/>
                </a:solidFill>
                <a:latin typeface="Arial" charset="0"/>
              </a:rPr>
              <a:t>*does not include 2,000+ miles of DCNR roads</a:t>
            </a:r>
          </a:p>
          <a:p>
            <a:pPr algn="ctr" fontAlgn="base">
              <a:spcBef>
                <a:spcPct val="0"/>
              </a:spcBef>
              <a:spcAft>
                <a:spcPct val="0"/>
              </a:spcAft>
            </a:pPr>
            <a:r>
              <a:rPr lang="en-US" sz="2000" dirty="0" smtClean="0">
                <a:solidFill>
                  <a:srgbClr val="00CC99"/>
                </a:solidFill>
                <a:latin typeface="Arial" charset="0"/>
              </a:rPr>
              <a:t>Blue is Marcellus Shale footprint</a:t>
            </a:r>
          </a:p>
          <a:p>
            <a:pPr algn="ctr" fontAlgn="base">
              <a:spcBef>
                <a:spcPct val="0"/>
              </a:spcBef>
              <a:spcAft>
                <a:spcPct val="0"/>
              </a:spcAft>
            </a:pPr>
            <a:endParaRPr lang="en-US" sz="2400" dirty="0">
              <a:solidFill>
                <a:srgbClr val="FF0000"/>
              </a:solidFill>
              <a:latin typeface="Arial" charset="0"/>
            </a:endParaRPr>
          </a:p>
        </p:txBody>
      </p:sp>
      <p:grpSp>
        <p:nvGrpSpPr>
          <p:cNvPr id="2" name="Group 9"/>
          <p:cNvGrpSpPr>
            <a:grpSpLocks/>
          </p:cNvGrpSpPr>
          <p:nvPr/>
        </p:nvGrpSpPr>
        <p:grpSpPr bwMode="auto">
          <a:xfrm>
            <a:off x="0" y="1524000"/>
            <a:ext cx="9144000" cy="5334000"/>
            <a:chOff x="463646" y="7809865"/>
            <a:chExt cx="2531014" cy="1481773"/>
          </a:xfrm>
        </p:grpSpPr>
        <p:sp>
          <p:nvSpPr>
            <p:cNvPr id="11" name="Freeform 10"/>
            <p:cNvSpPr/>
            <p:nvPr/>
          </p:nvSpPr>
          <p:spPr>
            <a:xfrm>
              <a:off x="493087" y="7843822"/>
              <a:ext cx="2393039" cy="1419150"/>
            </a:xfrm>
            <a:custGeom>
              <a:avLst/>
              <a:gdLst>
                <a:gd name="connsiteX0" fmla="*/ 0 w 2393156"/>
                <a:gd name="connsiteY0" fmla="*/ 1407318 h 1419225"/>
                <a:gd name="connsiteX1" fmla="*/ 35719 w 2393156"/>
                <a:gd name="connsiteY1" fmla="*/ 157162 h 1419225"/>
                <a:gd name="connsiteX2" fmla="*/ 347662 w 2393156"/>
                <a:gd name="connsiteY2" fmla="*/ 0 h 1419225"/>
                <a:gd name="connsiteX3" fmla="*/ 345281 w 2393156"/>
                <a:gd name="connsiteY3" fmla="*/ 152400 h 1419225"/>
                <a:gd name="connsiteX4" fmla="*/ 2176462 w 2393156"/>
                <a:gd name="connsiteY4" fmla="*/ 145256 h 1419225"/>
                <a:gd name="connsiteX5" fmla="*/ 2214562 w 2393156"/>
                <a:gd name="connsiteY5" fmla="*/ 209550 h 1419225"/>
                <a:gd name="connsiteX6" fmla="*/ 2283619 w 2393156"/>
                <a:gd name="connsiteY6" fmla="*/ 238125 h 1419225"/>
                <a:gd name="connsiteX7" fmla="*/ 2312194 w 2393156"/>
                <a:gd name="connsiteY7" fmla="*/ 333375 h 1419225"/>
                <a:gd name="connsiteX8" fmla="*/ 2393156 w 2393156"/>
                <a:gd name="connsiteY8" fmla="*/ 450056 h 1419225"/>
                <a:gd name="connsiteX9" fmla="*/ 2309812 w 2393156"/>
                <a:gd name="connsiteY9" fmla="*/ 590550 h 1419225"/>
                <a:gd name="connsiteX10" fmla="*/ 2295525 w 2393156"/>
                <a:gd name="connsiteY10" fmla="*/ 607218 h 1419225"/>
                <a:gd name="connsiteX11" fmla="*/ 2226469 w 2393156"/>
                <a:gd name="connsiteY11" fmla="*/ 650081 h 1419225"/>
                <a:gd name="connsiteX12" fmla="*/ 2197894 w 2393156"/>
                <a:gd name="connsiteY12" fmla="*/ 652462 h 1419225"/>
                <a:gd name="connsiteX13" fmla="*/ 2076450 w 2393156"/>
                <a:gd name="connsiteY13" fmla="*/ 621506 h 1419225"/>
                <a:gd name="connsiteX14" fmla="*/ 1950244 w 2393156"/>
                <a:gd name="connsiteY14" fmla="*/ 642937 h 1419225"/>
                <a:gd name="connsiteX15" fmla="*/ 1924050 w 2393156"/>
                <a:gd name="connsiteY15" fmla="*/ 659606 h 1419225"/>
                <a:gd name="connsiteX16" fmla="*/ 2000250 w 2393156"/>
                <a:gd name="connsiteY16" fmla="*/ 685800 h 1419225"/>
                <a:gd name="connsiteX17" fmla="*/ 2116931 w 2393156"/>
                <a:gd name="connsiteY17" fmla="*/ 707231 h 1419225"/>
                <a:gd name="connsiteX18" fmla="*/ 1959769 w 2393156"/>
                <a:gd name="connsiteY18" fmla="*/ 823912 h 1419225"/>
                <a:gd name="connsiteX19" fmla="*/ 1893094 w 2393156"/>
                <a:gd name="connsiteY19" fmla="*/ 847725 h 1419225"/>
                <a:gd name="connsiteX20" fmla="*/ 1874044 w 2393156"/>
                <a:gd name="connsiteY20" fmla="*/ 938212 h 1419225"/>
                <a:gd name="connsiteX21" fmla="*/ 1771650 w 2393156"/>
                <a:gd name="connsiteY21" fmla="*/ 969168 h 1419225"/>
                <a:gd name="connsiteX22" fmla="*/ 1650206 w 2393156"/>
                <a:gd name="connsiteY22" fmla="*/ 985837 h 1419225"/>
                <a:gd name="connsiteX23" fmla="*/ 1552575 w 2393156"/>
                <a:gd name="connsiteY23" fmla="*/ 1052512 h 1419225"/>
                <a:gd name="connsiteX24" fmla="*/ 1478756 w 2393156"/>
                <a:gd name="connsiteY24" fmla="*/ 1088231 h 1419225"/>
                <a:gd name="connsiteX25" fmla="*/ 1397794 w 2393156"/>
                <a:gd name="connsiteY25" fmla="*/ 1095375 h 1419225"/>
                <a:gd name="connsiteX26" fmla="*/ 1376362 w 2393156"/>
                <a:gd name="connsiteY26" fmla="*/ 1050131 h 1419225"/>
                <a:gd name="connsiteX27" fmla="*/ 1340644 w 2393156"/>
                <a:gd name="connsiteY27" fmla="*/ 1007268 h 1419225"/>
                <a:gd name="connsiteX28" fmla="*/ 1352550 w 2393156"/>
                <a:gd name="connsiteY28" fmla="*/ 940593 h 1419225"/>
                <a:gd name="connsiteX29" fmla="*/ 1428750 w 2393156"/>
                <a:gd name="connsiteY29" fmla="*/ 900112 h 1419225"/>
                <a:gd name="connsiteX30" fmla="*/ 1538287 w 2393156"/>
                <a:gd name="connsiteY30" fmla="*/ 842962 h 1419225"/>
                <a:gd name="connsiteX31" fmla="*/ 1533525 w 2393156"/>
                <a:gd name="connsiteY31" fmla="*/ 804862 h 1419225"/>
                <a:gd name="connsiteX32" fmla="*/ 1416844 w 2393156"/>
                <a:gd name="connsiteY32" fmla="*/ 866775 h 1419225"/>
                <a:gd name="connsiteX33" fmla="*/ 1395412 w 2393156"/>
                <a:gd name="connsiteY33" fmla="*/ 873918 h 1419225"/>
                <a:gd name="connsiteX34" fmla="*/ 1302544 w 2393156"/>
                <a:gd name="connsiteY34" fmla="*/ 916781 h 1419225"/>
                <a:gd name="connsiteX35" fmla="*/ 1281112 w 2393156"/>
                <a:gd name="connsiteY35" fmla="*/ 897731 h 1419225"/>
                <a:gd name="connsiteX36" fmla="*/ 1435894 w 2393156"/>
                <a:gd name="connsiteY36" fmla="*/ 766762 h 1419225"/>
                <a:gd name="connsiteX37" fmla="*/ 1593056 w 2393156"/>
                <a:gd name="connsiteY37" fmla="*/ 740568 h 1419225"/>
                <a:gd name="connsiteX38" fmla="*/ 1654969 w 2393156"/>
                <a:gd name="connsiteY38" fmla="*/ 702468 h 1419225"/>
                <a:gd name="connsiteX39" fmla="*/ 1662112 w 2393156"/>
                <a:gd name="connsiteY39" fmla="*/ 597693 h 1419225"/>
                <a:gd name="connsiteX40" fmla="*/ 1612106 w 2393156"/>
                <a:gd name="connsiteY40" fmla="*/ 566737 h 1419225"/>
                <a:gd name="connsiteX41" fmla="*/ 1395412 w 2393156"/>
                <a:gd name="connsiteY41" fmla="*/ 592931 h 1419225"/>
                <a:gd name="connsiteX42" fmla="*/ 1259681 w 2393156"/>
                <a:gd name="connsiteY42" fmla="*/ 685800 h 1419225"/>
                <a:gd name="connsiteX43" fmla="*/ 1059656 w 2393156"/>
                <a:gd name="connsiteY43" fmla="*/ 802481 h 1419225"/>
                <a:gd name="connsiteX44" fmla="*/ 981075 w 2393156"/>
                <a:gd name="connsiteY44" fmla="*/ 904875 h 1419225"/>
                <a:gd name="connsiteX45" fmla="*/ 914400 w 2393156"/>
                <a:gd name="connsiteY45" fmla="*/ 1019175 h 1419225"/>
                <a:gd name="connsiteX46" fmla="*/ 916781 w 2393156"/>
                <a:gd name="connsiteY46" fmla="*/ 1109662 h 1419225"/>
                <a:gd name="connsiteX47" fmla="*/ 883444 w 2393156"/>
                <a:gd name="connsiteY47" fmla="*/ 1204912 h 1419225"/>
                <a:gd name="connsiteX48" fmla="*/ 826294 w 2393156"/>
                <a:gd name="connsiteY48" fmla="*/ 1335881 h 1419225"/>
                <a:gd name="connsiteX49" fmla="*/ 807244 w 2393156"/>
                <a:gd name="connsiteY49" fmla="*/ 1378743 h 1419225"/>
                <a:gd name="connsiteX50" fmla="*/ 826294 w 2393156"/>
                <a:gd name="connsiteY50" fmla="*/ 1393031 h 1419225"/>
                <a:gd name="connsiteX51" fmla="*/ 871537 w 2393156"/>
                <a:gd name="connsiteY51" fmla="*/ 1388268 h 1419225"/>
                <a:gd name="connsiteX52" fmla="*/ 928687 w 2393156"/>
                <a:gd name="connsiteY52" fmla="*/ 1228725 h 1419225"/>
                <a:gd name="connsiteX53" fmla="*/ 1004887 w 2393156"/>
                <a:gd name="connsiteY53" fmla="*/ 1090612 h 1419225"/>
                <a:gd name="connsiteX54" fmla="*/ 1035844 w 2393156"/>
                <a:gd name="connsiteY54" fmla="*/ 1002506 h 1419225"/>
                <a:gd name="connsiteX55" fmla="*/ 1150144 w 2393156"/>
                <a:gd name="connsiteY55" fmla="*/ 923925 h 1419225"/>
                <a:gd name="connsiteX56" fmla="*/ 1145381 w 2393156"/>
                <a:gd name="connsiteY56" fmla="*/ 1026318 h 1419225"/>
                <a:gd name="connsiteX57" fmla="*/ 1116806 w 2393156"/>
                <a:gd name="connsiteY57" fmla="*/ 1109662 h 1419225"/>
                <a:gd name="connsiteX58" fmla="*/ 1123950 w 2393156"/>
                <a:gd name="connsiteY58" fmla="*/ 1143000 h 1419225"/>
                <a:gd name="connsiteX59" fmla="*/ 1193006 w 2393156"/>
                <a:gd name="connsiteY59" fmla="*/ 1066800 h 1419225"/>
                <a:gd name="connsiteX60" fmla="*/ 1269206 w 2393156"/>
                <a:gd name="connsiteY60" fmla="*/ 1004887 h 1419225"/>
                <a:gd name="connsiteX61" fmla="*/ 1288256 w 2393156"/>
                <a:gd name="connsiteY61" fmla="*/ 1038225 h 1419225"/>
                <a:gd name="connsiteX62" fmla="*/ 1150144 w 2393156"/>
                <a:gd name="connsiteY62" fmla="*/ 1221581 h 1419225"/>
                <a:gd name="connsiteX63" fmla="*/ 1095375 w 2393156"/>
                <a:gd name="connsiteY63" fmla="*/ 1309687 h 1419225"/>
                <a:gd name="connsiteX64" fmla="*/ 1045369 w 2393156"/>
                <a:gd name="connsiteY64" fmla="*/ 1419225 h 1419225"/>
                <a:gd name="connsiteX65" fmla="*/ 0 w 2393156"/>
                <a:gd name="connsiteY65" fmla="*/ 1407318 h 141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93156" h="1419225">
                  <a:moveTo>
                    <a:pt x="0" y="1407318"/>
                  </a:moveTo>
                  <a:lnTo>
                    <a:pt x="35719" y="157162"/>
                  </a:lnTo>
                  <a:lnTo>
                    <a:pt x="347662" y="0"/>
                  </a:lnTo>
                  <a:cubicBezTo>
                    <a:pt x="346868" y="50800"/>
                    <a:pt x="346075" y="101600"/>
                    <a:pt x="345281" y="152400"/>
                  </a:cubicBezTo>
                  <a:lnTo>
                    <a:pt x="2176462" y="145256"/>
                  </a:lnTo>
                  <a:lnTo>
                    <a:pt x="2214562" y="209550"/>
                  </a:lnTo>
                  <a:lnTo>
                    <a:pt x="2283619" y="238125"/>
                  </a:lnTo>
                  <a:lnTo>
                    <a:pt x="2312194" y="333375"/>
                  </a:lnTo>
                  <a:lnTo>
                    <a:pt x="2393156" y="450056"/>
                  </a:lnTo>
                  <a:lnTo>
                    <a:pt x="2309812" y="590550"/>
                  </a:lnTo>
                  <a:lnTo>
                    <a:pt x="2295525" y="607218"/>
                  </a:lnTo>
                  <a:lnTo>
                    <a:pt x="2226469" y="650081"/>
                  </a:lnTo>
                  <a:lnTo>
                    <a:pt x="2197894" y="652462"/>
                  </a:lnTo>
                  <a:lnTo>
                    <a:pt x="2076450" y="621506"/>
                  </a:lnTo>
                  <a:lnTo>
                    <a:pt x="1950244" y="642937"/>
                  </a:lnTo>
                  <a:cubicBezTo>
                    <a:pt x="1922605" y="655500"/>
                    <a:pt x="1924050" y="645252"/>
                    <a:pt x="1924050" y="659606"/>
                  </a:cubicBezTo>
                  <a:lnTo>
                    <a:pt x="2000250" y="685800"/>
                  </a:lnTo>
                  <a:lnTo>
                    <a:pt x="2116931" y="707231"/>
                  </a:lnTo>
                  <a:lnTo>
                    <a:pt x="1959769" y="823912"/>
                  </a:lnTo>
                  <a:lnTo>
                    <a:pt x="1893094" y="847725"/>
                  </a:lnTo>
                  <a:lnTo>
                    <a:pt x="1874044" y="938212"/>
                  </a:lnTo>
                  <a:lnTo>
                    <a:pt x="1771650" y="969168"/>
                  </a:lnTo>
                  <a:lnTo>
                    <a:pt x="1650206" y="985837"/>
                  </a:lnTo>
                  <a:lnTo>
                    <a:pt x="1552575" y="1052512"/>
                  </a:lnTo>
                  <a:lnTo>
                    <a:pt x="1478756" y="1088231"/>
                  </a:lnTo>
                  <a:lnTo>
                    <a:pt x="1397794" y="1095375"/>
                  </a:lnTo>
                  <a:lnTo>
                    <a:pt x="1376362" y="1050131"/>
                  </a:lnTo>
                  <a:lnTo>
                    <a:pt x="1340644" y="1007268"/>
                  </a:lnTo>
                  <a:lnTo>
                    <a:pt x="1352550" y="940593"/>
                  </a:lnTo>
                  <a:lnTo>
                    <a:pt x="1428750" y="900112"/>
                  </a:lnTo>
                  <a:lnTo>
                    <a:pt x="1538287" y="842962"/>
                  </a:lnTo>
                  <a:lnTo>
                    <a:pt x="1533525" y="804862"/>
                  </a:lnTo>
                  <a:lnTo>
                    <a:pt x="1416844" y="866775"/>
                  </a:lnTo>
                  <a:lnTo>
                    <a:pt x="1395412" y="873918"/>
                  </a:lnTo>
                  <a:lnTo>
                    <a:pt x="1302544" y="916781"/>
                  </a:lnTo>
                  <a:lnTo>
                    <a:pt x="1281112" y="897731"/>
                  </a:lnTo>
                  <a:lnTo>
                    <a:pt x="1435894" y="766762"/>
                  </a:lnTo>
                  <a:lnTo>
                    <a:pt x="1593056" y="740568"/>
                  </a:lnTo>
                  <a:lnTo>
                    <a:pt x="1654969" y="702468"/>
                  </a:lnTo>
                  <a:lnTo>
                    <a:pt x="1662112" y="597693"/>
                  </a:lnTo>
                  <a:lnTo>
                    <a:pt x="1612106" y="566737"/>
                  </a:lnTo>
                  <a:lnTo>
                    <a:pt x="1395412" y="592931"/>
                  </a:lnTo>
                  <a:lnTo>
                    <a:pt x="1259681" y="685800"/>
                  </a:lnTo>
                  <a:lnTo>
                    <a:pt x="1059656" y="802481"/>
                  </a:lnTo>
                  <a:lnTo>
                    <a:pt x="981075" y="904875"/>
                  </a:lnTo>
                  <a:lnTo>
                    <a:pt x="914400" y="1019175"/>
                  </a:lnTo>
                  <a:cubicBezTo>
                    <a:pt x="915194" y="1049337"/>
                    <a:pt x="915987" y="1079500"/>
                    <a:pt x="916781" y="1109662"/>
                  </a:cubicBezTo>
                  <a:lnTo>
                    <a:pt x="883444" y="1204912"/>
                  </a:lnTo>
                  <a:lnTo>
                    <a:pt x="826294" y="1335881"/>
                  </a:lnTo>
                  <a:lnTo>
                    <a:pt x="807244" y="1378743"/>
                  </a:lnTo>
                  <a:lnTo>
                    <a:pt x="826294" y="1393031"/>
                  </a:lnTo>
                  <a:lnTo>
                    <a:pt x="871537" y="1388268"/>
                  </a:lnTo>
                  <a:lnTo>
                    <a:pt x="928687" y="1228725"/>
                  </a:lnTo>
                  <a:lnTo>
                    <a:pt x="1004887" y="1090612"/>
                  </a:lnTo>
                  <a:lnTo>
                    <a:pt x="1035844" y="1002506"/>
                  </a:lnTo>
                  <a:lnTo>
                    <a:pt x="1150144" y="923925"/>
                  </a:lnTo>
                  <a:lnTo>
                    <a:pt x="1145381" y="1026318"/>
                  </a:lnTo>
                  <a:lnTo>
                    <a:pt x="1116806" y="1109662"/>
                  </a:lnTo>
                  <a:lnTo>
                    <a:pt x="1123950" y="1143000"/>
                  </a:lnTo>
                  <a:lnTo>
                    <a:pt x="1193006" y="1066800"/>
                  </a:lnTo>
                  <a:lnTo>
                    <a:pt x="1269206" y="1004887"/>
                  </a:lnTo>
                  <a:lnTo>
                    <a:pt x="1288256" y="1038225"/>
                  </a:lnTo>
                  <a:lnTo>
                    <a:pt x="1150144" y="1221581"/>
                  </a:lnTo>
                  <a:lnTo>
                    <a:pt x="1095375" y="1309687"/>
                  </a:lnTo>
                  <a:lnTo>
                    <a:pt x="1045369" y="1419225"/>
                  </a:lnTo>
                  <a:lnTo>
                    <a:pt x="0" y="140731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endParaRPr>
            </a:p>
          </p:txBody>
        </p:sp>
        <p:pic>
          <p:nvPicPr>
            <p:cNvPr id="38921" name="Picture 18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3646" y="7809865"/>
              <a:ext cx="2531014" cy="148177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pic>
        <p:nvPicPr>
          <p:cNvPr id="8195" name="Picture 2"/>
          <p:cNvPicPr>
            <a:picLocks noChangeAspect="1" noChangeArrowheads="1"/>
          </p:cNvPicPr>
          <p:nvPr/>
        </p:nvPicPr>
        <p:blipFill>
          <a:blip r:embed="rId3" cstate="print"/>
          <a:srcRect/>
          <a:stretch>
            <a:fillRect/>
          </a:stretch>
        </p:blipFill>
        <p:spPr bwMode="auto">
          <a:xfrm>
            <a:off x="0" y="1524000"/>
            <a:ext cx="9174163" cy="5334000"/>
          </a:xfrm>
          <a:prstGeom prst="rect">
            <a:avLst/>
          </a:prstGeom>
          <a:noFill/>
          <a:ln w="9525">
            <a:noFill/>
            <a:miter lim="800000"/>
            <a:headEnd/>
            <a:tailEnd/>
          </a:ln>
        </p:spPr>
      </p:pic>
      <p:sp>
        <p:nvSpPr>
          <p:cNvPr id="8196" name="Text Box 4"/>
          <p:cNvSpPr txBox="1">
            <a:spLocks noChangeArrowheads="1"/>
          </p:cNvSpPr>
          <p:nvPr/>
        </p:nvSpPr>
        <p:spPr bwMode="auto">
          <a:xfrm>
            <a:off x="457200" y="0"/>
            <a:ext cx="8458200" cy="2215991"/>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3200" b="1" dirty="0" smtClean="0">
                <a:solidFill>
                  <a:srgbClr val="FFFF00"/>
                </a:solidFill>
              </a:rPr>
              <a:t>UNPAVED PUBLIC ROADS AND  </a:t>
            </a:r>
            <a:r>
              <a:rPr lang="en-US" sz="3200" b="1" dirty="0">
                <a:solidFill>
                  <a:srgbClr val="FFFF00"/>
                </a:solidFill>
              </a:rPr>
              <a:t>IDENTIFED </a:t>
            </a:r>
            <a:r>
              <a:rPr lang="en-US" sz="3200" b="1" dirty="0" smtClean="0">
                <a:solidFill>
                  <a:srgbClr val="FFFF00"/>
                </a:solidFill>
              </a:rPr>
              <a:t>POLLUTION SITES</a:t>
            </a:r>
            <a:endParaRPr lang="en-US" sz="3200" dirty="0">
              <a:solidFill>
                <a:srgbClr val="FFFF00"/>
              </a:solidFill>
            </a:endParaRPr>
          </a:p>
          <a:p>
            <a:pPr algn="ctr" fontAlgn="base">
              <a:spcBef>
                <a:spcPct val="0"/>
              </a:spcBef>
              <a:spcAft>
                <a:spcPct val="0"/>
              </a:spcAft>
            </a:pPr>
            <a:r>
              <a:rPr lang="en-US" sz="2800" dirty="0" smtClean="0">
                <a:solidFill>
                  <a:srgbClr val="FFC000"/>
                </a:solidFill>
              </a:rPr>
              <a:t>16, 500 miles of unpaved public road</a:t>
            </a:r>
            <a:endParaRPr lang="en-US" sz="2800" dirty="0">
              <a:solidFill>
                <a:srgbClr val="FFC000"/>
              </a:solidFill>
            </a:endParaRPr>
          </a:p>
          <a:p>
            <a:pPr algn="ctr" fontAlgn="base">
              <a:spcBef>
                <a:spcPct val="0"/>
              </a:spcBef>
              <a:spcAft>
                <a:spcPct val="0"/>
              </a:spcAft>
            </a:pPr>
            <a:r>
              <a:rPr lang="en-US" sz="2400" b="1" dirty="0" smtClean="0">
                <a:solidFill>
                  <a:srgbClr val="FF9900"/>
                </a:solidFill>
              </a:rPr>
              <a:t>16,600 </a:t>
            </a:r>
            <a:r>
              <a:rPr lang="en-US" sz="2400" b="1" dirty="0">
                <a:solidFill>
                  <a:srgbClr val="FF9900"/>
                </a:solidFill>
              </a:rPr>
              <a:t>pollution worksites </a:t>
            </a:r>
            <a:r>
              <a:rPr lang="en-US" sz="2400" b="1" dirty="0" smtClean="0">
                <a:solidFill>
                  <a:srgbClr val="FF9900"/>
                </a:solidFill>
              </a:rPr>
              <a:t>identified</a:t>
            </a:r>
          </a:p>
          <a:p>
            <a:pPr algn="ctr" fontAlgn="base">
              <a:spcBef>
                <a:spcPct val="0"/>
              </a:spcBef>
              <a:spcAft>
                <a:spcPct val="0"/>
              </a:spcAft>
            </a:pPr>
            <a:r>
              <a:rPr lang="en-US" b="1" dirty="0" smtClean="0"/>
              <a:t>	*roughly 1/3 of road drainage is directly connected to a stream </a:t>
            </a:r>
            <a:endParaRPr 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7172" name="Text Box 4"/>
          <p:cNvSpPr txBox="1">
            <a:spLocks noChangeArrowheads="1"/>
          </p:cNvSpPr>
          <p:nvPr/>
        </p:nvSpPr>
        <p:spPr bwMode="auto">
          <a:xfrm>
            <a:off x="457200" y="0"/>
            <a:ext cx="8458200" cy="1015663"/>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FFFF00"/>
                </a:solidFill>
              </a:rPr>
              <a:t>COMPLETED  PROJECTS</a:t>
            </a:r>
          </a:p>
          <a:p>
            <a:pPr algn="ctr" fontAlgn="base">
              <a:spcBef>
                <a:spcPct val="0"/>
              </a:spcBef>
              <a:spcAft>
                <a:spcPct val="0"/>
              </a:spcAft>
            </a:pPr>
            <a:r>
              <a:rPr lang="en-US" sz="2800" dirty="0" smtClean="0">
                <a:solidFill>
                  <a:srgbClr val="FFFF00"/>
                </a:solidFill>
              </a:rPr>
              <a:t>(known pollution sites addressed)</a:t>
            </a:r>
            <a:endParaRPr lang="en-US" sz="2800" dirty="0">
              <a:solidFill>
                <a:srgbClr val="FFFF00"/>
              </a:solidFill>
            </a:endParaRPr>
          </a:p>
        </p:txBody>
      </p:sp>
      <p:pic>
        <p:nvPicPr>
          <p:cNvPr id="5" name="Picture 3"/>
          <p:cNvPicPr>
            <a:picLocks noChangeAspect="1" noChangeArrowheads="1"/>
          </p:cNvPicPr>
          <p:nvPr/>
        </p:nvPicPr>
        <p:blipFill>
          <a:blip r:embed="rId3" cstate="print"/>
          <a:srcRect/>
          <a:stretch>
            <a:fillRect/>
          </a:stretch>
        </p:blipFill>
        <p:spPr bwMode="auto">
          <a:xfrm>
            <a:off x="0" y="1500876"/>
            <a:ext cx="9144000" cy="5357124"/>
          </a:xfrm>
          <a:prstGeom prst="rect">
            <a:avLst/>
          </a:prstGeom>
          <a:noFill/>
          <a:ln w="9525">
            <a:noFill/>
            <a:miter lim="800000"/>
            <a:headEnd/>
            <a:tailEnd/>
          </a:ln>
        </p:spPr>
      </p:pic>
      <p:sp>
        <p:nvSpPr>
          <p:cNvPr id="6" name="Rectangle 213"/>
          <p:cNvSpPr>
            <a:spLocks noChangeArrowheads="1"/>
          </p:cNvSpPr>
          <p:nvPr/>
        </p:nvSpPr>
        <p:spPr bwMode="auto">
          <a:xfrm>
            <a:off x="1981200" y="67449"/>
            <a:ext cx="5562600" cy="1304151"/>
          </a:xfrm>
          <a:prstGeom prst="rect">
            <a:avLst/>
          </a:prstGeom>
          <a:solidFill>
            <a:schemeClr val="bg1"/>
          </a:solidFill>
          <a:ln w="38100" cmpd="dbl">
            <a:solidFill>
              <a:schemeClr val="tx1"/>
            </a:solidFill>
            <a:miter lim="800000"/>
            <a:headEnd/>
            <a:tailEnd/>
          </a:ln>
          <a:effectLst/>
        </p:spPr>
        <p:txBody>
          <a:bodyPr wrap="none" anchor="ctr"/>
          <a:lstStyle/>
          <a:p>
            <a:pPr algn="ctr" fontAlgn="base">
              <a:spcBef>
                <a:spcPct val="0"/>
              </a:spcBef>
              <a:spcAft>
                <a:spcPct val="0"/>
              </a:spcAft>
            </a:pPr>
            <a:r>
              <a:rPr lang="en-US" sz="2000" b="1" dirty="0" smtClean="0">
                <a:solidFill>
                  <a:srgbClr val="FF9900"/>
                </a:solidFill>
                <a:cs typeface="Arial" pitchFamily="34" charset="0"/>
              </a:rPr>
              <a:t>Unaddressed Pollution Sites (14,500 sites</a:t>
            </a:r>
            <a:r>
              <a:rPr lang="en-US" sz="2000" b="1" dirty="0">
                <a:solidFill>
                  <a:srgbClr val="FF9900"/>
                </a:solidFill>
                <a:cs typeface="Arial" pitchFamily="34" charset="0"/>
              </a:rPr>
              <a:t>)</a:t>
            </a:r>
          </a:p>
          <a:p>
            <a:pPr algn="ctr" fontAlgn="base">
              <a:spcBef>
                <a:spcPct val="0"/>
              </a:spcBef>
              <a:spcAft>
                <a:spcPct val="0"/>
              </a:spcAft>
            </a:pPr>
            <a:endParaRPr lang="en-US" sz="1000" b="1" dirty="0">
              <a:solidFill>
                <a:srgbClr val="009900"/>
              </a:solidFill>
              <a:cs typeface="Arial" pitchFamily="34" charset="0"/>
            </a:endParaRPr>
          </a:p>
          <a:p>
            <a:pPr algn="ctr" fontAlgn="base">
              <a:spcBef>
                <a:spcPct val="0"/>
              </a:spcBef>
              <a:spcAft>
                <a:spcPct val="0"/>
              </a:spcAft>
            </a:pPr>
            <a:r>
              <a:rPr lang="en-US" sz="2000" b="1" dirty="0" smtClean="0">
                <a:solidFill>
                  <a:srgbClr val="008000"/>
                </a:solidFill>
                <a:cs typeface="Arial" pitchFamily="34" charset="0"/>
              </a:rPr>
              <a:t>All Funded Worksites (2,100 </a:t>
            </a:r>
            <a:r>
              <a:rPr lang="en-US" sz="2000" b="1" dirty="0">
                <a:solidFill>
                  <a:srgbClr val="008000"/>
                </a:solidFill>
                <a:cs typeface="Arial" pitchFamily="34" charset="0"/>
              </a:rPr>
              <a:t>sites</a:t>
            </a:r>
            <a:r>
              <a:rPr lang="en-US" sz="2000" b="1" dirty="0" smtClean="0">
                <a:solidFill>
                  <a:srgbClr val="008000"/>
                </a:solidFill>
                <a:cs typeface="Arial" pitchFamily="34" charset="0"/>
              </a:rPr>
              <a:t>)</a:t>
            </a:r>
          </a:p>
          <a:p>
            <a:pPr algn="ctr" fontAlgn="base">
              <a:spcBef>
                <a:spcPct val="0"/>
              </a:spcBef>
              <a:spcAft>
                <a:spcPct val="0"/>
              </a:spcAft>
            </a:pPr>
            <a:endParaRPr lang="en-US" sz="1000" b="1" dirty="0" smtClean="0">
              <a:solidFill>
                <a:srgbClr val="008000"/>
              </a:solidFill>
              <a:cs typeface="Arial" pitchFamily="34" charset="0"/>
            </a:endParaRPr>
          </a:p>
          <a:p>
            <a:pPr algn="ctr" fontAlgn="base">
              <a:spcBef>
                <a:spcPct val="0"/>
              </a:spcBef>
              <a:spcAft>
                <a:spcPct val="0"/>
              </a:spcAft>
            </a:pPr>
            <a:r>
              <a:rPr lang="en-US" sz="2000" b="1" dirty="0" smtClean="0">
                <a:solidFill>
                  <a:srgbClr val="FF0000"/>
                </a:solidFill>
                <a:cs typeface="Arial" pitchFamily="34" charset="0"/>
              </a:rPr>
              <a:t>2010 Funded Worksites (180 sites)</a:t>
            </a:r>
            <a:endParaRPr lang="en-US" sz="2000" b="1" dirty="0">
              <a:solidFill>
                <a:srgbClr val="FF0000"/>
              </a:solidFill>
              <a:cs typeface="Arial" pitchFamily="34" charset="0"/>
            </a:endParaRPr>
          </a:p>
        </p:txBody>
      </p:sp>
      <p:sp>
        <p:nvSpPr>
          <p:cNvPr id="7" name="Text Box 5"/>
          <p:cNvSpPr txBox="1">
            <a:spLocks noChangeArrowheads="1"/>
          </p:cNvSpPr>
          <p:nvPr/>
        </p:nvSpPr>
        <p:spPr bwMode="auto">
          <a:xfrm>
            <a:off x="0" y="228600"/>
            <a:ext cx="1947862" cy="646331"/>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smtClean="0">
                <a:solidFill>
                  <a:srgbClr val="FFFFFF"/>
                </a:solidFill>
              </a:rPr>
              <a:t>Program Status as of 1/2011</a:t>
            </a:r>
            <a:endParaRPr lang="en-US" b="1" dirty="0">
              <a:solidFill>
                <a:srgbClr val="FFFF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9219" name="Text Box 4"/>
          <p:cNvSpPr txBox="1">
            <a:spLocks noChangeArrowheads="1"/>
          </p:cNvSpPr>
          <p:nvPr/>
        </p:nvSpPr>
        <p:spPr bwMode="auto">
          <a:xfrm>
            <a:off x="457200" y="0"/>
            <a:ext cx="8458200" cy="2370138"/>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smtClean="0">
                <a:solidFill>
                  <a:srgbClr val="FFFF00"/>
                </a:solidFill>
              </a:rPr>
              <a:t>Sample  Projects &amp; Practices</a:t>
            </a:r>
            <a:endParaRPr lang="en-US" sz="3200" b="1" dirty="0">
              <a:solidFill>
                <a:srgbClr val="FFFF00"/>
              </a:solidFill>
            </a:endParaRPr>
          </a:p>
          <a:p>
            <a:pPr algn="ctr" fontAlgn="base">
              <a:spcBef>
                <a:spcPct val="0"/>
              </a:spcBef>
              <a:spcAft>
                <a:spcPct val="0"/>
              </a:spcAft>
            </a:pPr>
            <a:r>
              <a:rPr lang="en-US" sz="2000" dirty="0" smtClean="0">
                <a:solidFill>
                  <a:schemeClr val="bg1"/>
                </a:solidFill>
              </a:rPr>
              <a:t>This could be, a</a:t>
            </a:r>
            <a:r>
              <a:rPr lang="en-US" sz="2800" dirty="0" smtClean="0">
                <a:solidFill>
                  <a:schemeClr val="bg1"/>
                </a:solidFill>
              </a:rPr>
              <a:t> better use of common practices,</a:t>
            </a:r>
            <a:endParaRPr lang="en-US" sz="2800" dirty="0">
              <a:solidFill>
                <a:schemeClr val="bg1"/>
              </a:solidFill>
            </a:endParaRPr>
          </a:p>
          <a:p>
            <a:pPr algn="ctr" fontAlgn="base">
              <a:spcBef>
                <a:spcPct val="0"/>
              </a:spcBef>
              <a:spcAft>
                <a:spcPct val="0"/>
              </a:spcAft>
            </a:pPr>
            <a:r>
              <a:rPr lang="en-US" sz="2000" dirty="0" smtClean="0">
                <a:solidFill>
                  <a:srgbClr val="FFFFFF"/>
                </a:solidFill>
              </a:rPr>
              <a:t>such as the</a:t>
            </a:r>
            <a:r>
              <a:rPr lang="en-US" sz="2800" dirty="0" smtClean="0">
                <a:solidFill>
                  <a:srgbClr val="FFFFFF"/>
                </a:solidFill>
              </a:rPr>
              <a:t> Strategic use of </a:t>
            </a:r>
            <a:r>
              <a:rPr lang="en-US" sz="2800" dirty="0" err="1" smtClean="0">
                <a:solidFill>
                  <a:srgbClr val="FFFFFF"/>
                </a:solidFill>
              </a:rPr>
              <a:t>crosspipes</a:t>
            </a:r>
            <a:endParaRPr lang="en-US" sz="2800" dirty="0">
              <a:solidFill>
                <a:srgbClr val="FFFFFF"/>
              </a:solidFill>
            </a:endParaRPr>
          </a:p>
          <a:p>
            <a:pPr algn="ctr" fontAlgn="base">
              <a:spcBef>
                <a:spcPct val="0"/>
              </a:spcBef>
              <a:spcAft>
                <a:spcPct val="0"/>
              </a:spcAft>
            </a:pPr>
            <a:endParaRPr lang="en-US" sz="2800" dirty="0">
              <a:solidFill>
                <a:srgbClr val="FFFFFF"/>
              </a:solidFill>
            </a:endParaRPr>
          </a:p>
          <a:p>
            <a:pPr algn="ctr" fontAlgn="base">
              <a:spcBef>
                <a:spcPct val="0"/>
              </a:spcBef>
              <a:spcAft>
                <a:spcPct val="0"/>
              </a:spcAft>
            </a:pPr>
            <a:r>
              <a:rPr lang="en-US" sz="2800" b="1" dirty="0">
                <a:solidFill>
                  <a:srgbClr val="FFFFFF"/>
                </a:solidFill>
              </a:rPr>
              <a:t>BEFORE</a:t>
            </a:r>
            <a:r>
              <a:rPr lang="en-US" sz="2800" dirty="0">
                <a:solidFill>
                  <a:srgbClr val="FFFFFF"/>
                </a:solidFill>
              </a:rPr>
              <a:t>				</a:t>
            </a:r>
            <a:r>
              <a:rPr lang="en-US" sz="2800" b="1" dirty="0">
                <a:solidFill>
                  <a:srgbClr val="FFFFFF"/>
                </a:solidFill>
              </a:rPr>
              <a:t>AFTER</a:t>
            </a:r>
          </a:p>
        </p:txBody>
      </p:sp>
      <p:pic>
        <p:nvPicPr>
          <p:cNvPr id="9220" name="Picture 2" descr="DSCN0679"/>
          <p:cNvPicPr>
            <a:picLocks noChangeAspect="1" noChangeArrowheads="1"/>
          </p:cNvPicPr>
          <p:nvPr/>
        </p:nvPicPr>
        <p:blipFill>
          <a:blip r:embed="rId3" cstate="print"/>
          <a:srcRect l="20226" t="-140" r="29643" b="12479"/>
          <a:stretch>
            <a:fillRect/>
          </a:stretch>
        </p:blipFill>
        <p:spPr bwMode="auto">
          <a:xfrm>
            <a:off x="4564063" y="1600200"/>
            <a:ext cx="4579937" cy="5257800"/>
          </a:xfrm>
          <a:prstGeom prst="rect">
            <a:avLst/>
          </a:prstGeom>
          <a:noFill/>
          <a:ln w="28575">
            <a:solidFill>
              <a:schemeClr val="tx1"/>
            </a:solidFill>
            <a:miter lim="800000"/>
            <a:headEnd/>
            <a:tailEnd/>
          </a:ln>
        </p:spPr>
      </p:pic>
      <p:pic>
        <p:nvPicPr>
          <p:cNvPr id="9221" name="Picture 2" descr="DSC00302"/>
          <p:cNvPicPr>
            <a:picLocks noChangeAspect="1" noChangeArrowheads="1"/>
          </p:cNvPicPr>
          <p:nvPr/>
        </p:nvPicPr>
        <p:blipFill>
          <a:blip r:embed="rId4" cstate="print"/>
          <a:srcRect l="21918" t="16695" r="27841" b="6621"/>
          <a:stretch>
            <a:fillRect/>
          </a:stretch>
        </p:blipFill>
        <p:spPr bwMode="auto">
          <a:xfrm>
            <a:off x="0" y="1600200"/>
            <a:ext cx="4592638" cy="5257800"/>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10243" name="Text Box 4"/>
          <p:cNvSpPr txBox="1">
            <a:spLocks noChangeArrowheads="1"/>
          </p:cNvSpPr>
          <p:nvPr/>
        </p:nvSpPr>
        <p:spPr bwMode="auto">
          <a:xfrm>
            <a:off x="457200" y="0"/>
            <a:ext cx="8458200" cy="2185214"/>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smtClean="0">
                <a:solidFill>
                  <a:srgbClr val="FFFF00"/>
                </a:solidFill>
              </a:rPr>
              <a:t>Sample Projects &amp; Practices</a:t>
            </a:r>
          </a:p>
          <a:p>
            <a:pPr algn="ctr" fontAlgn="base">
              <a:spcBef>
                <a:spcPct val="0"/>
              </a:spcBef>
              <a:spcAft>
                <a:spcPct val="0"/>
              </a:spcAft>
            </a:pPr>
            <a:r>
              <a:rPr lang="en-US" sz="2000" dirty="0" smtClean="0">
                <a:solidFill>
                  <a:srgbClr val="FFFFFF"/>
                </a:solidFill>
              </a:rPr>
              <a:t>It could also include innovative practices like </a:t>
            </a:r>
          </a:p>
          <a:p>
            <a:pPr algn="ctr" fontAlgn="base">
              <a:spcBef>
                <a:spcPct val="0"/>
              </a:spcBef>
              <a:spcAft>
                <a:spcPct val="0"/>
              </a:spcAft>
            </a:pPr>
            <a:r>
              <a:rPr lang="en-US" sz="2800" dirty="0" smtClean="0">
                <a:solidFill>
                  <a:srgbClr val="FFFFFF"/>
                </a:solidFill>
              </a:rPr>
              <a:t>Filling the road to </a:t>
            </a:r>
            <a:r>
              <a:rPr lang="en-US" sz="2800" dirty="0">
                <a:solidFill>
                  <a:srgbClr val="FFFFFF"/>
                </a:solidFill>
              </a:rPr>
              <a:t>eliminate </a:t>
            </a:r>
            <a:r>
              <a:rPr lang="en-US" sz="2800" dirty="0" smtClean="0">
                <a:solidFill>
                  <a:srgbClr val="FFFFFF"/>
                </a:solidFill>
              </a:rPr>
              <a:t>ditches</a:t>
            </a:r>
          </a:p>
          <a:p>
            <a:pPr algn="ctr" fontAlgn="base">
              <a:spcBef>
                <a:spcPct val="0"/>
              </a:spcBef>
              <a:spcAft>
                <a:spcPct val="0"/>
              </a:spcAft>
            </a:pPr>
            <a:r>
              <a:rPr lang="en-US" sz="2800" dirty="0" smtClean="0">
                <a:solidFill>
                  <a:srgbClr val="FFFFFF"/>
                </a:solidFill>
              </a:rPr>
              <a:t>and to reconnect natural drainage </a:t>
            </a:r>
          </a:p>
          <a:p>
            <a:pPr algn="ctr" fontAlgn="base">
              <a:spcBef>
                <a:spcPct val="0"/>
              </a:spcBef>
              <a:spcAft>
                <a:spcPct val="0"/>
              </a:spcAft>
            </a:pPr>
            <a:r>
              <a:rPr lang="en-US" sz="2800" b="1" dirty="0" smtClean="0">
                <a:solidFill>
                  <a:srgbClr val="FFFFFF"/>
                </a:solidFill>
              </a:rPr>
              <a:t>BEFORE</a:t>
            </a:r>
            <a:r>
              <a:rPr lang="en-US" sz="2800" dirty="0">
                <a:solidFill>
                  <a:srgbClr val="FFFFFF"/>
                </a:solidFill>
              </a:rPr>
              <a:t>				</a:t>
            </a:r>
            <a:r>
              <a:rPr lang="en-US" sz="2800" b="1" dirty="0">
                <a:solidFill>
                  <a:srgbClr val="FFFFFF"/>
                </a:solidFill>
              </a:rPr>
              <a:t>AFTER</a:t>
            </a:r>
          </a:p>
        </p:txBody>
      </p:sp>
      <p:pic>
        <p:nvPicPr>
          <p:cNvPr id="10244" name="Picture 2" descr="rrbefore"/>
          <p:cNvPicPr>
            <a:picLocks noChangeAspect="1" noChangeArrowheads="1"/>
          </p:cNvPicPr>
          <p:nvPr/>
        </p:nvPicPr>
        <p:blipFill>
          <a:blip r:embed="rId3" cstate="print"/>
          <a:srcRect l="31979" b="12222"/>
          <a:stretch>
            <a:fillRect/>
          </a:stretch>
        </p:blipFill>
        <p:spPr bwMode="auto">
          <a:xfrm>
            <a:off x="0" y="2332038"/>
            <a:ext cx="4572000" cy="4525962"/>
          </a:xfrm>
          <a:prstGeom prst="rect">
            <a:avLst/>
          </a:prstGeom>
          <a:noFill/>
          <a:ln w="28575">
            <a:solidFill>
              <a:schemeClr val="tx1"/>
            </a:solidFill>
            <a:miter lim="800000"/>
            <a:headEnd/>
            <a:tailEnd/>
          </a:ln>
        </p:spPr>
      </p:pic>
      <p:pic>
        <p:nvPicPr>
          <p:cNvPr id="10245" name="Picture 3" descr="redrose2002workshop007"/>
          <p:cNvPicPr>
            <a:picLocks noChangeAspect="1" noChangeArrowheads="1"/>
          </p:cNvPicPr>
          <p:nvPr/>
        </p:nvPicPr>
        <p:blipFill>
          <a:blip r:embed="rId4" cstate="print"/>
          <a:srcRect l="9830" t="-114" r="17796" b="6783"/>
          <a:stretch>
            <a:fillRect/>
          </a:stretch>
        </p:blipFill>
        <p:spPr bwMode="auto">
          <a:xfrm>
            <a:off x="4495800" y="2336800"/>
            <a:ext cx="4648200" cy="4521200"/>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pic>
        <p:nvPicPr>
          <p:cNvPr id="11267" name="Picture 6"/>
          <p:cNvPicPr>
            <a:picLocks noChangeAspect="1" noChangeArrowheads="1"/>
          </p:cNvPicPr>
          <p:nvPr/>
        </p:nvPicPr>
        <p:blipFill>
          <a:blip r:embed="rId3" cstate="print"/>
          <a:srcRect/>
          <a:stretch>
            <a:fillRect/>
          </a:stretch>
        </p:blipFill>
        <p:spPr bwMode="auto">
          <a:xfrm>
            <a:off x="0" y="0"/>
            <a:ext cx="9190038" cy="6858000"/>
          </a:xfrm>
          <a:prstGeom prst="rect">
            <a:avLst/>
          </a:prstGeom>
          <a:noFill/>
          <a:ln w="9525">
            <a:noFill/>
            <a:miter lim="800000"/>
            <a:headEnd/>
            <a:tailEnd/>
          </a:ln>
        </p:spPr>
      </p:pic>
      <p:sp>
        <p:nvSpPr>
          <p:cNvPr id="11268" name="Text Box 4"/>
          <p:cNvSpPr txBox="1">
            <a:spLocks noChangeArrowheads="1"/>
          </p:cNvSpPr>
          <p:nvPr/>
        </p:nvSpPr>
        <p:spPr bwMode="auto">
          <a:xfrm>
            <a:off x="457200" y="0"/>
            <a:ext cx="8458200" cy="1016000"/>
          </a:xfrm>
          <a:prstGeom prst="rect">
            <a:avLst/>
          </a:prstGeom>
          <a:noFill/>
          <a:ln w="9525">
            <a:noFill/>
            <a:miter lim="800000"/>
            <a:headEnd/>
            <a:tailEnd/>
          </a:ln>
        </p:spPr>
        <p:txBody>
          <a:bodyPr>
            <a:spAutoFit/>
          </a:bodyPr>
          <a:lstStyle/>
          <a:p>
            <a:pPr algn="ctr" fontAlgn="base">
              <a:spcBef>
                <a:spcPct val="0"/>
              </a:spcBef>
              <a:spcAft>
                <a:spcPct val="0"/>
              </a:spcAft>
            </a:pPr>
            <a:r>
              <a:rPr lang="en-US" sz="3200" b="1">
                <a:solidFill>
                  <a:srgbClr val="FFFF00"/>
                </a:solidFill>
              </a:rPr>
              <a:t>SAMPLE  PROJECTS</a:t>
            </a:r>
          </a:p>
          <a:p>
            <a:pPr algn="ctr" fontAlgn="base">
              <a:spcBef>
                <a:spcPct val="0"/>
              </a:spcBef>
              <a:spcAft>
                <a:spcPct val="0"/>
              </a:spcAft>
            </a:pPr>
            <a:endParaRPr lang="en-US" sz="2800" b="1">
              <a:solidFill>
                <a:srgbClr val="FFFF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5123" name="Text Box 4"/>
          <p:cNvSpPr txBox="1">
            <a:spLocks noChangeArrowheads="1"/>
          </p:cNvSpPr>
          <p:nvPr/>
        </p:nvSpPr>
        <p:spPr bwMode="auto">
          <a:xfrm>
            <a:off x="0" y="0"/>
            <a:ext cx="9144000" cy="6555641"/>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smtClean="0">
                <a:solidFill>
                  <a:srgbClr val="FFFF00"/>
                </a:solidFill>
              </a:rPr>
              <a:t>DGRP PROGRAM </a:t>
            </a:r>
            <a:r>
              <a:rPr lang="en-US" sz="3200" b="1" dirty="0">
                <a:solidFill>
                  <a:srgbClr val="FFFF00"/>
                </a:solidFill>
              </a:rPr>
              <a:t>FUNDING</a:t>
            </a:r>
          </a:p>
          <a:p>
            <a:pPr algn="ctr" fontAlgn="base">
              <a:spcBef>
                <a:spcPct val="0"/>
              </a:spcBef>
              <a:spcAft>
                <a:spcPct val="0"/>
              </a:spcAft>
            </a:pPr>
            <a:endParaRPr lang="en-US" sz="3200" dirty="0">
              <a:solidFill>
                <a:srgbClr val="FFFF00"/>
              </a:solidFill>
            </a:endParaRPr>
          </a:p>
          <a:p>
            <a:pPr algn="ctr" fontAlgn="base">
              <a:spcBef>
                <a:spcPct val="0"/>
              </a:spcBef>
              <a:spcAft>
                <a:spcPct val="0"/>
              </a:spcAft>
            </a:pPr>
            <a:endParaRPr lang="en-US" sz="3200" dirty="0">
              <a:solidFill>
                <a:srgbClr val="FFFF00"/>
              </a:solidFill>
            </a:endParaRPr>
          </a:p>
          <a:p>
            <a:pPr algn="ctr" fontAlgn="base">
              <a:spcBef>
                <a:spcPct val="0"/>
              </a:spcBef>
              <a:spcAft>
                <a:spcPct val="0"/>
              </a:spcAft>
            </a:pPr>
            <a:r>
              <a:rPr lang="en-US" sz="2400" i="1" dirty="0" smtClean="0">
                <a:solidFill>
                  <a:schemeClr val="bg1"/>
                </a:solidFill>
              </a:rPr>
              <a:t>To address known pollution sites and provide hands on maintenance training for </a:t>
            </a:r>
            <a:r>
              <a:rPr lang="en-US" sz="2400" i="1" dirty="0" smtClean="0">
                <a:solidFill>
                  <a:schemeClr val="bg1"/>
                </a:solidFill>
              </a:rPr>
              <a:t>municipalities the </a:t>
            </a:r>
            <a:r>
              <a:rPr lang="en-US" sz="2400" i="1" dirty="0" smtClean="0">
                <a:solidFill>
                  <a:schemeClr val="bg1"/>
                </a:solidFill>
              </a:rPr>
              <a:t>law provides funding</a:t>
            </a:r>
          </a:p>
          <a:p>
            <a:pPr algn="ctr" fontAlgn="base">
              <a:spcBef>
                <a:spcPct val="0"/>
              </a:spcBef>
              <a:spcAft>
                <a:spcPct val="0"/>
              </a:spcAft>
            </a:pPr>
            <a:endParaRPr lang="en-US" sz="2400" dirty="0" smtClean="0">
              <a:solidFill>
                <a:schemeClr val="bg1"/>
              </a:solidFill>
            </a:endParaRPr>
          </a:p>
          <a:p>
            <a:pPr algn="ctr" fontAlgn="base">
              <a:spcBef>
                <a:spcPct val="0"/>
              </a:spcBef>
              <a:spcAft>
                <a:spcPct val="0"/>
              </a:spcAft>
            </a:pPr>
            <a:r>
              <a:rPr lang="en-US" sz="2800" b="1" dirty="0" smtClean="0">
                <a:solidFill>
                  <a:srgbClr val="FFFF00"/>
                </a:solidFill>
              </a:rPr>
              <a:t>$</a:t>
            </a:r>
            <a:r>
              <a:rPr lang="en-US" sz="2800" b="1" dirty="0">
                <a:solidFill>
                  <a:srgbClr val="FFFF00"/>
                </a:solidFill>
              </a:rPr>
              <a:t>5,000,000 non lapsing annual allocation</a:t>
            </a:r>
          </a:p>
          <a:p>
            <a:pPr algn="ctr" fontAlgn="base">
              <a:spcBef>
                <a:spcPct val="0"/>
              </a:spcBef>
              <a:spcAft>
                <a:spcPct val="0"/>
              </a:spcAft>
            </a:pPr>
            <a:endParaRPr lang="en-US" sz="2800" b="1" dirty="0">
              <a:solidFill>
                <a:srgbClr val="FFFFFF"/>
              </a:solidFill>
            </a:endParaRPr>
          </a:p>
          <a:p>
            <a:pPr algn="ctr" fontAlgn="base">
              <a:spcBef>
                <a:spcPct val="0"/>
              </a:spcBef>
              <a:spcAft>
                <a:spcPct val="0"/>
              </a:spcAft>
            </a:pPr>
            <a:r>
              <a:rPr lang="en-US" sz="2800" b="1" dirty="0">
                <a:solidFill>
                  <a:srgbClr val="FFFF00"/>
                </a:solidFill>
              </a:rPr>
              <a:t>$1,000,000</a:t>
            </a:r>
          </a:p>
          <a:p>
            <a:pPr algn="ctr" fontAlgn="base">
              <a:spcBef>
                <a:spcPct val="0"/>
              </a:spcBef>
              <a:spcAft>
                <a:spcPct val="0"/>
              </a:spcAft>
            </a:pPr>
            <a:r>
              <a:rPr lang="en-US" sz="2800" b="1" dirty="0">
                <a:solidFill>
                  <a:srgbClr val="FFFFFF"/>
                </a:solidFill>
              </a:rPr>
              <a:t> PA Bureau of Forestry</a:t>
            </a:r>
          </a:p>
          <a:p>
            <a:pPr algn="ctr" fontAlgn="base">
              <a:spcBef>
                <a:spcPct val="0"/>
              </a:spcBef>
              <a:spcAft>
                <a:spcPct val="0"/>
              </a:spcAft>
            </a:pPr>
            <a:r>
              <a:rPr lang="en-US" sz="2800" dirty="0" smtClean="0">
                <a:solidFill>
                  <a:srgbClr val="FFFFFF"/>
                </a:solidFill>
              </a:rPr>
              <a:t>2,000</a:t>
            </a:r>
            <a:r>
              <a:rPr lang="en-US" sz="2800" dirty="0">
                <a:solidFill>
                  <a:srgbClr val="FFFFFF"/>
                </a:solidFill>
              </a:rPr>
              <a:t>+ Miles of unpaved road</a:t>
            </a:r>
          </a:p>
          <a:p>
            <a:pPr algn="ctr" fontAlgn="base">
              <a:spcBef>
                <a:spcPct val="0"/>
              </a:spcBef>
              <a:spcAft>
                <a:spcPct val="0"/>
              </a:spcAft>
            </a:pPr>
            <a:endParaRPr lang="en-US" sz="2800" b="1" dirty="0">
              <a:solidFill>
                <a:srgbClr val="FFFFFF"/>
              </a:solidFill>
            </a:endParaRPr>
          </a:p>
          <a:p>
            <a:pPr algn="ctr" fontAlgn="base">
              <a:spcBef>
                <a:spcPct val="0"/>
              </a:spcBef>
              <a:spcAft>
                <a:spcPct val="0"/>
              </a:spcAft>
            </a:pPr>
            <a:r>
              <a:rPr lang="en-US" sz="2800" b="1" dirty="0">
                <a:solidFill>
                  <a:srgbClr val="FFFF00"/>
                </a:solidFill>
              </a:rPr>
              <a:t>$4,000,000</a:t>
            </a:r>
          </a:p>
          <a:p>
            <a:pPr algn="ctr" fontAlgn="base">
              <a:spcBef>
                <a:spcPct val="0"/>
              </a:spcBef>
              <a:spcAft>
                <a:spcPct val="0"/>
              </a:spcAft>
            </a:pPr>
            <a:r>
              <a:rPr lang="en-US" sz="2800" b="1" dirty="0">
                <a:solidFill>
                  <a:srgbClr val="FFFFFF"/>
                </a:solidFill>
              </a:rPr>
              <a:t>PA Municipalities</a:t>
            </a:r>
          </a:p>
          <a:p>
            <a:pPr algn="ctr" fontAlgn="base">
              <a:spcBef>
                <a:spcPct val="0"/>
              </a:spcBef>
              <a:spcAft>
                <a:spcPct val="0"/>
              </a:spcAft>
            </a:pPr>
            <a:r>
              <a:rPr lang="en-US" sz="2800" dirty="0" smtClean="0">
                <a:solidFill>
                  <a:srgbClr val="FFFFFF"/>
                </a:solidFill>
              </a:rPr>
              <a:t>16,500</a:t>
            </a:r>
            <a:r>
              <a:rPr lang="en-US" sz="2800" dirty="0">
                <a:solidFill>
                  <a:srgbClr val="FFFFFF"/>
                </a:solidFill>
              </a:rPr>
              <a:t>+ Miles of unpaved road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13315" name="Text Box 4"/>
          <p:cNvSpPr txBox="1">
            <a:spLocks noChangeArrowheads="1"/>
          </p:cNvSpPr>
          <p:nvPr/>
        </p:nvSpPr>
        <p:spPr bwMode="auto">
          <a:xfrm>
            <a:off x="228600" y="0"/>
            <a:ext cx="8915400" cy="7355860"/>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smtClean="0">
                <a:solidFill>
                  <a:srgbClr val="FFFF00"/>
                </a:solidFill>
              </a:rPr>
              <a:t>DGRP PROGRAM EFFICIENCY</a:t>
            </a:r>
          </a:p>
          <a:p>
            <a:pPr algn="ctr"/>
            <a:r>
              <a:rPr lang="en-US" sz="2400" b="0" dirty="0" smtClean="0">
                <a:solidFill>
                  <a:srgbClr val="FFFF00"/>
                </a:solidFill>
              </a:rPr>
              <a:t>(since inception)</a:t>
            </a:r>
          </a:p>
          <a:p>
            <a:pPr algn="ctr"/>
            <a:endParaRPr lang="en-US" sz="2400" b="0" dirty="0">
              <a:solidFill>
                <a:srgbClr val="FFFF00"/>
              </a:solidFill>
            </a:endParaRPr>
          </a:p>
          <a:p>
            <a:r>
              <a:rPr lang="en-US" sz="2800" dirty="0">
                <a:solidFill>
                  <a:srgbClr val="FFFF00"/>
                </a:solidFill>
              </a:rPr>
              <a:t>$4 MILLION	Annual Allocation</a:t>
            </a:r>
          </a:p>
          <a:p>
            <a:r>
              <a:rPr lang="en-US" sz="2800" b="0" dirty="0">
                <a:solidFill>
                  <a:schemeClr val="bg1"/>
                </a:solidFill>
              </a:rPr>
              <a:t>   -$480,000	Statewide admin / education (12%)</a:t>
            </a:r>
          </a:p>
          <a:p>
            <a:r>
              <a:rPr lang="en-US" sz="2800" b="0" dirty="0">
                <a:solidFill>
                  <a:schemeClr val="bg1"/>
                </a:solidFill>
              </a:rPr>
              <a:t>   -$530,000	County admin / education (13%)</a:t>
            </a:r>
          </a:p>
          <a:p>
            <a:r>
              <a:rPr lang="en-US" sz="2800" dirty="0">
                <a:solidFill>
                  <a:srgbClr val="FFFF00"/>
                </a:solidFill>
              </a:rPr>
              <a:t>$3 MILLION	Materials, Equipment, and labor </a:t>
            </a:r>
            <a:br>
              <a:rPr lang="en-US" sz="2800" dirty="0">
                <a:solidFill>
                  <a:srgbClr val="FFFF00"/>
                </a:solidFill>
              </a:rPr>
            </a:br>
            <a:r>
              <a:rPr lang="en-US" sz="2800" dirty="0">
                <a:solidFill>
                  <a:srgbClr val="FFFF00"/>
                </a:solidFill>
              </a:rPr>
              <a:t>	</a:t>
            </a:r>
            <a:r>
              <a:rPr lang="en-US" sz="2800" dirty="0" smtClean="0">
                <a:solidFill>
                  <a:srgbClr val="FFFF00"/>
                </a:solidFill>
              </a:rPr>
              <a:t>		for </a:t>
            </a:r>
            <a:r>
              <a:rPr lang="en-US" sz="2800" dirty="0">
                <a:solidFill>
                  <a:srgbClr val="FFFF00"/>
                </a:solidFill>
              </a:rPr>
              <a:t>on the ground projects (75%)</a:t>
            </a:r>
          </a:p>
          <a:p>
            <a:endParaRPr lang="en-US" sz="2800" b="0" dirty="0">
              <a:solidFill>
                <a:schemeClr val="bg1"/>
              </a:solidFill>
            </a:endParaRPr>
          </a:p>
          <a:p>
            <a:r>
              <a:rPr lang="en-US" sz="2800" b="0" dirty="0">
                <a:solidFill>
                  <a:schemeClr val="bg1"/>
                </a:solidFill>
              </a:rPr>
              <a:t>+$</a:t>
            </a:r>
            <a:r>
              <a:rPr lang="en-US" sz="2800" b="0" dirty="0" smtClean="0">
                <a:solidFill>
                  <a:schemeClr val="bg1"/>
                </a:solidFill>
              </a:rPr>
              <a:t>1,110,000 Average </a:t>
            </a:r>
            <a:r>
              <a:rPr lang="en-US" sz="2800" b="0" dirty="0">
                <a:solidFill>
                  <a:schemeClr val="bg1"/>
                </a:solidFill>
              </a:rPr>
              <a:t>Annual In-kind ($0.37 per $1)</a:t>
            </a:r>
          </a:p>
          <a:p>
            <a:endParaRPr lang="en-US" sz="2800" b="0" dirty="0">
              <a:solidFill>
                <a:schemeClr val="bg1"/>
              </a:solidFill>
            </a:endParaRPr>
          </a:p>
          <a:p>
            <a:r>
              <a:rPr lang="en-US" sz="2800" dirty="0">
                <a:solidFill>
                  <a:srgbClr val="FFFF00"/>
                </a:solidFill>
              </a:rPr>
              <a:t>$4.1 MILLION	</a:t>
            </a:r>
            <a:r>
              <a:rPr lang="en-US" sz="2800" dirty="0" smtClean="0">
                <a:solidFill>
                  <a:srgbClr val="FFFF00"/>
                </a:solidFill>
              </a:rPr>
              <a:t>Annual </a:t>
            </a:r>
            <a:r>
              <a:rPr lang="en-US" sz="2800" dirty="0">
                <a:solidFill>
                  <a:srgbClr val="FFFF00"/>
                </a:solidFill>
              </a:rPr>
              <a:t>on the ground spending on </a:t>
            </a:r>
            <a:br>
              <a:rPr lang="en-US" sz="2800" dirty="0">
                <a:solidFill>
                  <a:srgbClr val="FFFF00"/>
                </a:solidFill>
              </a:rPr>
            </a:br>
            <a:r>
              <a:rPr lang="en-US" sz="2800" dirty="0">
                <a:solidFill>
                  <a:srgbClr val="FFFF00"/>
                </a:solidFill>
              </a:rPr>
              <a:t>		</a:t>
            </a:r>
            <a:r>
              <a:rPr lang="en-US" sz="2800" dirty="0" smtClean="0">
                <a:solidFill>
                  <a:srgbClr val="FFFF00"/>
                </a:solidFill>
              </a:rPr>
              <a:t>	materials</a:t>
            </a:r>
            <a:r>
              <a:rPr lang="en-US" sz="2800" dirty="0">
                <a:solidFill>
                  <a:srgbClr val="FFFF00"/>
                </a:solidFill>
              </a:rPr>
              <a:t>, equipment, and labor for </a:t>
            </a:r>
            <a:br>
              <a:rPr lang="en-US" sz="2800" dirty="0">
                <a:solidFill>
                  <a:srgbClr val="FFFF00"/>
                </a:solidFill>
              </a:rPr>
            </a:br>
            <a:r>
              <a:rPr lang="en-US" sz="2800" dirty="0">
                <a:solidFill>
                  <a:srgbClr val="FFFF00"/>
                </a:solidFill>
              </a:rPr>
              <a:t>		</a:t>
            </a:r>
            <a:r>
              <a:rPr lang="en-US" sz="2800" dirty="0" smtClean="0">
                <a:solidFill>
                  <a:srgbClr val="FFFF00"/>
                </a:solidFill>
              </a:rPr>
              <a:t>	projects</a:t>
            </a:r>
            <a:r>
              <a:rPr lang="en-US" sz="2800" dirty="0">
                <a:solidFill>
                  <a:srgbClr val="FFFF00"/>
                </a:solidFill>
              </a:rPr>
              <a:t>. (</a:t>
            </a:r>
            <a:r>
              <a:rPr lang="en-US" sz="2800" u="sng" dirty="0">
                <a:solidFill>
                  <a:srgbClr val="FFFF00"/>
                </a:solidFill>
              </a:rPr>
              <a:t>103</a:t>
            </a:r>
            <a:r>
              <a:rPr lang="en-US" sz="2800" u="sng" dirty="0" smtClean="0">
                <a:solidFill>
                  <a:srgbClr val="FFFF00"/>
                </a:solidFill>
              </a:rPr>
              <a:t>%</a:t>
            </a:r>
            <a:r>
              <a:rPr lang="en-US" sz="2800" dirty="0" smtClean="0">
                <a:solidFill>
                  <a:srgbClr val="FFFF00"/>
                </a:solidFill>
              </a:rPr>
              <a:t>)</a:t>
            </a:r>
          </a:p>
          <a:p>
            <a:endParaRPr lang="en-US" sz="2800" dirty="0" smtClean="0">
              <a:solidFill>
                <a:srgbClr val="FFFF00"/>
              </a:solidFill>
            </a:endParaRPr>
          </a:p>
          <a:p>
            <a:pPr algn="ctr"/>
            <a:r>
              <a:rPr lang="en-US" sz="2800" b="1" dirty="0" smtClean="0">
                <a:solidFill>
                  <a:srgbClr val="FFFF00"/>
                </a:solidFill>
              </a:rPr>
              <a:t>A return of $1.37 for every $1.00 spent!</a:t>
            </a:r>
            <a:endParaRPr lang="en-US" sz="2800" b="1" dirty="0">
              <a:solidFill>
                <a:srgbClr val="FFFF00"/>
              </a:solidFill>
            </a:endParaRPr>
          </a:p>
          <a:p>
            <a:pPr algn="ctr"/>
            <a:endParaRPr lang="en-US" sz="2800" b="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6147" name="Text Box 4"/>
          <p:cNvSpPr txBox="1">
            <a:spLocks noChangeArrowheads="1"/>
          </p:cNvSpPr>
          <p:nvPr/>
        </p:nvSpPr>
        <p:spPr bwMode="auto">
          <a:xfrm>
            <a:off x="457200" y="0"/>
            <a:ext cx="8458200" cy="7232749"/>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smtClean="0">
                <a:solidFill>
                  <a:srgbClr val="FFFF00"/>
                </a:solidFill>
              </a:rPr>
              <a:t>DIRT AND GRAVEL ROAD PROGRAM </a:t>
            </a:r>
            <a:r>
              <a:rPr lang="en-US" sz="3200" b="1" dirty="0">
                <a:solidFill>
                  <a:srgbClr val="FFFF00"/>
                </a:solidFill>
              </a:rPr>
              <a:t>STRUCTURE</a:t>
            </a:r>
          </a:p>
          <a:p>
            <a:pPr algn="ctr" fontAlgn="base">
              <a:spcBef>
                <a:spcPct val="0"/>
              </a:spcBef>
              <a:spcAft>
                <a:spcPct val="0"/>
              </a:spcAft>
            </a:pPr>
            <a:endParaRPr lang="en-US" sz="3200" dirty="0">
              <a:solidFill>
                <a:srgbClr val="FFFF00"/>
              </a:solidFill>
            </a:endParaRPr>
          </a:p>
          <a:p>
            <a:pPr algn="ctr" fontAlgn="base">
              <a:spcBef>
                <a:spcPct val="0"/>
              </a:spcBef>
              <a:spcAft>
                <a:spcPct val="0"/>
              </a:spcAft>
            </a:pPr>
            <a:r>
              <a:rPr lang="en-US" sz="2400" b="1" u="sng" dirty="0" smtClean="0">
                <a:solidFill>
                  <a:schemeClr val="bg1"/>
                </a:solidFill>
              </a:rPr>
              <a:t>Arguably, the most efficient state program anywhere!</a:t>
            </a:r>
            <a:endParaRPr lang="en-US" sz="2400" b="1" u="sng" dirty="0">
              <a:solidFill>
                <a:schemeClr val="bg1"/>
              </a:solidFill>
            </a:endParaRPr>
          </a:p>
          <a:p>
            <a:pPr fontAlgn="base">
              <a:spcBef>
                <a:spcPct val="0"/>
              </a:spcBef>
              <a:spcAft>
                <a:spcPct val="0"/>
              </a:spcAft>
            </a:pPr>
            <a:endParaRPr lang="en-US" sz="2800" b="1" u="sng" dirty="0" smtClean="0">
              <a:solidFill>
                <a:srgbClr val="FFFF00"/>
              </a:solidFill>
            </a:endParaRPr>
          </a:p>
          <a:p>
            <a:pPr fontAlgn="base">
              <a:spcBef>
                <a:spcPct val="0"/>
              </a:spcBef>
              <a:spcAft>
                <a:spcPct val="0"/>
              </a:spcAft>
            </a:pPr>
            <a:r>
              <a:rPr lang="en-US" sz="2800" b="1" u="sng" dirty="0" smtClean="0">
                <a:solidFill>
                  <a:srgbClr val="FFFF00"/>
                </a:solidFill>
              </a:rPr>
              <a:t>STATE</a:t>
            </a:r>
            <a:r>
              <a:rPr lang="en-US" sz="2800" b="1" dirty="0">
                <a:solidFill>
                  <a:srgbClr val="FFFF00"/>
                </a:solidFill>
              </a:rPr>
              <a:t>:	State Conservation Commission</a:t>
            </a:r>
          </a:p>
          <a:p>
            <a:pPr fontAlgn="base">
              <a:spcBef>
                <a:spcPct val="0"/>
              </a:spcBef>
              <a:spcAft>
                <a:spcPct val="0"/>
              </a:spcAft>
            </a:pPr>
            <a:r>
              <a:rPr lang="en-US" sz="2800" b="1" dirty="0">
                <a:solidFill>
                  <a:srgbClr val="FFFF00"/>
                </a:solidFill>
              </a:rPr>
              <a:t>		</a:t>
            </a:r>
            <a:r>
              <a:rPr lang="en-US" sz="2800" dirty="0">
                <a:solidFill>
                  <a:srgbClr val="FFFFFF"/>
                </a:solidFill>
              </a:rPr>
              <a:t>- Oversees statewide </a:t>
            </a:r>
            <a:r>
              <a:rPr lang="en-US" sz="2800" dirty="0" smtClean="0">
                <a:solidFill>
                  <a:srgbClr val="FFFFFF"/>
                </a:solidFill>
              </a:rPr>
              <a:t>Program</a:t>
            </a:r>
            <a:endParaRPr lang="en-US" sz="2800" dirty="0">
              <a:solidFill>
                <a:srgbClr val="FFFFFF"/>
              </a:solidFill>
            </a:endParaRPr>
          </a:p>
          <a:p>
            <a:pPr fontAlgn="base">
              <a:spcBef>
                <a:spcPct val="0"/>
              </a:spcBef>
              <a:spcAft>
                <a:spcPct val="0"/>
              </a:spcAft>
            </a:pPr>
            <a:endParaRPr lang="en-US" sz="2800" b="1" dirty="0">
              <a:solidFill>
                <a:srgbClr val="FFFF00"/>
              </a:solidFill>
            </a:endParaRPr>
          </a:p>
          <a:p>
            <a:pPr fontAlgn="base">
              <a:spcBef>
                <a:spcPct val="0"/>
              </a:spcBef>
              <a:spcAft>
                <a:spcPct val="0"/>
              </a:spcAft>
            </a:pPr>
            <a:r>
              <a:rPr lang="en-US" sz="2800" b="1" u="sng" dirty="0">
                <a:solidFill>
                  <a:srgbClr val="FFFF00"/>
                </a:solidFill>
              </a:rPr>
              <a:t>COUNTY</a:t>
            </a:r>
            <a:r>
              <a:rPr lang="en-US" sz="2800" b="1" dirty="0">
                <a:solidFill>
                  <a:srgbClr val="FFFF00"/>
                </a:solidFill>
              </a:rPr>
              <a:t>:	Soil and Water Conservation Districts</a:t>
            </a:r>
          </a:p>
          <a:p>
            <a:pPr fontAlgn="base">
              <a:spcBef>
                <a:spcPct val="0"/>
              </a:spcBef>
              <a:spcAft>
                <a:spcPct val="0"/>
              </a:spcAft>
            </a:pPr>
            <a:r>
              <a:rPr lang="en-US" sz="2800" b="1" dirty="0">
                <a:solidFill>
                  <a:srgbClr val="FFFF00"/>
                </a:solidFill>
              </a:rPr>
              <a:t>		</a:t>
            </a:r>
            <a:r>
              <a:rPr lang="en-US" sz="2800" dirty="0">
                <a:solidFill>
                  <a:srgbClr val="FFFFFF"/>
                </a:solidFill>
              </a:rPr>
              <a:t> - Runs Program within each county.</a:t>
            </a:r>
          </a:p>
          <a:p>
            <a:pPr fontAlgn="base">
              <a:spcBef>
                <a:spcPct val="0"/>
              </a:spcBef>
              <a:spcAft>
                <a:spcPct val="0"/>
              </a:spcAft>
            </a:pPr>
            <a:endParaRPr lang="en-US" sz="2800" b="1" dirty="0">
              <a:solidFill>
                <a:srgbClr val="FFFF00"/>
              </a:solidFill>
            </a:endParaRPr>
          </a:p>
          <a:p>
            <a:pPr fontAlgn="base">
              <a:spcBef>
                <a:spcPct val="0"/>
              </a:spcBef>
              <a:spcAft>
                <a:spcPct val="0"/>
              </a:spcAft>
            </a:pPr>
            <a:r>
              <a:rPr lang="en-US" sz="2800" b="1" u="sng" dirty="0">
                <a:solidFill>
                  <a:srgbClr val="FFFF00"/>
                </a:solidFill>
              </a:rPr>
              <a:t>LOCAL</a:t>
            </a:r>
            <a:r>
              <a:rPr lang="en-US" sz="2800" b="1" dirty="0">
                <a:solidFill>
                  <a:srgbClr val="FFFF00"/>
                </a:solidFill>
              </a:rPr>
              <a:t>:	Municipalities</a:t>
            </a:r>
          </a:p>
          <a:p>
            <a:pPr fontAlgn="base">
              <a:spcBef>
                <a:spcPct val="0"/>
              </a:spcBef>
              <a:spcAft>
                <a:spcPct val="0"/>
              </a:spcAft>
            </a:pPr>
            <a:r>
              <a:rPr lang="en-US" sz="2800" dirty="0">
                <a:solidFill>
                  <a:srgbClr val="FFFFFF"/>
                </a:solidFill>
              </a:rPr>
              <a:t>		- </a:t>
            </a:r>
            <a:r>
              <a:rPr lang="en-US" sz="2800" dirty="0" smtClean="0">
                <a:solidFill>
                  <a:srgbClr val="FFFFFF"/>
                </a:solidFill>
              </a:rPr>
              <a:t>Apply </a:t>
            </a:r>
            <a:r>
              <a:rPr lang="en-US" sz="2800" dirty="0">
                <a:solidFill>
                  <a:srgbClr val="FFFFFF"/>
                </a:solidFill>
              </a:rPr>
              <a:t>to </a:t>
            </a:r>
            <a:r>
              <a:rPr lang="en-US" sz="2800" dirty="0" smtClean="0">
                <a:solidFill>
                  <a:srgbClr val="FFFFFF"/>
                </a:solidFill>
              </a:rPr>
              <a:t>Districts </a:t>
            </a:r>
            <a:r>
              <a:rPr lang="en-US" sz="2800" dirty="0">
                <a:solidFill>
                  <a:srgbClr val="FFFFFF"/>
                </a:solidFill>
              </a:rPr>
              <a:t>for funding</a:t>
            </a:r>
          </a:p>
          <a:p>
            <a:pPr fontAlgn="base">
              <a:spcBef>
                <a:spcPct val="0"/>
              </a:spcBef>
              <a:spcAft>
                <a:spcPct val="0"/>
              </a:spcAft>
            </a:pPr>
            <a:r>
              <a:rPr lang="en-US" sz="2800" dirty="0">
                <a:solidFill>
                  <a:srgbClr val="FFFFFF"/>
                </a:solidFill>
              </a:rPr>
              <a:t>		- </a:t>
            </a:r>
            <a:r>
              <a:rPr lang="en-US" sz="2800" dirty="0" smtClean="0">
                <a:solidFill>
                  <a:srgbClr val="FFFFFF"/>
                </a:solidFill>
              </a:rPr>
              <a:t>Do the </a:t>
            </a:r>
            <a:r>
              <a:rPr lang="en-US" sz="2800" dirty="0">
                <a:solidFill>
                  <a:srgbClr val="FFFFFF"/>
                </a:solidFill>
              </a:rPr>
              <a:t>work, or </a:t>
            </a:r>
            <a:r>
              <a:rPr lang="en-US" sz="2800" dirty="0" smtClean="0">
                <a:solidFill>
                  <a:srgbClr val="FFFFFF"/>
                </a:solidFill>
              </a:rPr>
              <a:t>contract the </a:t>
            </a:r>
            <a:r>
              <a:rPr lang="en-US" sz="2800" dirty="0">
                <a:solidFill>
                  <a:srgbClr val="FFFFFF"/>
                </a:solidFill>
              </a:rPr>
              <a:t>work out.</a:t>
            </a:r>
            <a:endParaRPr lang="en-US" sz="2800" b="1" dirty="0">
              <a:solidFill>
                <a:srgbClr val="FFFF00"/>
              </a:solidFill>
            </a:endParaRPr>
          </a:p>
          <a:p>
            <a:pPr algn="ctr" fontAlgn="base">
              <a:spcBef>
                <a:spcPct val="0"/>
              </a:spcBef>
              <a:spcAft>
                <a:spcPct val="0"/>
              </a:spcAft>
            </a:pPr>
            <a:endParaRPr lang="en-US" sz="2800" b="1" dirty="0">
              <a:solidFill>
                <a:srgbClr val="FFFFFF"/>
              </a:solidFill>
            </a:endParaRPr>
          </a:p>
          <a:p>
            <a:pPr algn="ctr" fontAlgn="base">
              <a:spcBef>
                <a:spcPct val="0"/>
              </a:spcBef>
              <a:spcAft>
                <a:spcPct val="0"/>
              </a:spcAft>
            </a:pPr>
            <a:endParaRPr lang="en-US" sz="2800" dirty="0">
              <a:solidFill>
                <a:srgbClr val="FFFF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pic>
        <p:nvPicPr>
          <p:cNvPr id="4099" name="Picture 7" descr="DSC00956"/>
          <p:cNvPicPr>
            <a:picLocks noChangeAspect="1" noChangeArrowheads="1"/>
          </p:cNvPicPr>
          <p:nvPr/>
        </p:nvPicPr>
        <p:blipFill>
          <a:blip r:embed="rId3" cstate="print"/>
          <a:srcRect t="3333" b="20000"/>
          <a:stretch>
            <a:fillRect/>
          </a:stretch>
        </p:blipFill>
        <p:spPr bwMode="auto">
          <a:xfrm>
            <a:off x="0" y="1600200"/>
            <a:ext cx="9144000" cy="5257800"/>
          </a:xfrm>
          <a:prstGeom prst="rect">
            <a:avLst/>
          </a:prstGeom>
          <a:noFill/>
          <a:ln w="9525">
            <a:noFill/>
            <a:miter lim="800000"/>
            <a:headEnd/>
            <a:tailEnd/>
          </a:ln>
        </p:spPr>
      </p:pic>
      <p:sp>
        <p:nvSpPr>
          <p:cNvPr id="4100" name="Text Box 4"/>
          <p:cNvSpPr txBox="1">
            <a:spLocks noChangeArrowheads="1"/>
          </p:cNvSpPr>
          <p:nvPr/>
        </p:nvSpPr>
        <p:spPr bwMode="auto">
          <a:xfrm>
            <a:off x="0" y="0"/>
            <a:ext cx="9144000" cy="1384995"/>
          </a:xfrm>
          <a:prstGeom prst="rect">
            <a:avLst/>
          </a:prstGeom>
          <a:noFill/>
          <a:ln w="9525">
            <a:noFill/>
            <a:miter lim="800000"/>
            <a:headEnd/>
            <a:tailEnd/>
          </a:ln>
        </p:spPr>
        <p:txBody>
          <a:bodyPr>
            <a:spAutoFit/>
          </a:bodyPr>
          <a:lstStyle/>
          <a:p>
            <a:pPr algn="ctr" fontAlgn="base">
              <a:spcBef>
                <a:spcPct val="0"/>
              </a:spcBef>
              <a:spcAft>
                <a:spcPct val="0"/>
              </a:spcAft>
            </a:pPr>
            <a:r>
              <a:rPr lang="en-US" sz="2800" dirty="0" smtClean="0">
                <a:solidFill>
                  <a:srgbClr val="FFFFFF"/>
                </a:solidFill>
              </a:rPr>
              <a:t>First, let’s look at a program </a:t>
            </a:r>
            <a:r>
              <a:rPr lang="en-US" sz="2800" u="sng" dirty="0" smtClean="0">
                <a:solidFill>
                  <a:srgbClr val="FFFFFF"/>
                </a:solidFill>
              </a:rPr>
              <a:t>unique to Pennsylvania </a:t>
            </a:r>
            <a:endParaRPr lang="en-US" sz="2800" u="sng" dirty="0">
              <a:solidFill>
                <a:srgbClr val="FFFFFF"/>
              </a:solidFill>
            </a:endParaRPr>
          </a:p>
          <a:p>
            <a:pPr fontAlgn="base">
              <a:spcBef>
                <a:spcPct val="0"/>
              </a:spcBef>
              <a:spcAft>
                <a:spcPct val="0"/>
              </a:spcAft>
            </a:pPr>
            <a:r>
              <a:rPr lang="en-US" sz="2800" dirty="0" smtClean="0">
                <a:solidFill>
                  <a:srgbClr val="FFFFFF"/>
                </a:solidFill>
              </a:rPr>
              <a:t>	DGRMP Goals:  	- Reduce Sediment Pollution</a:t>
            </a:r>
          </a:p>
          <a:p>
            <a:pPr fontAlgn="base">
              <a:spcBef>
                <a:spcPct val="0"/>
              </a:spcBef>
              <a:spcAft>
                <a:spcPct val="0"/>
              </a:spcAft>
            </a:pPr>
            <a:r>
              <a:rPr lang="en-US" sz="2800" dirty="0" smtClean="0">
                <a:solidFill>
                  <a:srgbClr val="FFFFFF"/>
                </a:solidFill>
              </a:rPr>
              <a:t>				- Reduce Maintenance Costs</a:t>
            </a:r>
            <a:endParaRPr lang="en-US" sz="2800" dirty="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smtClean="0">
              <a:solidFill>
                <a:srgbClr val="000000"/>
              </a:solidFill>
            </a:endParaRPr>
          </a:p>
        </p:txBody>
      </p:sp>
      <p:sp>
        <p:nvSpPr>
          <p:cNvPr id="28" name="Rectangle 4"/>
          <p:cNvSpPr txBox="1">
            <a:spLocks noChangeArrowheads="1"/>
          </p:cNvSpPr>
          <p:nvPr/>
        </p:nvSpPr>
        <p:spPr bwMode="auto">
          <a:xfrm>
            <a:off x="304800" y="685800"/>
            <a:ext cx="8448675"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defRPr/>
            </a:pPr>
            <a:r>
              <a:rPr lang="en-US" sz="3200" b="1" kern="0" dirty="0" smtClean="0">
                <a:solidFill>
                  <a:srgbClr val="FF0000"/>
                </a:solidFill>
              </a:rPr>
              <a:t>Center for Dirt and Gravel Road Studies</a:t>
            </a:r>
          </a:p>
          <a:p>
            <a:pPr marL="742950" lvl="1" indent="-285750" fontAlgn="base">
              <a:spcBef>
                <a:spcPct val="20000"/>
              </a:spcBef>
              <a:spcAft>
                <a:spcPct val="0"/>
              </a:spcAft>
              <a:buFont typeface="Arial" pitchFamily="34" charset="0"/>
              <a:buChar char="•"/>
            </a:pPr>
            <a:r>
              <a:rPr lang="en-US" sz="2800" kern="0" dirty="0" smtClean="0">
                <a:solidFill>
                  <a:srgbClr val="000000"/>
                </a:solidFill>
              </a:rPr>
              <a:t>Founded in 2000 to provide educational services to PA Dirt and Gravel Road Maintenance Program.</a:t>
            </a:r>
          </a:p>
          <a:p>
            <a:pPr marL="742950" lvl="1" indent="-285750" fontAlgn="base">
              <a:spcBef>
                <a:spcPct val="20000"/>
              </a:spcBef>
              <a:spcAft>
                <a:spcPct val="0"/>
              </a:spcAft>
              <a:buFont typeface="Arial" pitchFamily="34" charset="0"/>
              <a:buChar char="•"/>
            </a:pPr>
            <a:r>
              <a:rPr lang="en-US" sz="2800" kern="0" dirty="0" smtClean="0">
                <a:solidFill>
                  <a:srgbClr val="000000"/>
                </a:solidFill>
              </a:rPr>
              <a:t>Part of Thomas D Larson PA Transportation Institute at Penn State.</a:t>
            </a:r>
          </a:p>
          <a:p>
            <a:pPr marL="742950" lvl="1" indent="-285750" fontAlgn="base">
              <a:spcBef>
                <a:spcPct val="20000"/>
              </a:spcBef>
              <a:spcAft>
                <a:spcPct val="0"/>
              </a:spcAft>
              <a:buFont typeface="Arial" pitchFamily="34" charset="0"/>
              <a:buChar char="•"/>
            </a:pPr>
            <a:r>
              <a:rPr lang="en-US" sz="2800" kern="0" dirty="0" smtClean="0">
                <a:solidFill>
                  <a:srgbClr val="000000"/>
                </a:solidFill>
              </a:rPr>
              <a:t>Five full-time employees.</a:t>
            </a:r>
          </a:p>
          <a:p>
            <a:pPr marL="742950" lvl="1" indent="-285750" fontAlgn="base">
              <a:spcBef>
                <a:spcPct val="20000"/>
              </a:spcBef>
              <a:spcAft>
                <a:spcPct val="0"/>
              </a:spcAft>
              <a:buFont typeface="Arial" pitchFamily="34" charset="0"/>
              <a:buChar char="•"/>
            </a:pPr>
            <a:r>
              <a:rPr lang="en-US" sz="2800" kern="0" dirty="0" smtClean="0">
                <a:solidFill>
                  <a:srgbClr val="000000"/>
                </a:solidFill>
              </a:rPr>
              <a:t>Collaborates with both public and private sector to complete outside education and research.</a:t>
            </a:r>
          </a:p>
          <a:p>
            <a:pPr marL="742950" lvl="1" indent="-285750" fontAlgn="base">
              <a:spcBef>
                <a:spcPct val="20000"/>
              </a:spcBef>
              <a:spcAft>
                <a:spcPct val="0"/>
              </a:spcAft>
            </a:pPr>
            <a:endParaRPr lang="en-US" sz="2800" kern="0" dirty="0" smtClean="0">
              <a:solidFill>
                <a:srgbClr val="000000"/>
              </a:solidFill>
            </a:endParaRPr>
          </a:p>
          <a:p>
            <a:pPr marL="742950" lvl="1" indent="-285750" fontAlgn="base">
              <a:spcBef>
                <a:spcPct val="20000"/>
              </a:spcBef>
              <a:spcAft>
                <a:spcPct val="0"/>
              </a:spcAft>
              <a:buFont typeface="Arial" pitchFamily="34" charset="0"/>
              <a:buChar char="•"/>
            </a:pPr>
            <a:endParaRPr lang="en-US" sz="2800" kern="0" dirty="0" smtClean="0">
              <a:solidFill>
                <a:srgbClr val="000000"/>
              </a:solidFill>
            </a:endParaRPr>
          </a:p>
          <a:p>
            <a:pPr marL="342900" indent="-342900" fontAlgn="base">
              <a:spcBef>
                <a:spcPct val="20000"/>
              </a:spcBef>
              <a:spcAft>
                <a:spcPct val="0"/>
              </a:spcAft>
              <a:buFontTx/>
              <a:buChar char="•"/>
              <a:defRPr/>
            </a:pPr>
            <a:endParaRPr lang="en-US" sz="3200" b="1" kern="0" dirty="0" smtClean="0">
              <a:solidFill>
                <a:srgbClr val="000000"/>
              </a:solidFill>
            </a:endParaRPr>
          </a:p>
        </p:txBody>
      </p:sp>
      <p:pic>
        <p:nvPicPr>
          <p:cNvPr id="31" name="Picture 4" descr="cdgrs_logo_raster2"/>
          <p:cNvPicPr>
            <a:picLocks noChangeAspect="1" noChangeArrowheads="1"/>
          </p:cNvPicPr>
          <p:nvPr/>
        </p:nvPicPr>
        <p:blipFill>
          <a:blip r:embed="rId3" cstate="print"/>
          <a:srcRect/>
          <a:stretch>
            <a:fillRect/>
          </a:stretch>
        </p:blipFill>
        <p:spPr bwMode="auto">
          <a:xfrm>
            <a:off x="1905000" y="5181600"/>
            <a:ext cx="4431758" cy="1347085"/>
          </a:xfrm>
          <a:prstGeom prst="rect">
            <a:avLst/>
          </a:prstGeom>
          <a:noFill/>
          <a:ln w="9525">
            <a:noFill/>
            <a:miter lim="800000"/>
            <a:headEnd/>
            <a:tailEnd/>
          </a:ln>
        </p:spPr>
      </p:pic>
      <p:sp>
        <p:nvSpPr>
          <p:cNvPr id="32" name="Text Box 8"/>
          <p:cNvSpPr txBox="1">
            <a:spLocks noChangeArrowheads="1"/>
          </p:cNvSpPr>
          <p:nvPr/>
        </p:nvSpPr>
        <p:spPr bwMode="auto">
          <a:xfrm>
            <a:off x="0" y="-7620"/>
            <a:ext cx="4267200" cy="457200"/>
          </a:xfrm>
          <a:prstGeom prst="rect">
            <a:avLst/>
          </a:prstGeom>
          <a:solidFill>
            <a:srgbClr val="003300"/>
          </a:solidFill>
          <a:ln w="9525">
            <a:noFill/>
            <a:miter lim="800000"/>
            <a:headEnd/>
            <a:tailEnd/>
          </a:ln>
          <a:effectLst/>
        </p:spPr>
        <p:txBody>
          <a:bodyPr lIns="0" rIns="0"/>
          <a:lstStyle/>
          <a:p>
            <a:pPr algn="ctr" fontAlgn="base">
              <a:spcBef>
                <a:spcPct val="0"/>
              </a:spcBef>
              <a:spcAft>
                <a:spcPct val="0"/>
              </a:spcAft>
              <a:defRPr/>
            </a:pPr>
            <a:r>
              <a:rPr lang="en-US" sz="1400" dirty="0" smtClean="0">
                <a:solidFill>
                  <a:srgbClr val="FFFFFF"/>
                </a:solidFill>
              </a:rPr>
              <a:t>PSU Center for Dirt and Gravel Road Studies</a:t>
            </a:r>
            <a:endParaRPr lang="en-US" sz="1400" dirty="0">
              <a:solidFill>
                <a:srgbClr val="FFFFFF"/>
              </a:solidFill>
            </a:endParaRPr>
          </a:p>
          <a:p>
            <a:pPr algn="ctr" fontAlgn="base">
              <a:spcBef>
                <a:spcPct val="0"/>
              </a:spcBef>
              <a:spcAft>
                <a:spcPct val="0"/>
              </a:spcAft>
              <a:defRPr/>
            </a:pPr>
            <a:r>
              <a:rPr lang="en-US" sz="1400" dirty="0">
                <a:solidFill>
                  <a:srgbClr val="FFFFFF"/>
                </a:solidFill>
                <a:hlinkClick r:id="rId4"/>
              </a:rPr>
              <a:t>www.dirtandgravelroads.org</a:t>
            </a:r>
            <a:r>
              <a:rPr lang="en-US" sz="1400" dirty="0">
                <a:solidFill>
                  <a:srgbClr val="FFFFFF"/>
                </a:solidFill>
              </a:rPr>
              <a:t> </a:t>
            </a:r>
          </a:p>
        </p:txBody>
      </p:sp>
      <p:sp>
        <p:nvSpPr>
          <p:cNvPr id="34" name="Rectangle 33"/>
          <p:cNvSpPr/>
          <p:nvPr/>
        </p:nvSpPr>
        <p:spPr bwMode="auto">
          <a:xfrm>
            <a:off x="-4763" y="-10481"/>
            <a:ext cx="3962400" cy="502920"/>
          </a:xfrm>
          <a:prstGeom prst="rect">
            <a:avLst/>
          </a:prstGeom>
          <a:solidFill>
            <a:srgbClr val="003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smtClean="0">
                <a:solidFill>
                  <a:srgbClr val="FFFF99"/>
                </a:solidFill>
              </a:rPr>
              <a:t>Driving Surface Aggregate Sediment Study</a:t>
            </a:r>
          </a:p>
        </p:txBody>
      </p:sp>
      <p:sp>
        <p:nvSpPr>
          <p:cNvPr id="8" name="Text Box 5"/>
          <p:cNvSpPr txBox="1">
            <a:spLocks noChangeArrowheads="1"/>
          </p:cNvSpPr>
          <p:nvPr/>
        </p:nvSpPr>
        <p:spPr bwMode="auto">
          <a:xfrm>
            <a:off x="0" y="0"/>
            <a:ext cx="4267200" cy="457200"/>
          </a:xfrm>
          <a:prstGeom prst="rect">
            <a:avLst/>
          </a:prstGeom>
          <a:solidFill>
            <a:srgbClr val="003300"/>
          </a:solidFill>
          <a:ln w="9525">
            <a:noFill/>
            <a:miter lim="800000"/>
            <a:headEnd/>
            <a:tailEnd/>
          </a:ln>
        </p:spPr>
        <p:txBody>
          <a:bodyPr lIns="0" tIns="18288" rIns="0"/>
          <a:lstStyle/>
          <a:p>
            <a:pPr algn="ctr" fontAlgn="base">
              <a:spcBef>
                <a:spcPct val="0"/>
              </a:spcBef>
              <a:spcAft>
                <a:spcPct val="0"/>
              </a:spcAft>
            </a:pPr>
            <a:r>
              <a:rPr lang="en-US" sz="1400">
                <a:solidFill>
                  <a:srgbClr val="FFFFFF"/>
                </a:solidFill>
                <a:latin typeface="Times New Roman" pitchFamily="18" charset="0"/>
              </a:rPr>
              <a:t>Dirt and Gravel Road Maintenance Program</a:t>
            </a:r>
          </a:p>
          <a:p>
            <a:pPr algn="ctr" fontAlgn="base">
              <a:spcBef>
                <a:spcPct val="0"/>
              </a:spcBef>
              <a:spcAft>
                <a:spcPct val="0"/>
              </a:spcAft>
            </a:pPr>
            <a:r>
              <a:rPr lang="en-US" sz="1400">
                <a:solidFill>
                  <a:srgbClr val="FFFFFF"/>
                </a:solidFill>
                <a:latin typeface="Times New Roman" pitchFamily="18" charset="0"/>
                <a:hlinkClick r:id="rId4"/>
              </a:rPr>
              <a:t>www.dirtandgravelroads.org</a:t>
            </a:r>
            <a:r>
              <a:rPr lang="en-US" sz="1400">
                <a:solidFill>
                  <a:srgbClr val="FFFFFF"/>
                </a:solidFill>
                <a:latin typeface="Times New Roman" pitchFamily="18" charset="0"/>
              </a:rPr>
              <a:t> </a:t>
            </a:r>
          </a:p>
        </p:txBody>
      </p:sp>
      <p:sp>
        <p:nvSpPr>
          <p:cNvPr id="35" name="Rectangle 34"/>
          <p:cNvSpPr/>
          <p:nvPr/>
        </p:nvSpPr>
        <p:spPr bwMode="auto">
          <a:xfrm>
            <a:off x="3952874" y="-7620"/>
            <a:ext cx="5191126" cy="50292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b="1" dirty="0" smtClean="0">
                <a:solidFill>
                  <a:srgbClr val="003300"/>
                </a:solidFill>
              </a:rPr>
              <a:t>Background: Center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7014015.JPG"/>
          <p:cNvPicPr/>
          <p:nvPr/>
        </p:nvPicPr>
        <p:blipFill>
          <a:blip r:embed="rId2" cstate="print"/>
          <a:srcRect l="32485" t="12883" r="19638"/>
          <a:stretch>
            <a:fillRect/>
          </a:stretch>
        </p:blipFill>
        <p:spPr>
          <a:xfrm>
            <a:off x="0" y="0"/>
            <a:ext cx="5105400" cy="6858000"/>
          </a:xfrm>
          <a:prstGeom prst="rect">
            <a:avLst/>
          </a:prstGeom>
          <a:ln>
            <a:solidFill>
              <a:schemeClr val="tx1"/>
            </a:solidFill>
          </a:ln>
        </p:spPr>
      </p:pic>
      <p:pic>
        <p:nvPicPr>
          <p:cNvPr id="7" name="Picture 3" descr="D:\My Documents\Jobs\ANF_NETL_rainmaker\Picutes_of_running\Site_B_after_11_2_11\IMAG1241.jpg"/>
          <p:cNvPicPr>
            <a:picLocks noChangeAspect="1" noChangeArrowheads="1"/>
          </p:cNvPicPr>
          <p:nvPr/>
        </p:nvPicPr>
        <p:blipFill>
          <a:blip r:embed="rId3" cstate="print"/>
          <a:srcRect l="23009" t="19862" r="23894" b="9341"/>
          <a:stretch>
            <a:fillRect/>
          </a:stretch>
        </p:blipFill>
        <p:spPr bwMode="auto">
          <a:xfrm>
            <a:off x="5419725" y="3276600"/>
            <a:ext cx="3429000" cy="3429000"/>
          </a:xfrm>
          <a:prstGeom prst="rect">
            <a:avLst/>
          </a:prstGeom>
          <a:noFill/>
          <a:ln w="38100">
            <a:solidFill>
              <a:schemeClr val="tx1"/>
            </a:solidFill>
          </a:ln>
        </p:spPr>
      </p:pic>
      <p:sp>
        <p:nvSpPr>
          <p:cNvPr id="8" name="Rectangle 7"/>
          <p:cNvSpPr/>
          <p:nvPr/>
        </p:nvSpPr>
        <p:spPr>
          <a:xfrm>
            <a:off x="0" y="0"/>
            <a:ext cx="9144000" cy="461665"/>
          </a:xfrm>
          <a:prstGeom prst="rect">
            <a:avLst/>
          </a:prstGeom>
          <a:solidFill>
            <a:schemeClr val="tx1"/>
          </a:solidFill>
        </p:spPr>
        <p:txBody>
          <a:bodyPr wrap="square">
            <a:spAutoFit/>
          </a:bodyPr>
          <a:lstStyle/>
          <a:p>
            <a:pPr>
              <a:defRPr/>
            </a:pPr>
            <a:r>
              <a:rPr lang="en-US" sz="2400" b="1" dirty="0" smtClean="0">
                <a:solidFill>
                  <a:srgbClr val="FFFFFF"/>
                </a:solidFill>
              </a:rPr>
              <a:t>Sediment Study 2010-2011</a:t>
            </a:r>
          </a:p>
        </p:txBody>
      </p:sp>
      <p:sp>
        <p:nvSpPr>
          <p:cNvPr id="6" name="Rectangle 5"/>
          <p:cNvSpPr/>
          <p:nvPr/>
        </p:nvSpPr>
        <p:spPr>
          <a:xfrm>
            <a:off x="5181600" y="384989"/>
            <a:ext cx="3962400" cy="2739211"/>
          </a:xfrm>
          <a:prstGeom prst="rect">
            <a:avLst/>
          </a:prstGeom>
          <a:solidFill>
            <a:schemeClr val="tx1"/>
          </a:solidFill>
        </p:spPr>
        <p:txBody>
          <a:bodyPr wrap="square">
            <a:spAutoFit/>
          </a:bodyPr>
          <a:lstStyle/>
          <a:p>
            <a:pPr>
              <a:buFontTx/>
              <a:buChar char="-"/>
              <a:defRPr/>
            </a:pPr>
            <a:r>
              <a:rPr lang="en-US" sz="2400" b="1" dirty="0" smtClean="0">
                <a:solidFill>
                  <a:srgbClr val="FFFFFF"/>
                </a:solidFill>
              </a:rPr>
              <a:t> Using rainfall simulator</a:t>
            </a:r>
          </a:p>
          <a:p>
            <a:pPr>
              <a:buFontTx/>
              <a:buChar char="-"/>
              <a:defRPr/>
            </a:pPr>
            <a:endParaRPr lang="en-US" sz="1600" b="1" dirty="0" smtClean="0">
              <a:solidFill>
                <a:srgbClr val="FFFFFF"/>
              </a:solidFill>
            </a:endParaRPr>
          </a:p>
          <a:p>
            <a:pPr>
              <a:buFontTx/>
              <a:buChar char="-"/>
              <a:defRPr/>
            </a:pPr>
            <a:r>
              <a:rPr lang="en-US" sz="2400" b="1" dirty="0" smtClean="0">
                <a:solidFill>
                  <a:srgbClr val="FFFFFF"/>
                </a:solidFill>
              </a:rPr>
              <a:t> On Shallow oil/gas access roads in Allegheny National Forest</a:t>
            </a:r>
          </a:p>
          <a:p>
            <a:pPr>
              <a:buFontTx/>
              <a:buChar char="-"/>
              <a:defRPr/>
            </a:pPr>
            <a:endParaRPr lang="en-US" sz="1600" b="1" dirty="0" smtClean="0">
              <a:solidFill>
                <a:srgbClr val="FFFFFF"/>
              </a:solidFill>
            </a:endParaRPr>
          </a:p>
          <a:p>
            <a:pPr>
              <a:buFontTx/>
              <a:buChar char="-"/>
              <a:defRPr/>
            </a:pPr>
            <a:r>
              <a:rPr lang="en-US" sz="2400" b="1" dirty="0" smtClean="0">
                <a:solidFill>
                  <a:srgbClr val="FFFFFF"/>
                </a:solidFill>
              </a:rPr>
              <a:t> Results available </a:t>
            </a:r>
            <a:r>
              <a:rPr lang="en-US" sz="2000" b="1" dirty="0" smtClean="0">
                <a:solidFill>
                  <a:srgbClr val="FFFFFF"/>
                </a:solidFill>
              </a:rPr>
              <a:t>www.dirtandgravelroads.org</a:t>
            </a:r>
            <a:endParaRPr lang="en-US" sz="2400" dirty="0" smtClean="0">
              <a:solidFill>
                <a:srgbClr val="FFFF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noChangeArrowheads="1"/>
          </p:cNvPicPr>
          <p:nvPr/>
        </p:nvPicPr>
        <p:blipFill>
          <a:blip r:embed="rId2" cstate="print"/>
          <a:srcRect l="2400" t="7514" r="4124"/>
          <a:stretch>
            <a:fillRect/>
          </a:stretch>
        </p:blipFill>
        <p:spPr bwMode="auto">
          <a:xfrm>
            <a:off x="0" y="609600"/>
            <a:ext cx="9144000" cy="5715000"/>
          </a:xfrm>
          <a:prstGeom prst="rect">
            <a:avLst/>
          </a:prstGeom>
          <a:noFill/>
          <a:ln w="76200">
            <a:solidFill>
              <a:schemeClr val="tx1"/>
            </a:solidFill>
            <a:miter lim="800000"/>
            <a:headEnd/>
            <a:tailEnd/>
          </a:ln>
        </p:spPr>
      </p:pic>
      <p:sp>
        <p:nvSpPr>
          <p:cNvPr id="6" name="TextBox 5"/>
          <p:cNvSpPr txBox="1"/>
          <p:nvPr/>
        </p:nvSpPr>
        <p:spPr>
          <a:xfrm>
            <a:off x="7518405" y="1219200"/>
            <a:ext cx="787395" cy="369332"/>
          </a:xfrm>
          <a:prstGeom prst="rect">
            <a:avLst/>
          </a:prstGeom>
          <a:solidFill>
            <a:schemeClr val="bg1"/>
          </a:solidFill>
          <a:ln>
            <a:solidFill>
              <a:schemeClr val="tx1"/>
            </a:solidFill>
          </a:ln>
        </p:spPr>
        <p:txBody>
          <a:bodyPr wrap="none" rtlCol="0">
            <a:spAutoFit/>
          </a:bodyPr>
          <a:lstStyle/>
          <a:p>
            <a:r>
              <a:rPr lang="en-US" dirty="0" smtClean="0">
                <a:solidFill>
                  <a:srgbClr val="000000"/>
                </a:solidFill>
              </a:rPr>
              <a:t>1 min</a:t>
            </a:r>
            <a:endParaRPr lang="en-US" dirty="0">
              <a:solidFill>
                <a:srgbClr val="000000"/>
              </a:solidFill>
            </a:endParaRPr>
          </a:p>
        </p:txBody>
      </p:sp>
      <p:sp>
        <p:nvSpPr>
          <p:cNvPr id="7" name="TextBox 6"/>
          <p:cNvSpPr txBox="1"/>
          <p:nvPr/>
        </p:nvSpPr>
        <p:spPr>
          <a:xfrm>
            <a:off x="6197610" y="1219200"/>
            <a:ext cx="787395" cy="369332"/>
          </a:xfrm>
          <a:prstGeom prst="rect">
            <a:avLst/>
          </a:prstGeom>
          <a:solidFill>
            <a:schemeClr val="bg1"/>
          </a:solidFill>
          <a:ln>
            <a:solidFill>
              <a:schemeClr val="tx1"/>
            </a:solidFill>
          </a:ln>
        </p:spPr>
        <p:txBody>
          <a:bodyPr wrap="none" rtlCol="0">
            <a:spAutoFit/>
          </a:bodyPr>
          <a:lstStyle/>
          <a:p>
            <a:r>
              <a:rPr lang="en-US" dirty="0" smtClean="0">
                <a:solidFill>
                  <a:srgbClr val="000000"/>
                </a:solidFill>
              </a:rPr>
              <a:t>5 min</a:t>
            </a:r>
            <a:endParaRPr lang="en-US" dirty="0">
              <a:solidFill>
                <a:srgbClr val="000000"/>
              </a:solidFill>
            </a:endParaRPr>
          </a:p>
        </p:txBody>
      </p:sp>
      <p:sp>
        <p:nvSpPr>
          <p:cNvPr id="8" name="TextBox 7"/>
          <p:cNvSpPr txBox="1"/>
          <p:nvPr/>
        </p:nvSpPr>
        <p:spPr>
          <a:xfrm>
            <a:off x="4699005" y="1219200"/>
            <a:ext cx="915635" cy="369332"/>
          </a:xfrm>
          <a:prstGeom prst="rect">
            <a:avLst/>
          </a:prstGeom>
          <a:solidFill>
            <a:schemeClr val="bg1"/>
          </a:solidFill>
          <a:ln>
            <a:solidFill>
              <a:schemeClr val="tx1"/>
            </a:solidFill>
          </a:ln>
        </p:spPr>
        <p:txBody>
          <a:bodyPr wrap="none" rtlCol="0">
            <a:spAutoFit/>
          </a:bodyPr>
          <a:lstStyle/>
          <a:p>
            <a:r>
              <a:rPr lang="en-US" dirty="0" smtClean="0">
                <a:solidFill>
                  <a:srgbClr val="000000"/>
                </a:solidFill>
              </a:rPr>
              <a:t>10 min</a:t>
            </a:r>
            <a:endParaRPr lang="en-US" dirty="0">
              <a:solidFill>
                <a:srgbClr val="000000"/>
              </a:solidFill>
            </a:endParaRPr>
          </a:p>
        </p:txBody>
      </p:sp>
      <p:sp>
        <p:nvSpPr>
          <p:cNvPr id="9" name="TextBox 8"/>
          <p:cNvSpPr txBox="1"/>
          <p:nvPr/>
        </p:nvSpPr>
        <p:spPr>
          <a:xfrm>
            <a:off x="3352800" y="1219200"/>
            <a:ext cx="915635" cy="369332"/>
          </a:xfrm>
          <a:prstGeom prst="rect">
            <a:avLst/>
          </a:prstGeom>
          <a:solidFill>
            <a:schemeClr val="bg1"/>
          </a:solidFill>
          <a:ln>
            <a:solidFill>
              <a:schemeClr val="tx1"/>
            </a:solidFill>
          </a:ln>
        </p:spPr>
        <p:txBody>
          <a:bodyPr wrap="none" rtlCol="0">
            <a:spAutoFit/>
          </a:bodyPr>
          <a:lstStyle/>
          <a:p>
            <a:r>
              <a:rPr lang="en-US" dirty="0" smtClean="0">
                <a:solidFill>
                  <a:srgbClr val="000000"/>
                </a:solidFill>
              </a:rPr>
              <a:t>15 min</a:t>
            </a:r>
            <a:endParaRPr lang="en-US" dirty="0">
              <a:solidFill>
                <a:srgbClr val="000000"/>
              </a:solidFill>
            </a:endParaRPr>
          </a:p>
        </p:txBody>
      </p:sp>
      <p:sp>
        <p:nvSpPr>
          <p:cNvPr id="10" name="TextBox 9"/>
          <p:cNvSpPr txBox="1"/>
          <p:nvPr/>
        </p:nvSpPr>
        <p:spPr>
          <a:xfrm>
            <a:off x="1981200" y="1219200"/>
            <a:ext cx="915635" cy="369332"/>
          </a:xfrm>
          <a:prstGeom prst="rect">
            <a:avLst/>
          </a:prstGeom>
          <a:solidFill>
            <a:schemeClr val="bg1"/>
          </a:solidFill>
          <a:ln>
            <a:solidFill>
              <a:schemeClr val="tx1"/>
            </a:solidFill>
          </a:ln>
        </p:spPr>
        <p:txBody>
          <a:bodyPr wrap="none" rtlCol="0">
            <a:spAutoFit/>
          </a:bodyPr>
          <a:lstStyle/>
          <a:p>
            <a:r>
              <a:rPr lang="en-US" dirty="0" smtClean="0">
                <a:solidFill>
                  <a:srgbClr val="000000"/>
                </a:solidFill>
              </a:rPr>
              <a:t>20 min</a:t>
            </a:r>
            <a:endParaRPr lang="en-US" dirty="0">
              <a:solidFill>
                <a:srgbClr val="000000"/>
              </a:solidFill>
            </a:endParaRPr>
          </a:p>
        </p:txBody>
      </p:sp>
      <p:sp>
        <p:nvSpPr>
          <p:cNvPr id="11" name="TextBox 10"/>
          <p:cNvSpPr txBox="1"/>
          <p:nvPr/>
        </p:nvSpPr>
        <p:spPr>
          <a:xfrm>
            <a:off x="533400" y="1219200"/>
            <a:ext cx="915635" cy="369332"/>
          </a:xfrm>
          <a:prstGeom prst="rect">
            <a:avLst/>
          </a:prstGeom>
          <a:solidFill>
            <a:schemeClr val="bg1"/>
          </a:solidFill>
          <a:ln>
            <a:solidFill>
              <a:schemeClr val="tx1"/>
            </a:solidFill>
          </a:ln>
        </p:spPr>
        <p:txBody>
          <a:bodyPr wrap="none" rtlCol="0">
            <a:spAutoFit/>
          </a:bodyPr>
          <a:lstStyle/>
          <a:p>
            <a:r>
              <a:rPr lang="en-US" dirty="0" smtClean="0">
                <a:solidFill>
                  <a:srgbClr val="000000"/>
                </a:solidFill>
              </a:rPr>
              <a:t>30 min</a:t>
            </a:r>
            <a:endParaRPr lang="en-US" dirty="0">
              <a:solidFill>
                <a:srgbClr val="000000"/>
              </a:solidFill>
            </a:endParaRPr>
          </a:p>
        </p:txBody>
      </p:sp>
      <p:sp>
        <p:nvSpPr>
          <p:cNvPr id="12" name="Rectangle 11"/>
          <p:cNvSpPr/>
          <p:nvPr/>
        </p:nvSpPr>
        <p:spPr>
          <a:xfrm>
            <a:off x="1752600" y="4180344"/>
            <a:ext cx="6096000" cy="2677656"/>
          </a:xfrm>
          <a:prstGeom prst="rect">
            <a:avLst/>
          </a:prstGeom>
          <a:solidFill>
            <a:schemeClr val="bg1"/>
          </a:solidFill>
        </p:spPr>
        <p:txBody>
          <a:bodyPr wrap="square">
            <a:spAutoFit/>
          </a:bodyPr>
          <a:lstStyle/>
          <a:p>
            <a:pPr>
              <a:defRPr/>
            </a:pPr>
            <a:r>
              <a:rPr lang="en-US" sz="2400" b="1" u="sng" dirty="0" smtClean="0">
                <a:solidFill>
                  <a:srgbClr val="000000"/>
                </a:solidFill>
              </a:rPr>
              <a:t>Results</a:t>
            </a:r>
            <a:r>
              <a:rPr lang="en-US" sz="2400" b="1" dirty="0" smtClean="0">
                <a:solidFill>
                  <a:srgbClr val="000000"/>
                </a:solidFill>
              </a:rPr>
              <a:t>: </a:t>
            </a:r>
            <a:r>
              <a:rPr lang="en-US" sz="2400" dirty="0" smtClean="0">
                <a:solidFill>
                  <a:srgbClr val="000000"/>
                </a:solidFill>
              </a:rPr>
              <a:t>from 14 100’ long road segments for 30 minute 0.6” rainfall event</a:t>
            </a:r>
            <a:endParaRPr lang="en-US" sz="1600" dirty="0" smtClean="0">
              <a:solidFill>
                <a:srgbClr val="000000"/>
              </a:solidFill>
            </a:endParaRPr>
          </a:p>
          <a:p>
            <a:pPr>
              <a:defRPr/>
            </a:pPr>
            <a:r>
              <a:rPr lang="en-US" sz="2400" b="1" u="sng" dirty="0" smtClean="0">
                <a:solidFill>
                  <a:srgbClr val="000000"/>
                </a:solidFill>
              </a:rPr>
              <a:t>Sediment Loss</a:t>
            </a:r>
          </a:p>
          <a:p>
            <a:pPr marL="7938" lvl="1" indent="-7938">
              <a:defRPr/>
            </a:pPr>
            <a:r>
              <a:rPr lang="en-US" sz="2400" dirty="0" smtClean="0">
                <a:solidFill>
                  <a:srgbClr val="000000"/>
                </a:solidFill>
              </a:rPr>
              <a:t>Low:		7 pounds</a:t>
            </a:r>
          </a:p>
          <a:p>
            <a:pPr marL="7938" lvl="1" indent="-7938">
              <a:defRPr/>
            </a:pPr>
            <a:r>
              <a:rPr lang="en-US" sz="2400" dirty="0" smtClean="0">
                <a:solidFill>
                  <a:srgbClr val="000000"/>
                </a:solidFill>
              </a:rPr>
              <a:t>High:	 	60 pounds</a:t>
            </a:r>
          </a:p>
          <a:p>
            <a:pPr marL="7938" lvl="1" indent="-7938">
              <a:defRPr/>
            </a:pPr>
            <a:r>
              <a:rPr lang="en-US" sz="2400" dirty="0" smtClean="0">
                <a:solidFill>
                  <a:srgbClr val="000000"/>
                </a:solidFill>
              </a:rPr>
              <a:t>Average: 	25 pounds</a:t>
            </a:r>
          </a:p>
          <a:p>
            <a:pPr marL="7938" lvl="1" indent="-7938">
              <a:defRPr/>
            </a:pPr>
            <a:r>
              <a:rPr lang="en-US" sz="2400" dirty="0" smtClean="0">
                <a:solidFill>
                  <a:srgbClr val="000000"/>
                </a:solidFill>
              </a:rPr>
              <a:t>- Factor in hydrologic connectivity and…</a:t>
            </a:r>
          </a:p>
        </p:txBody>
      </p:sp>
      <p:sp>
        <p:nvSpPr>
          <p:cNvPr id="13" name="Rectangle 12"/>
          <p:cNvSpPr/>
          <p:nvPr/>
        </p:nvSpPr>
        <p:spPr>
          <a:xfrm>
            <a:off x="0" y="0"/>
            <a:ext cx="9144000" cy="461665"/>
          </a:xfrm>
          <a:prstGeom prst="rect">
            <a:avLst/>
          </a:prstGeom>
          <a:solidFill>
            <a:schemeClr val="tx1"/>
          </a:solidFill>
        </p:spPr>
        <p:txBody>
          <a:bodyPr wrap="square">
            <a:spAutoFit/>
          </a:bodyPr>
          <a:lstStyle/>
          <a:p>
            <a:pPr>
              <a:defRPr/>
            </a:pPr>
            <a:r>
              <a:rPr lang="en-US" sz="2400" b="1" dirty="0" smtClean="0">
                <a:solidFill>
                  <a:srgbClr val="FFFFFF"/>
                </a:solidFill>
              </a:rPr>
              <a:t>Sediment Study 2010-2011 	(grass surfaced road)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20483" name="Rectangle 3"/>
          <p:cNvSpPr>
            <a:spLocks noGrp="1" noChangeArrowheads="1"/>
          </p:cNvSpPr>
          <p:nvPr>
            <p:ph type="title"/>
          </p:nvPr>
        </p:nvSpPr>
        <p:spPr>
          <a:xfrm>
            <a:off x="381000" y="762000"/>
            <a:ext cx="8153400" cy="1143000"/>
          </a:xfrm>
        </p:spPr>
        <p:txBody>
          <a:bodyPr/>
          <a:lstStyle/>
          <a:p>
            <a:pPr marL="0" indent="0" algn="l" eaLnBrk="1" hangingPunct="1"/>
            <a:r>
              <a:rPr lang="en-US" sz="2400" dirty="0" smtClean="0">
                <a:solidFill>
                  <a:schemeClr val="tx1"/>
                </a:solidFill>
              </a:rPr>
              <a:t>The Center focuses on</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Environmentally Sensitive Maintenance for Low-Volume and Unpaved Roads</a:t>
            </a:r>
            <a:br>
              <a:rPr lang="en-US" sz="3200" b="1" dirty="0" smtClean="0">
                <a:solidFill>
                  <a:srgbClr val="FF0000"/>
                </a:solidFill>
              </a:rPr>
            </a:br>
            <a:r>
              <a:rPr lang="en-US" sz="2400" dirty="0" smtClean="0">
                <a:solidFill>
                  <a:schemeClr val="tx1"/>
                </a:solidFill>
              </a:rPr>
              <a:t>to:</a:t>
            </a:r>
            <a:endParaRPr lang="en-US" sz="3200" b="1" dirty="0" smtClean="0">
              <a:solidFill>
                <a:schemeClr val="tx1"/>
              </a:solidFill>
            </a:endParaRPr>
          </a:p>
        </p:txBody>
      </p:sp>
      <p:sp>
        <p:nvSpPr>
          <p:cNvPr id="20484" name="Rectangle 4"/>
          <p:cNvSpPr>
            <a:spLocks noGrp="1" noChangeArrowheads="1"/>
          </p:cNvSpPr>
          <p:nvPr>
            <p:ph type="body" idx="1"/>
          </p:nvPr>
        </p:nvSpPr>
        <p:spPr>
          <a:xfrm>
            <a:off x="381000" y="2590800"/>
            <a:ext cx="8610600" cy="5791200"/>
          </a:xfrm>
        </p:spPr>
        <p:txBody>
          <a:bodyPr/>
          <a:lstStyle/>
          <a:p>
            <a:pPr eaLnBrk="1" hangingPunct="1"/>
            <a:r>
              <a:rPr lang="en-US" sz="2800" dirty="0" smtClean="0">
                <a:solidFill>
                  <a:schemeClr val="tx1"/>
                </a:solidFill>
              </a:rPr>
              <a:t>Reduce concentrated drainage.</a:t>
            </a:r>
          </a:p>
          <a:p>
            <a:pPr eaLnBrk="1" hangingPunct="1"/>
            <a:r>
              <a:rPr lang="en-US" sz="2800" dirty="0" smtClean="0">
                <a:solidFill>
                  <a:schemeClr val="tx1"/>
                </a:solidFill>
              </a:rPr>
              <a:t>Reduce hydrologic connectivity/sediment pollution.</a:t>
            </a:r>
          </a:p>
          <a:p>
            <a:pPr eaLnBrk="1" hangingPunct="1"/>
            <a:r>
              <a:rPr lang="en-US" sz="2800" dirty="0" smtClean="0">
                <a:solidFill>
                  <a:schemeClr val="tx1"/>
                </a:solidFill>
              </a:rPr>
              <a:t>Reduce impact of road on the land.</a:t>
            </a:r>
          </a:p>
          <a:p>
            <a:pPr eaLnBrk="1" hangingPunct="1"/>
            <a:r>
              <a:rPr lang="en-US" sz="2800" dirty="0" smtClean="0">
                <a:solidFill>
                  <a:schemeClr val="tx1"/>
                </a:solidFill>
              </a:rPr>
              <a:t>Reduce long-term maintenance costs.</a:t>
            </a:r>
          </a:p>
          <a:p>
            <a:pPr eaLnBrk="1" hangingPunct="1"/>
            <a:endParaRPr lang="en-US" sz="2800" dirty="0" smtClean="0">
              <a:solidFill>
                <a:schemeClr val="tx1"/>
              </a:solidFill>
            </a:endParaRPr>
          </a:p>
          <a:p>
            <a:pPr eaLnBrk="1" hangingPunct="1"/>
            <a:endParaRPr lang="en-US" sz="2800" dirty="0" smtClean="0">
              <a:solidFill>
                <a:schemeClr val="tx1"/>
              </a:solidFill>
            </a:endParaRPr>
          </a:p>
        </p:txBody>
      </p:sp>
      <p:sp>
        <p:nvSpPr>
          <p:cNvPr id="8" name="Rectangle 7"/>
          <p:cNvSpPr/>
          <p:nvPr/>
        </p:nvSpPr>
        <p:spPr>
          <a:xfrm>
            <a:off x="0" y="5181600"/>
            <a:ext cx="9296400" cy="1446550"/>
          </a:xfrm>
          <a:prstGeom prst="rect">
            <a:avLst/>
          </a:prstGeom>
          <a:noFill/>
        </p:spPr>
        <p:txBody>
          <a:bodyPr wrap="square" lIns="91440" tIns="45720" rIns="91440" bIns="45720">
            <a:spAutoFit/>
          </a:bodyPr>
          <a:lstStyle/>
          <a:p>
            <a:pPr algn="ctr" fontAlgn="base">
              <a:spcBef>
                <a:spcPct val="0"/>
              </a:spcBef>
              <a:spcAft>
                <a:spcPct val="0"/>
              </a:spcAft>
            </a:pPr>
            <a:r>
              <a:rPr lang="en-US" sz="4400" b="1" i="1" spc="50" dirty="0" smtClean="0">
                <a:ln w="12700" cmpd="sng">
                  <a:solidFill>
                    <a:srgbClr val="008000"/>
                  </a:solidFill>
                  <a:prstDash val="solid"/>
                </a:ln>
                <a:solidFill>
                  <a:srgbClr val="66FF66"/>
                </a:solidFill>
                <a:effectLst>
                  <a:glow rad="53100">
                    <a:srgbClr val="2D2D8A">
                      <a:satMod val="180000"/>
                      <a:alpha val="30000"/>
                    </a:srgbClr>
                  </a:glow>
                </a:effectLst>
              </a:rPr>
              <a:t>“Better Roads, </a:t>
            </a:r>
          </a:p>
          <a:p>
            <a:pPr algn="ctr" fontAlgn="base">
              <a:spcBef>
                <a:spcPct val="0"/>
              </a:spcBef>
              <a:spcAft>
                <a:spcPct val="0"/>
              </a:spcAft>
            </a:pPr>
            <a:r>
              <a:rPr lang="en-US" sz="4400" b="1" i="1" spc="50" dirty="0" smtClean="0">
                <a:ln w="12700" cmpd="sng">
                  <a:solidFill>
                    <a:srgbClr val="008000"/>
                  </a:solidFill>
                  <a:prstDash val="solid"/>
                </a:ln>
                <a:solidFill>
                  <a:srgbClr val="66FF66"/>
                </a:solidFill>
                <a:effectLst>
                  <a:glow rad="53100">
                    <a:srgbClr val="2D2D8A">
                      <a:satMod val="180000"/>
                      <a:alpha val="30000"/>
                    </a:srgbClr>
                  </a:glow>
                </a:effectLst>
              </a:rPr>
              <a:t>Cleaner Streams”</a:t>
            </a:r>
            <a:endParaRPr lang="en-US" sz="4400" b="1" i="1" spc="50" dirty="0">
              <a:ln w="12700" cmpd="sng">
                <a:solidFill>
                  <a:srgbClr val="008000"/>
                </a:solidFill>
                <a:prstDash val="solid"/>
              </a:ln>
              <a:solidFill>
                <a:srgbClr val="66FF66"/>
              </a:solidFill>
              <a:effectLst>
                <a:glow rad="53100">
                  <a:srgbClr val="2D2D8A">
                    <a:satMod val="180000"/>
                    <a:alpha val="30000"/>
                  </a:srgbClr>
                </a:glow>
              </a:effectLst>
            </a:endParaRPr>
          </a:p>
        </p:txBody>
      </p:sp>
      <p:sp>
        <p:nvSpPr>
          <p:cNvPr id="13" name="Text Box 8"/>
          <p:cNvSpPr txBox="1">
            <a:spLocks noChangeArrowheads="1"/>
          </p:cNvSpPr>
          <p:nvPr/>
        </p:nvSpPr>
        <p:spPr bwMode="auto">
          <a:xfrm>
            <a:off x="0" y="-7620"/>
            <a:ext cx="4267200" cy="457200"/>
          </a:xfrm>
          <a:prstGeom prst="rect">
            <a:avLst/>
          </a:prstGeom>
          <a:solidFill>
            <a:srgbClr val="003300"/>
          </a:solidFill>
          <a:ln w="9525">
            <a:noFill/>
            <a:miter lim="800000"/>
            <a:headEnd/>
            <a:tailEnd/>
          </a:ln>
          <a:effectLst/>
        </p:spPr>
        <p:txBody>
          <a:bodyPr lIns="0" rIns="0"/>
          <a:lstStyle/>
          <a:p>
            <a:pPr algn="ctr" fontAlgn="base">
              <a:spcBef>
                <a:spcPct val="0"/>
              </a:spcBef>
              <a:spcAft>
                <a:spcPct val="0"/>
              </a:spcAft>
              <a:defRPr/>
            </a:pPr>
            <a:r>
              <a:rPr lang="en-US" sz="1400" dirty="0" smtClean="0">
                <a:solidFill>
                  <a:srgbClr val="FFFFFF"/>
                </a:solidFill>
              </a:rPr>
              <a:t>PSU Center for Dirt and Gravel Road Studies</a:t>
            </a:r>
            <a:endParaRPr lang="en-US" sz="1400" dirty="0">
              <a:solidFill>
                <a:srgbClr val="FFFFFF"/>
              </a:solidFill>
            </a:endParaRPr>
          </a:p>
          <a:p>
            <a:pPr algn="ctr" fontAlgn="base">
              <a:spcBef>
                <a:spcPct val="0"/>
              </a:spcBef>
              <a:spcAft>
                <a:spcPct val="0"/>
              </a:spcAft>
              <a:defRPr/>
            </a:pPr>
            <a:r>
              <a:rPr lang="en-US" sz="1400" dirty="0">
                <a:solidFill>
                  <a:srgbClr val="FFFFFF"/>
                </a:solidFill>
                <a:hlinkClick r:id="rId3"/>
              </a:rPr>
              <a:t>www.dirtandgravelroads.org</a:t>
            </a:r>
            <a:r>
              <a:rPr lang="en-US" sz="1400" dirty="0">
                <a:solidFill>
                  <a:srgbClr val="FFFFFF"/>
                </a:solidFill>
              </a:rPr>
              <a:t> </a:t>
            </a:r>
          </a:p>
        </p:txBody>
      </p:sp>
      <p:sp>
        <p:nvSpPr>
          <p:cNvPr id="14" name="Rectangle 13"/>
          <p:cNvSpPr/>
          <p:nvPr/>
        </p:nvSpPr>
        <p:spPr bwMode="auto">
          <a:xfrm>
            <a:off x="-4763" y="-10481"/>
            <a:ext cx="3962400" cy="502920"/>
          </a:xfrm>
          <a:prstGeom prst="rect">
            <a:avLst/>
          </a:prstGeom>
          <a:solidFill>
            <a:srgbClr val="003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smtClean="0">
                <a:solidFill>
                  <a:srgbClr val="FFFF99"/>
                </a:solidFill>
              </a:rPr>
              <a:t>Driving Surface Aggregate Sediment Study</a:t>
            </a:r>
          </a:p>
        </p:txBody>
      </p:sp>
      <p:sp>
        <p:nvSpPr>
          <p:cNvPr id="9" name="Text Box 5"/>
          <p:cNvSpPr txBox="1">
            <a:spLocks noChangeArrowheads="1"/>
          </p:cNvSpPr>
          <p:nvPr/>
        </p:nvSpPr>
        <p:spPr bwMode="auto">
          <a:xfrm>
            <a:off x="0" y="0"/>
            <a:ext cx="4267200" cy="457200"/>
          </a:xfrm>
          <a:prstGeom prst="rect">
            <a:avLst/>
          </a:prstGeom>
          <a:solidFill>
            <a:srgbClr val="003300"/>
          </a:solidFill>
          <a:ln w="9525">
            <a:noFill/>
            <a:miter lim="800000"/>
            <a:headEnd/>
            <a:tailEnd/>
          </a:ln>
        </p:spPr>
        <p:txBody>
          <a:bodyPr lIns="0" tIns="18288" rIns="0"/>
          <a:lstStyle/>
          <a:p>
            <a:pPr algn="ctr" fontAlgn="base">
              <a:spcBef>
                <a:spcPct val="0"/>
              </a:spcBef>
              <a:spcAft>
                <a:spcPct val="0"/>
              </a:spcAft>
            </a:pPr>
            <a:r>
              <a:rPr lang="en-US" sz="1400">
                <a:solidFill>
                  <a:srgbClr val="FFFFFF"/>
                </a:solidFill>
                <a:latin typeface="Times New Roman" pitchFamily="18" charset="0"/>
              </a:rPr>
              <a:t>Dirt and Gravel Road Maintenance Program</a:t>
            </a:r>
          </a:p>
          <a:p>
            <a:pPr algn="ctr" fontAlgn="base">
              <a:spcBef>
                <a:spcPct val="0"/>
              </a:spcBef>
              <a:spcAft>
                <a:spcPct val="0"/>
              </a:spcAft>
            </a:pPr>
            <a:r>
              <a:rPr lang="en-US" sz="1400">
                <a:solidFill>
                  <a:srgbClr val="FFFFFF"/>
                </a:solidFill>
                <a:latin typeface="Times New Roman" pitchFamily="18" charset="0"/>
                <a:hlinkClick r:id="rId3"/>
              </a:rPr>
              <a:t>www.dirtandgravelroads.org</a:t>
            </a:r>
            <a:r>
              <a:rPr lang="en-US" sz="1400">
                <a:solidFill>
                  <a:srgbClr val="FFFFFF"/>
                </a:solidFill>
                <a:latin typeface="Times New Roman" pitchFamily="18" charset="0"/>
              </a:rPr>
              <a:t> </a:t>
            </a:r>
          </a:p>
        </p:txBody>
      </p:sp>
      <p:sp>
        <p:nvSpPr>
          <p:cNvPr id="15" name="Rectangle 14"/>
          <p:cNvSpPr/>
          <p:nvPr/>
        </p:nvSpPr>
        <p:spPr bwMode="auto">
          <a:xfrm>
            <a:off x="3952874" y="-7620"/>
            <a:ext cx="5191126" cy="50292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b="1" dirty="0" smtClean="0">
                <a:solidFill>
                  <a:srgbClr val="003300"/>
                </a:solidFill>
              </a:rPr>
              <a:t>Background: Center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dirty="0">
              <a:solidFill>
                <a:srgbClr val="000000"/>
              </a:solidFill>
            </a:endParaRPr>
          </a:p>
        </p:txBody>
      </p:sp>
      <p:sp>
        <p:nvSpPr>
          <p:cNvPr id="2052" name="Text Box 3"/>
          <p:cNvSpPr txBox="1">
            <a:spLocks noChangeArrowheads="1"/>
          </p:cNvSpPr>
          <p:nvPr/>
        </p:nvSpPr>
        <p:spPr bwMode="auto">
          <a:xfrm>
            <a:off x="0" y="228600"/>
            <a:ext cx="9144000" cy="138499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b="1" dirty="0" smtClean="0">
                <a:solidFill>
                  <a:srgbClr val="FFFF00"/>
                </a:solidFill>
              </a:rPr>
              <a:t>Potential Impacts of Modern Energy Development on Rural Roads and Waterways </a:t>
            </a:r>
          </a:p>
          <a:p>
            <a:pPr algn="ctr" fontAlgn="base">
              <a:spcBef>
                <a:spcPct val="0"/>
              </a:spcBef>
              <a:spcAft>
                <a:spcPct val="0"/>
              </a:spcAft>
            </a:pPr>
            <a:endParaRPr lang="en-US" sz="2800" b="1" dirty="0">
              <a:solidFill>
                <a:srgbClr val="FFFF99"/>
              </a:solidFill>
            </a:endParaRPr>
          </a:p>
        </p:txBody>
      </p:sp>
      <p:sp>
        <p:nvSpPr>
          <p:cNvPr id="2053" name="Text Box 4"/>
          <p:cNvSpPr txBox="1">
            <a:spLocks noChangeArrowheads="1"/>
          </p:cNvSpPr>
          <p:nvPr/>
        </p:nvSpPr>
        <p:spPr bwMode="auto">
          <a:xfrm>
            <a:off x="2508141" y="4981575"/>
            <a:ext cx="4095993" cy="1477328"/>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FFFFFF"/>
                </a:solidFill>
              </a:rPr>
              <a:t>Tim Ziegler</a:t>
            </a:r>
          </a:p>
          <a:p>
            <a:pPr algn="ctr" fontAlgn="base">
              <a:spcBef>
                <a:spcPct val="0"/>
              </a:spcBef>
              <a:spcAft>
                <a:spcPct val="0"/>
              </a:spcAft>
            </a:pPr>
            <a:r>
              <a:rPr lang="en-US" dirty="0">
                <a:solidFill>
                  <a:srgbClr val="FFFFFF"/>
                </a:solidFill>
              </a:rPr>
              <a:t>PSU Center for Dirt and Gravel Roads</a:t>
            </a:r>
          </a:p>
          <a:p>
            <a:pPr algn="ctr" fontAlgn="base">
              <a:spcBef>
                <a:spcPct val="0"/>
              </a:spcBef>
              <a:spcAft>
                <a:spcPct val="0"/>
              </a:spcAft>
            </a:pPr>
            <a:r>
              <a:rPr lang="en-US" dirty="0">
                <a:solidFill>
                  <a:srgbClr val="FFFFFF"/>
                </a:solidFill>
                <a:hlinkClick r:id="rId3"/>
              </a:rPr>
              <a:t>www.dirtandgravelroads.org</a:t>
            </a:r>
            <a:r>
              <a:rPr lang="en-US" dirty="0">
                <a:solidFill>
                  <a:srgbClr val="FFFFFF"/>
                </a:solidFill>
              </a:rPr>
              <a:t>  </a:t>
            </a:r>
          </a:p>
          <a:p>
            <a:pPr algn="ctr" fontAlgn="base">
              <a:spcBef>
                <a:spcPct val="0"/>
              </a:spcBef>
              <a:spcAft>
                <a:spcPct val="0"/>
              </a:spcAft>
            </a:pPr>
            <a:endParaRPr lang="en-US" dirty="0">
              <a:solidFill>
                <a:srgbClr val="FFFFFF"/>
              </a:solidFill>
            </a:endParaRPr>
          </a:p>
          <a:p>
            <a:pPr algn="ctr" fontAlgn="base">
              <a:spcBef>
                <a:spcPct val="0"/>
              </a:spcBef>
              <a:spcAft>
                <a:spcPct val="0"/>
              </a:spcAft>
            </a:pPr>
            <a:r>
              <a:rPr lang="en-US" dirty="0" smtClean="0">
                <a:solidFill>
                  <a:srgbClr val="FFFFFF"/>
                </a:solidFill>
              </a:rPr>
              <a:t>September 6, 2012</a:t>
            </a:r>
            <a:endParaRPr lang="en-US" dirty="0">
              <a:solidFill>
                <a:srgbClr val="FFFFFF"/>
              </a:solidFill>
            </a:endParaRPr>
          </a:p>
        </p:txBody>
      </p:sp>
      <p:pic>
        <p:nvPicPr>
          <p:cNvPr id="6" name="Picture 2"/>
          <p:cNvPicPr>
            <a:picLocks noChangeAspect="1" noChangeArrowheads="1"/>
          </p:cNvPicPr>
          <p:nvPr/>
        </p:nvPicPr>
        <p:blipFill>
          <a:blip r:embed="rId4" cstate="print"/>
          <a:srcRect/>
          <a:stretch>
            <a:fillRect/>
          </a:stretch>
        </p:blipFill>
        <p:spPr bwMode="auto">
          <a:xfrm>
            <a:off x="228600" y="1371600"/>
            <a:ext cx="8684007" cy="3506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9459" name="Text Box 4"/>
          <p:cNvSpPr txBox="1">
            <a:spLocks noChangeArrowheads="1"/>
          </p:cNvSpPr>
          <p:nvPr/>
        </p:nvSpPr>
        <p:spPr bwMode="auto">
          <a:xfrm>
            <a:off x="0" y="0"/>
            <a:ext cx="9144000" cy="1323975"/>
          </a:xfrm>
          <a:prstGeom prst="rect">
            <a:avLst/>
          </a:prstGeom>
          <a:noFill/>
          <a:ln w="9525">
            <a:noFill/>
            <a:miter lim="800000"/>
            <a:headEnd/>
            <a:tailEnd/>
          </a:ln>
        </p:spPr>
        <p:txBody>
          <a:bodyPr>
            <a:spAutoFit/>
          </a:bodyPr>
          <a:lstStyle/>
          <a:p>
            <a:pPr algn="ctr"/>
            <a:r>
              <a:rPr lang="en-US" sz="3200" dirty="0" smtClean="0">
                <a:solidFill>
                  <a:srgbClr val="FFFF00"/>
                </a:solidFill>
              </a:rPr>
              <a:t>SHALE  ENERGY ROAD </a:t>
            </a:r>
            <a:r>
              <a:rPr lang="en-US" sz="3200" dirty="0">
                <a:solidFill>
                  <a:srgbClr val="FFFF00"/>
                </a:solidFill>
              </a:rPr>
              <a:t>IMPACTS</a:t>
            </a:r>
          </a:p>
          <a:p>
            <a:pPr algn="ctr"/>
            <a:endParaRPr lang="en-US" sz="2000" b="0" dirty="0">
              <a:solidFill>
                <a:srgbClr val="FFFF00"/>
              </a:solidFill>
            </a:endParaRPr>
          </a:p>
          <a:p>
            <a:pPr algn="ctr"/>
            <a:endParaRPr lang="en-US" sz="2800" b="0" dirty="0">
              <a:solidFill>
                <a:schemeClr val="bg1"/>
              </a:solidFill>
            </a:endParaRPr>
          </a:p>
        </p:txBody>
      </p:sp>
      <p:sp>
        <p:nvSpPr>
          <p:cNvPr id="19460" name="Rectangle 213"/>
          <p:cNvSpPr>
            <a:spLocks noChangeArrowheads="1"/>
          </p:cNvSpPr>
          <p:nvPr/>
        </p:nvSpPr>
        <p:spPr bwMode="auto">
          <a:xfrm>
            <a:off x="1219200" y="76200"/>
            <a:ext cx="6553200" cy="1454150"/>
          </a:xfrm>
          <a:prstGeom prst="rect">
            <a:avLst/>
          </a:prstGeom>
          <a:noFill/>
          <a:ln w="38100" cmpd="dbl">
            <a:noFill/>
            <a:miter lim="800000"/>
            <a:headEnd/>
            <a:tailEnd/>
          </a:ln>
        </p:spPr>
        <p:txBody>
          <a:bodyPr wrap="none" anchor="ctr"/>
          <a:lstStyle/>
          <a:p>
            <a:pPr algn="ctr"/>
            <a:endParaRPr lang="en-US" sz="1600">
              <a:solidFill>
                <a:srgbClr val="FFC000"/>
              </a:solidFill>
            </a:endParaRPr>
          </a:p>
          <a:p>
            <a:pPr algn="ctr"/>
            <a:endParaRPr lang="en-US" sz="1600">
              <a:solidFill>
                <a:srgbClr val="FF9900"/>
              </a:solidFill>
            </a:endParaRPr>
          </a:p>
        </p:txBody>
      </p:sp>
      <p:pic>
        <p:nvPicPr>
          <p:cNvPr id="19461" name="Picture 9" descr="C:\Users\sbloser\Desktop\newpics\Gas_trip_\IMAG0561.jpg"/>
          <p:cNvPicPr>
            <a:picLocks noChangeAspect="1" noChangeArrowheads="1"/>
          </p:cNvPicPr>
          <p:nvPr/>
        </p:nvPicPr>
        <p:blipFill>
          <a:blip r:embed="rId3" cstate="print"/>
          <a:srcRect r="11401"/>
          <a:stretch>
            <a:fillRect/>
          </a:stretch>
        </p:blipFill>
        <p:spPr bwMode="auto">
          <a:xfrm>
            <a:off x="-18440400" y="6858000"/>
            <a:ext cx="9144000" cy="6172200"/>
          </a:xfrm>
          <a:prstGeom prst="rect">
            <a:avLst/>
          </a:prstGeom>
          <a:noFill/>
          <a:ln w="9525">
            <a:noFill/>
            <a:miter lim="800000"/>
            <a:headEnd/>
            <a:tailEnd/>
          </a:ln>
        </p:spPr>
      </p:pic>
      <p:sp>
        <p:nvSpPr>
          <p:cNvPr id="19462" name="TextBox 7"/>
          <p:cNvSpPr txBox="1">
            <a:spLocks noChangeArrowheads="1"/>
          </p:cNvSpPr>
          <p:nvPr/>
        </p:nvSpPr>
        <p:spPr bwMode="auto">
          <a:xfrm>
            <a:off x="304800" y="609600"/>
            <a:ext cx="8839200" cy="2739211"/>
          </a:xfrm>
          <a:prstGeom prst="rect">
            <a:avLst/>
          </a:prstGeom>
          <a:noFill/>
          <a:ln w="9525">
            <a:noFill/>
            <a:miter lim="800000"/>
            <a:headEnd/>
            <a:tailEnd/>
          </a:ln>
        </p:spPr>
        <p:txBody>
          <a:bodyPr>
            <a:spAutoFit/>
          </a:bodyPr>
          <a:lstStyle/>
          <a:p>
            <a:r>
              <a:rPr lang="en-US" sz="2400" dirty="0">
                <a:solidFill>
                  <a:schemeClr val="bg1"/>
                </a:solidFill>
              </a:rPr>
              <a:t>ONE well </a:t>
            </a:r>
            <a:r>
              <a:rPr lang="en-US" sz="2400" dirty="0" smtClean="0">
                <a:solidFill>
                  <a:schemeClr val="bg1"/>
                </a:solidFill>
              </a:rPr>
              <a:t>may require upwards of </a:t>
            </a:r>
            <a:r>
              <a:rPr lang="en-US" sz="2400" dirty="0">
                <a:solidFill>
                  <a:schemeClr val="bg1"/>
                </a:solidFill>
              </a:rPr>
              <a:t>1,500 water </a:t>
            </a:r>
            <a:r>
              <a:rPr lang="en-US" sz="2400" dirty="0" smtClean="0">
                <a:solidFill>
                  <a:schemeClr val="bg1"/>
                </a:solidFill>
              </a:rPr>
              <a:t>trucks*</a:t>
            </a:r>
            <a:endParaRPr lang="en-US" sz="2400" dirty="0">
              <a:solidFill>
                <a:schemeClr val="bg1"/>
              </a:solidFill>
            </a:endParaRPr>
          </a:p>
          <a:p>
            <a:r>
              <a:rPr lang="en-US" sz="2400" dirty="0" smtClean="0">
                <a:solidFill>
                  <a:schemeClr val="bg1"/>
                </a:solidFill>
              </a:rPr>
              <a:t>	</a:t>
            </a:r>
            <a:r>
              <a:rPr lang="en-US" sz="1600" dirty="0" smtClean="0">
                <a:solidFill>
                  <a:schemeClr val="bg1"/>
                </a:solidFill>
              </a:rPr>
              <a:t>* depending on the utilization of pipelines, flow-back recycling, etc.</a:t>
            </a:r>
            <a:endParaRPr lang="en-US" sz="1600" dirty="0">
              <a:solidFill>
                <a:schemeClr val="bg1"/>
              </a:solidFill>
            </a:endParaRPr>
          </a:p>
          <a:p>
            <a:r>
              <a:rPr lang="en-US" sz="2400" dirty="0">
                <a:solidFill>
                  <a:schemeClr val="bg1"/>
                </a:solidFill>
              </a:rPr>
              <a:t>One Loaded truck = ~1,000 – 10,000 car passes </a:t>
            </a:r>
          </a:p>
          <a:p>
            <a:endParaRPr lang="en-US" sz="2400" dirty="0">
              <a:solidFill>
                <a:schemeClr val="bg1"/>
              </a:solidFill>
            </a:endParaRPr>
          </a:p>
          <a:p>
            <a:r>
              <a:rPr lang="en-US" sz="3200" dirty="0">
                <a:solidFill>
                  <a:srgbClr val="FFFF00"/>
                </a:solidFill>
              </a:rPr>
              <a:t>= 1.5 – 15 Million cars in &lt; 1 month per well</a:t>
            </a:r>
          </a:p>
          <a:p>
            <a:endParaRPr lang="en-US" sz="2400" dirty="0">
              <a:solidFill>
                <a:schemeClr val="bg1"/>
              </a:solidFill>
            </a:endParaRPr>
          </a:p>
          <a:p>
            <a:r>
              <a:rPr lang="en-US" sz="2000" dirty="0" smtClean="0">
                <a:solidFill>
                  <a:schemeClr val="bg1"/>
                </a:solidFill>
              </a:rPr>
              <a:t>Stone trucks, </a:t>
            </a:r>
            <a:r>
              <a:rPr lang="en-US" sz="2000" dirty="0">
                <a:solidFill>
                  <a:schemeClr val="bg1"/>
                </a:solidFill>
              </a:rPr>
              <a:t>drill rig, </a:t>
            </a:r>
            <a:r>
              <a:rPr lang="en-US" sz="2000" dirty="0" smtClean="0">
                <a:solidFill>
                  <a:schemeClr val="bg1"/>
                </a:solidFill>
              </a:rPr>
              <a:t>finishing equipment and service vehicles not included</a:t>
            </a:r>
            <a:endParaRPr lang="en-US" sz="2000" dirty="0">
              <a:solidFill>
                <a:schemeClr val="bg1"/>
              </a:solidFill>
            </a:endParaRPr>
          </a:p>
        </p:txBody>
      </p:sp>
      <p:pic>
        <p:nvPicPr>
          <p:cNvPr id="19463" name="Picture 2"/>
          <p:cNvPicPr>
            <a:picLocks noGrp="1" noChangeAspect="1" noChangeArrowheads="1"/>
          </p:cNvPicPr>
          <p:nvPr>
            <p:ph/>
          </p:nvPr>
        </p:nvPicPr>
        <p:blipFill>
          <a:blip r:embed="rId4" cstate="print"/>
          <a:srcRect t="26666" b="26666"/>
          <a:stretch>
            <a:fillRect/>
          </a:stretch>
        </p:blipFill>
        <p:spPr>
          <a:xfrm>
            <a:off x="0" y="3657600"/>
            <a:ext cx="9144000" cy="3200400"/>
          </a:xfrm>
          <a:noFill/>
        </p:spPr>
      </p:pic>
      <p:sp>
        <p:nvSpPr>
          <p:cNvPr id="9" name="TextBox 8"/>
          <p:cNvSpPr txBox="1"/>
          <p:nvPr/>
        </p:nvSpPr>
        <p:spPr>
          <a:xfrm>
            <a:off x="1600200" y="1752600"/>
            <a:ext cx="4472699" cy="338554"/>
          </a:xfrm>
          <a:prstGeom prst="rect">
            <a:avLst/>
          </a:prstGeom>
          <a:noFill/>
        </p:spPr>
        <p:txBody>
          <a:bodyPr wrap="none">
            <a:spAutoFit/>
          </a:bodyPr>
          <a:lstStyle/>
          <a:p>
            <a:pPr>
              <a:defRPr/>
            </a:pPr>
            <a:r>
              <a:rPr lang="en-US" sz="1600" b="0" i="1" dirty="0">
                <a:solidFill>
                  <a:schemeClr val="bg1">
                    <a:lumMod val="95000"/>
                  </a:schemeClr>
                </a:solidFill>
              </a:rPr>
              <a:t>(study estimates </a:t>
            </a:r>
            <a:r>
              <a:rPr lang="en-US" sz="1600" b="0" i="1" dirty="0" smtClean="0">
                <a:solidFill>
                  <a:schemeClr val="bg1">
                    <a:lumMod val="95000"/>
                  </a:schemeClr>
                </a:solidFill>
              </a:rPr>
              <a:t>/engineering equivalents vary</a:t>
            </a:r>
            <a:r>
              <a:rPr lang="en-US" sz="1600" b="0" i="1" dirty="0">
                <a:solidFill>
                  <a:schemeClr val="bg1">
                    <a:lumMod val="95000"/>
                  </a:schemeClr>
                </a:solidFill>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483" name="Text Box 4"/>
          <p:cNvSpPr txBox="1">
            <a:spLocks noChangeArrowheads="1"/>
          </p:cNvSpPr>
          <p:nvPr/>
        </p:nvSpPr>
        <p:spPr bwMode="auto">
          <a:xfrm>
            <a:off x="0" y="0"/>
            <a:ext cx="9144000" cy="1323975"/>
          </a:xfrm>
          <a:prstGeom prst="rect">
            <a:avLst/>
          </a:prstGeom>
          <a:noFill/>
          <a:ln w="9525">
            <a:noFill/>
            <a:miter lim="800000"/>
            <a:headEnd/>
            <a:tailEnd/>
          </a:ln>
        </p:spPr>
        <p:txBody>
          <a:bodyPr>
            <a:spAutoFit/>
          </a:bodyPr>
          <a:lstStyle/>
          <a:p>
            <a:pPr algn="ctr"/>
            <a:r>
              <a:rPr lang="en-US" sz="3200" dirty="0" smtClean="0">
                <a:solidFill>
                  <a:srgbClr val="FFFF00"/>
                </a:solidFill>
              </a:rPr>
              <a:t>SHALE  ENERGY ROAD </a:t>
            </a:r>
            <a:r>
              <a:rPr lang="en-US" sz="3200" dirty="0">
                <a:solidFill>
                  <a:srgbClr val="FFFF00"/>
                </a:solidFill>
              </a:rPr>
              <a:t>IMPACTS</a:t>
            </a:r>
          </a:p>
          <a:p>
            <a:pPr algn="ctr"/>
            <a:endParaRPr lang="en-US" sz="2000" b="0" dirty="0">
              <a:solidFill>
                <a:srgbClr val="FFFF00"/>
              </a:solidFill>
            </a:endParaRPr>
          </a:p>
          <a:p>
            <a:pPr algn="ctr"/>
            <a:endParaRPr lang="en-US" sz="2800" b="0" dirty="0">
              <a:solidFill>
                <a:schemeClr val="bg1"/>
              </a:solidFill>
            </a:endParaRPr>
          </a:p>
        </p:txBody>
      </p:sp>
      <p:sp>
        <p:nvSpPr>
          <p:cNvPr id="20484" name="Rectangle 213"/>
          <p:cNvSpPr>
            <a:spLocks noChangeArrowheads="1"/>
          </p:cNvSpPr>
          <p:nvPr/>
        </p:nvSpPr>
        <p:spPr bwMode="auto">
          <a:xfrm>
            <a:off x="1219200" y="76200"/>
            <a:ext cx="6553200" cy="1454150"/>
          </a:xfrm>
          <a:prstGeom prst="rect">
            <a:avLst/>
          </a:prstGeom>
          <a:noFill/>
          <a:ln w="38100" cmpd="dbl">
            <a:noFill/>
            <a:miter lim="800000"/>
            <a:headEnd/>
            <a:tailEnd/>
          </a:ln>
        </p:spPr>
        <p:txBody>
          <a:bodyPr wrap="none" anchor="ctr"/>
          <a:lstStyle/>
          <a:p>
            <a:pPr algn="ctr"/>
            <a:endParaRPr lang="en-US" sz="1600">
              <a:solidFill>
                <a:srgbClr val="FFC000"/>
              </a:solidFill>
            </a:endParaRPr>
          </a:p>
          <a:p>
            <a:pPr algn="ctr"/>
            <a:endParaRPr lang="en-US" sz="1600">
              <a:solidFill>
                <a:srgbClr val="FF9900"/>
              </a:solidFill>
            </a:endParaRPr>
          </a:p>
        </p:txBody>
      </p:sp>
      <p:pic>
        <p:nvPicPr>
          <p:cNvPr id="20485" name="Picture 9" descr="C:\Users\sbloser\Desktop\newpics\Gas_trip_\IMAG0561.jpg"/>
          <p:cNvPicPr>
            <a:picLocks noChangeAspect="1" noChangeArrowheads="1"/>
          </p:cNvPicPr>
          <p:nvPr/>
        </p:nvPicPr>
        <p:blipFill>
          <a:blip r:embed="rId3" cstate="print"/>
          <a:srcRect r="11401"/>
          <a:stretch>
            <a:fillRect/>
          </a:stretch>
        </p:blipFill>
        <p:spPr bwMode="auto">
          <a:xfrm>
            <a:off x="-18440400" y="6858000"/>
            <a:ext cx="9144000" cy="6172200"/>
          </a:xfrm>
          <a:prstGeom prst="rect">
            <a:avLst/>
          </a:prstGeom>
          <a:noFill/>
          <a:ln w="9525">
            <a:noFill/>
            <a:miter lim="800000"/>
            <a:headEnd/>
            <a:tailEnd/>
          </a:ln>
        </p:spPr>
      </p:pic>
      <p:sp>
        <p:nvSpPr>
          <p:cNvPr id="19462" name="TextBox 7"/>
          <p:cNvSpPr txBox="1">
            <a:spLocks noChangeArrowheads="1"/>
          </p:cNvSpPr>
          <p:nvPr/>
        </p:nvSpPr>
        <p:spPr bwMode="auto">
          <a:xfrm>
            <a:off x="0" y="736600"/>
            <a:ext cx="9144000" cy="2554545"/>
          </a:xfrm>
          <a:prstGeom prst="rect">
            <a:avLst/>
          </a:prstGeom>
          <a:noFill/>
          <a:ln w="9525">
            <a:noFill/>
            <a:miter lim="800000"/>
            <a:headEnd/>
            <a:tailEnd/>
          </a:ln>
        </p:spPr>
        <p:txBody>
          <a:bodyPr wrap="square">
            <a:spAutoFit/>
          </a:bodyPr>
          <a:lstStyle/>
          <a:p>
            <a:pPr algn="ctr">
              <a:defRPr/>
            </a:pPr>
            <a:r>
              <a:rPr lang="en-US" sz="3200" dirty="0">
                <a:solidFill>
                  <a:schemeClr val="bg1">
                    <a:lumMod val="95000"/>
                  </a:schemeClr>
                </a:solidFill>
              </a:rPr>
              <a:t>1.5 – 15 Million car equivalents per well</a:t>
            </a:r>
          </a:p>
          <a:p>
            <a:pPr algn="ctr">
              <a:defRPr/>
            </a:pPr>
            <a:r>
              <a:rPr lang="en-US" sz="3200" dirty="0">
                <a:solidFill>
                  <a:schemeClr val="bg1">
                    <a:lumMod val="95000"/>
                  </a:schemeClr>
                </a:solidFill>
              </a:rPr>
              <a:t>x</a:t>
            </a:r>
          </a:p>
          <a:p>
            <a:pPr algn="ctr">
              <a:defRPr/>
            </a:pPr>
            <a:r>
              <a:rPr lang="en-US" sz="3200" dirty="0">
                <a:solidFill>
                  <a:schemeClr val="bg1">
                    <a:lumMod val="95000"/>
                  </a:schemeClr>
                </a:solidFill>
              </a:rPr>
              <a:t>Average of 7 wells per pad</a:t>
            </a:r>
          </a:p>
          <a:p>
            <a:pPr algn="ctr">
              <a:defRPr/>
            </a:pPr>
            <a:r>
              <a:rPr lang="en-US" sz="3200" dirty="0">
                <a:solidFill>
                  <a:schemeClr val="bg1">
                    <a:lumMod val="95000"/>
                  </a:schemeClr>
                </a:solidFill>
              </a:rPr>
              <a:t>=</a:t>
            </a:r>
          </a:p>
          <a:p>
            <a:pPr algn="ctr">
              <a:defRPr/>
            </a:pPr>
            <a:r>
              <a:rPr lang="en-US" sz="3200" dirty="0">
                <a:solidFill>
                  <a:srgbClr val="FFFF00"/>
                </a:solidFill>
              </a:rPr>
              <a:t>10.5 – 105 million </a:t>
            </a:r>
            <a:r>
              <a:rPr lang="en-US" sz="3200" dirty="0" smtClean="0">
                <a:solidFill>
                  <a:srgbClr val="FFFF00"/>
                </a:solidFill>
              </a:rPr>
              <a:t>equivalent car </a:t>
            </a:r>
            <a:r>
              <a:rPr lang="en-US" sz="3200" dirty="0">
                <a:solidFill>
                  <a:srgbClr val="FFFF00"/>
                </a:solidFill>
              </a:rPr>
              <a:t>passes per pad</a:t>
            </a:r>
          </a:p>
        </p:txBody>
      </p:sp>
      <p:pic>
        <p:nvPicPr>
          <p:cNvPr id="20488" name="Picture 8"/>
          <p:cNvPicPr>
            <a:picLocks noChangeAspect="1" noChangeArrowheads="1"/>
          </p:cNvPicPr>
          <p:nvPr/>
        </p:nvPicPr>
        <p:blipFill>
          <a:blip r:embed="rId4" cstate="print"/>
          <a:srcRect t="34445" b="18887"/>
          <a:stretch>
            <a:fillRect/>
          </a:stretch>
        </p:blipFill>
        <p:spPr bwMode="auto">
          <a:xfrm>
            <a:off x="0" y="3657600"/>
            <a:ext cx="91440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838200" y="1371600"/>
            <a:ext cx="7447945" cy="4525963"/>
          </a:xfrm>
          <a:prstGeom prst="rect">
            <a:avLst/>
          </a:prstGeom>
          <a:noFill/>
          <a:ln w="9525">
            <a:noFill/>
            <a:miter lim="800000"/>
            <a:headEnd/>
            <a:tailEnd/>
          </a:ln>
        </p:spPr>
      </p:pic>
      <p:sp>
        <p:nvSpPr>
          <p:cNvPr id="7" name="Rectangle 6"/>
          <p:cNvSpPr/>
          <p:nvPr/>
        </p:nvSpPr>
        <p:spPr>
          <a:xfrm>
            <a:off x="2438400" y="6096000"/>
            <a:ext cx="4724400" cy="6096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smtClean="0">
                <a:solidFill>
                  <a:srgbClr val="FFFFFF"/>
                </a:solidFill>
              </a:rPr>
              <a:t>“More than $400,000,000 spent in PA”</a:t>
            </a:r>
          </a:p>
          <a:p>
            <a:pPr algn="ctr" fontAlgn="base">
              <a:spcBef>
                <a:spcPct val="0"/>
              </a:spcBef>
              <a:spcAft>
                <a:spcPct val="0"/>
              </a:spcAft>
            </a:pPr>
            <a:r>
              <a:rPr lang="en-US" sz="1400" dirty="0" smtClean="0">
                <a:solidFill>
                  <a:srgbClr val="FFFFFF"/>
                </a:solidFill>
              </a:rPr>
              <a:t>Kathryn </a:t>
            </a:r>
            <a:r>
              <a:rPr lang="en-US" sz="1400" dirty="0" err="1" smtClean="0">
                <a:solidFill>
                  <a:srgbClr val="FFFFFF"/>
                </a:solidFill>
              </a:rPr>
              <a:t>Klaber</a:t>
            </a:r>
            <a:r>
              <a:rPr lang="en-US" sz="1400" dirty="0" smtClean="0">
                <a:solidFill>
                  <a:srgbClr val="FFFFFF"/>
                </a:solidFill>
              </a:rPr>
              <a:t>, MSC President 9/23/2011</a:t>
            </a:r>
            <a:endParaRPr lang="en-US" sz="1400" dirty="0">
              <a:solidFill>
                <a:srgbClr val="FFFFFF"/>
              </a:solidFill>
            </a:endParaRPr>
          </a:p>
        </p:txBody>
      </p:sp>
      <p:sp>
        <p:nvSpPr>
          <p:cNvPr id="5" name="Title 1"/>
          <p:cNvSpPr txBox="1">
            <a:spLocks/>
          </p:cNvSpPr>
          <p:nvPr/>
        </p:nvSpPr>
        <p:spPr bwMode="auto">
          <a:xfrm>
            <a:off x="4572000" y="0"/>
            <a:ext cx="4572000" cy="609600"/>
          </a:xfrm>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000000"/>
                </a:solidFill>
              </a:rPr>
              <a:t>Shale Energy </a:t>
            </a:r>
            <a:r>
              <a:rPr lang="en-US" sz="2400" b="1" kern="0" dirty="0">
                <a:solidFill>
                  <a:srgbClr val="000000"/>
                </a:solidFill>
              </a:rPr>
              <a:t>Road Impacts</a:t>
            </a:r>
          </a:p>
        </p:txBody>
      </p:sp>
      <p:sp>
        <p:nvSpPr>
          <p:cNvPr id="6" name="Title 1"/>
          <p:cNvSpPr txBox="1">
            <a:spLocks/>
          </p:cNvSpPr>
          <p:nvPr/>
        </p:nvSpPr>
        <p:spPr bwMode="auto">
          <a:xfrm>
            <a:off x="0" y="0"/>
            <a:ext cx="4572000" cy="6096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sp>
        <p:nvSpPr>
          <p:cNvPr id="10" name="TextBox 9"/>
          <p:cNvSpPr txBox="1"/>
          <p:nvPr/>
        </p:nvSpPr>
        <p:spPr>
          <a:xfrm>
            <a:off x="0" y="762000"/>
            <a:ext cx="9144000" cy="461665"/>
          </a:xfrm>
          <a:prstGeom prst="rect">
            <a:avLst/>
          </a:prstGeom>
          <a:noFill/>
          <a:ln>
            <a:noFill/>
          </a:ln>
        </p:spPr>
        <p:txBody>
          <a:bodyPr wrap="square" rtlCol="0">
            <a:spAutoFit/>
          </a:bodyPr>
          <a:lstStyle/>
          <a:p>
            <a:pPr algn="ctr"/>
            <a:r>
              <a:rPr lang="en-US" sz="2400" dirty="0" smtClean="0">
                <a:solidFill>
                  <a:srgbClr val="FFFFFF"/>
                </a:solidFill>
              </a:rPr>
              <a:t>The result can be costly expenditures for road maintenance.  </a:t>
            </a:r>
            <a:endParaRPr lang="en-US" sz="2400" dirty="0">
              <a:solidFill>
                <a:srgbClr val="FFFFFF"/>
              </a:solidFill>
            </a:endParaRPr>
          </a:p>
        </p:txBody>
      </p:sp>
      <p:sp>
        <p:nvSpPr>
          <p:cNvPr id="9" name="TextBox 8"/>
          <p:cNvSpPr txBox="1"/>
          <p:nvPr/>
        </p:nvSpPr>
        <p:spPr>
          <a:xfrm>
            <a:off x="914400" y="5029200"/>
            <a:ext cx="2057400" cy="769441"/>
          </a:xfrm>
          <a:prstGeom prst="rect">
            <a:avLst/>
          </a:prstGeom>
          <a:noFill/>
        </p:spPr>
        <p:txBody>
          <a:bodyPr wrap="square" rtlCol="0">
            <a:spAutoFit/>
          </a:bodyPr>
          <a:lstStyle/>
          <a:p>
            <a:r>
              <a:rPr lang="en-US" sz="1100" i="1" dirty="0" smtClean="0"/>
              <a:t>Transportation Patterns and Impacts from Marcellus Development</a:t>
            </a:r>
            <a:r>
              <a:rPr lang="en-US" sz="1100" dirty="0" smtClean="0"/>
              <a:t>, R. Scott Christie, P.E., </a:t>
            </a:r>
            <a:r>
              <a:rPr lang="en-US" sz="1100" dirty="0" err="1" smtClean="0"/>
              <a:t>PennDOT</a:t>
            </a:r>
            <a:endParaRPr lang="en-US" sz="1100"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
            <a:ext cx="9144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6" name="Title 1"/>
          <p:cNvSpPr txBox="1">
            <a:spLocks/>
          </p:cNvSpPr>
          <p:nvPr/>
        </p:nvSpPr>
        <p:spPr bwMode="auto">
          <a:xfrm>
            <a:off x="0" y="0"/>
            <a:ext cx="4572000" cy="6096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sp>
        <p:nvSpPr>
          <p:cNvPr id="10" name="TextBox 9"/>
          <p:cNvSpPr txBox="1"/>
          <p:nvPr/>
        </p:nvSpPr>
        <p:spPr>
          <a:xfrm>
            <a:off x="304800" y="762000"/>
            <a:ext cx="8534400" cy="1200329"/>
          </a:xfrm>
          <a:prstGeom prst="rect">
            <a:avLst/>
          </a:prstGeom>
          <a:noFill/>
          <a:ln>
            <a:noFill/>
          </a:ln>
        </p:spPr>
        <p:txBody>
          <a:bodyPr wrap="square" rtlCol="0">
            <a:spAutoFit/>
          </a:bodyPr>
          <a:lstStyle/>
          <a:p>
            <a:pPr algn="ctr"/>
            <a:r>
              <a:rPr lang="en-US" sz="2400" dirty="0" smtClean="0">
                <a:solidFill>
                  <a:srgbClr val="FFFFFF"/>
                </a:solidFill>
              </a:rPr>
              <a:t>The most current stabilization technologies are being utilized.  </a:t>
            </a:r>
            <a:endParaRPr lang="en-US" sz="2400" dirty="0">
              <a:solidFill>
                <a:srgbClr val="FFFFFF"/>
              </a:solidFill>
            </a:endParaRPr>
          </a:p>
          <a:p>
            <a:pPr algn="ctr"/>
            <a:endParaRPr lang="en-US" sz="2400" dirty="0">
              <a:solidFill>
                <a:srgbClr val="FFFFFF"/>
              </a:solidFill>
            </a:endParaRPr>
          </a:p>
          <a:p>
            <a:pPr algn="ctr"/>
            <a:endParaRPr lang="en-US" sz="2400" dirty="0">
              <a:solidFill>
                <a:srgbClr val="FFFFFF"/>
              </a:solidFill>
            </a:endParaRPr>
          </a:p>
        </p:txBody>
      </p:sp>
      <p:pic>
        <p:nvPicPr>
          <p:cNvPr id="1027" name="Picture 3"/>
          <p:cNvPicPr>
            <a:picLocks noChangeAspect="1" noChangeArrowheads="1"/>
          </p:cNvPicPr>
          <p:nvPr/>
        </p:nvPicPr>
        <p:blipFill>
          <a:blip r:embed="rId3" cstate="print"/>
          <a:srcRect r="49987"/>
          <a:stretch>
            <a:fillRect/>
          </a:stretch>
        </p:blipFill>
        <p:spPr bwMode="auto">
          <a:xfrm>
            <a:off x="609600" y="1524000"/>
            <a:ext cx="3733800" cy="4988883"/>
          </a:xfrm>
          <a:prstGeom prst="rect">
            <a:avLst/>
          </a:prstGeom>
          <a:noFill/>
          <a:ln w="38100">
            <a:solidFill>
              <a:schemeClr val="bg1"/>
            </a:solidFill>
            <a:miter lim="800000"/>
            <a:headEnd/>
            <a:tailEnd/>
          </a:ln>
        </p:spPr>
      </p:pic>
      <p:pic>
        <p:nvPicPr>
          <p:cNvPr id="8" name="Picture 2" descr="Northeast Township12"/>
          <p:cNvPicPr>
            <a:picLocks noChangeAspect="1" noChangeArrowheads="1"/>
          </p:cNvPicPr>
          <p:nvPr/>
        </p:nvPicPr>
        <p:blipFill>
          <a:blip r:embed="rId4" cstate="print"/>
          <a:srcRect t="1785" r="49524"/>
          <a:stretch>
            <a:fillRect/>
          </a:stretch>
        </p:blipFill>
        <p:spPr bwMode="auto">
          <a:xfrm>
            <a:off x="4859020" y="1524000"/>
            <a:ext cx="3797300" cy="4953000"/>
          </a:xfrm>
          <a:prstGeom prst="rect">
            <a:avLst/>
          </a:prstGeom>
          <a:noFill/>
          <a:ln w="38100">
            <a:solidFill>
              <a:schemeClr val="bg1"/>
            </a:solidFill>
            <a:miter lim="800000"/>
            <a:headEnd/>
            <a:tailEnd/>
          </a:ln>
        </p:spPr>
      </p:pic>
      <p:sp>
        <p:nvSpPr>
          <p:cNvPr id="9" name="Title 1"/>
          <p:cNvSpPr txBox="1">
            <a:spLocks/>
          </p:cNvSpPr>
          <p:nvPr/>
        </p:nvSpPr>
        <p:spPr bwMode="auto">
          <a:xfrm>
            <a:off x="4572000" y="0"/>
            <a:ext cx="4572000" cy="609600"/>
          </a:xfrm>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000000"/>
                </a:solidFill>
              </a:rPr>
              <a:t>Shale Energy </a:t>
            </a:r>
            <a:r>
              <a:rPr lang="en-US" sz="2400" b="1" kern="0" dirty="0">
                <a:solidFill>
                  <a:srgbClr val="000000"/>
                </a:solidFill>
              </a:rPr>
              <a:t>Road Impacts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6" name="Title 1"/>
          <p:cNvSpPr txBox="1">
            <a:spLocks/>
          </p:cNvSpPr>
          <p:nvPr/>
        </p:nvSpPr>
        <p:spPr bwMode="auto">
          <a:xfrm>
            <a:off x="0" y="0"/>
            <a:ext cx="4572000" cy="6096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pic>
        <p:nvPicPr>
          <p:cNvPr id="1026" name="Picture 2"/>
          <p:cNvPicPr>
            <a:picLocks noChangeAspect="1" noChangeArrowheads="1"/>
          </p:cNvPicPr>
          <p:nvPr/>
        </p:nvPicPr>
        <p:blipFill>
          <a:blip r:embed="rId3" cstate="print"/>
          <a:srcRect/>
          <a:stretch>
            <a:fillRect/>
          </a:stretch>
        </p:blipFill>
        <p:spPr bwMode="auto">
          <a:xfrm>
            <a:off x="457200" y="1752600"/>
            <a:ext cx="8341398" cy="4845423"/>
          </a:xfrm>
          <a:prstGeom prst="rect">
            <a:avLst/>
          </a:prstGeom>
          <a:noFill/>
          <a:ln w="38100">
            <a:solidFill>
              <a:schemeClr val="bg1"/>
            </a:solidFill>
            <a:miter lim="800000"/>
            <a:headEnd/>
            <a:tailEnd/>
          </a:ln>
        </p:spPr>
      </p:pic>
      <p:sp>
        <p:nvSpPr>
          <p:cNvPr id="10" name="TextBox 9"/>
          <p:cNvSpPr txBox="1"/>
          <p:nvPr/>
        </p:nvSpPr>
        <p:spPr>
          <a:xfrm>
            <a:off x="0" y="762000"/>
            <a:ext cx="9144000" cy="461665"/>
          </a:xfrm>
          <a:prstGeom prst="rect">
            <a:avLst/>
          </a:prstGeom>
          <a:noFill/>
          <a:ln>
            <a:noFill/>
          </a:ln>
        </p:spPr>
        <p:txBody>
          <a:bodyPr wrap="square" rtlCol="0">
            <a:spAutoFit/>
          </a:bodyPr>
          <a:lstStyle/>
          <a:p>
            <a:pPr algn="ctr"/>
            <a:r>
              <a:rPr lang="en-US" sz="2400" dirty="0" smtClean="0">
                <a:solidFill>
                  <a:srgbClr val="FFFFFF"/>
                </a:solidFill>
              </a:rPr>
              <a:t>While some basic drainage principles are often overlooked,  </a:t>
            </a:r>
            <a:endParaRPr lang="en-US" sz="2400" dirty="0">
              <a:solidFill>
                <a:srgbClr val="FFFFFF"/>
              </a:solidFill>
            </a:endParaRPr>
          </a:p>
        </p:txBody>
      </p:sp>
      <p:sp>
        <p:nvSpPr>
          <p:cNvPr id="8" name="Title 1"/>
          <p:cNvSpPr txBox="1">
            <a:spLocks/>
          </p:cNvSpPr>
          <p:nvPr/>
        </p:nvSpPr>
        <p:spPr bwMode="auto">
          <a:xfrm>
            <a:off x="4572000" y="0"/>
            <a:ext cx="4572000" cy="609600"/>
          </a:xfrm>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000000"/>
                </a:solidFill>
              </a:rPr>
              <a:t>Shale Energy </a:t>
            </a:r>
            <a:r>
              <a:rPr lang="en-US" sz="2400" b="1" kern="0" dirty="0">
                <a:solidFill>
                  <a:srgbClr val="000000"/>
                </a:solidFill>
              </a:rPr>
              <a:t>Road Impacts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99FF"/>
            </a:gs>
          </a:gsLst>
          <a:lin ang="5400000" scaled="1"/>
        </a:gradFill>
        <a:effectLst/>
      </p:bgPr>
    </p:bg>
    <p:spTree>
      <p:nvGrpSpPr>
        <p:cNvPr id="1" name=""/>
        <p:cNvGrpSpPr/>
        <p:nvPr/>
      </p:nvGrpSpPr>
      <p:grpSpPr>
        <a:xfrm>
          <a:off x="0" y="0"/>
          <a:ext cx="0" cy="0"/>
          <a:chOff x="0" y="0"/>
          <a:chExt cx="0" cy="0"/>
        </a:xfrm>
      </p:grpSpPr>
      <p:pic>
        <p:nvPicPr>
          <p:cNvPr id="61453" name="Picture 13" descr="blue-swirled-mtl"/>
          <p:cNvPicPr>
            <a:picLocks noChangeAspect="1" noChangeArrowheads="1"/>
          </p:cNvPicPr>
          <p:nvPr/>
        </p:nvPicPr>
        <p:blipFill>
          <a:blip r:embed="rId3" cstate="print">
            <a:lum bright="36000"/>
          </a:blip>
          <a:srcRect/>
          <a:stretch>
            <a:fillRect/>
          </a:stretch>
        </p:blipFill>
        <p:spPr bwMode="auto">
          <a:xfrm>
            <a:off x="0" y="0"/>
            <a:ext cx="9144000" cy="6858000"/>
          </a:xfrm>
          <a:prstGeom prst="rect">
            <a:avLst/>
          </a:prstGeom>
          <a:noFill/>
        </p:spPr>
      </p:pic>
      <p:sp>
        <p:nvSpPr>
          <p:cNvPr id="61443" name="Rectangle 3"/>
          <p:cNvSpPr>
            <a:spLocks noGrp="1" noChangeArrowheads="1"/>
          </p:cNvSpPr>
          <p:nvPr>
            <p:ph type="ctrTitle"/>
          </p:nvPr>
        </p:nvSpPr>
        <p:spPr>
          <a:xfrm>
            <a:off x="685800" y="-228600"/>
            <a:ext cx="7772400" cy="1143000"/>
          </a:xfrm>
          <a:effectLst>
            <a:outerShdw dist="35921" dir="2700000" algn="ctr" rotWithShape="0">
              <a:schemeClr val="bg2"/>
            </a:outerShdw>
          </a:effectLst>
        </p:spPr>
        <p:txBody>
          <a:bodyPr/>
          <a:lstStyle/>
          <a:p>
            <a:r>
              <a:rPr lang="en-US" b="1">
                <a:solidFill>
                  <a:srgbClr val="FF0000"/>
                </a:solidFill>
              </a:rPr>
              <a:t>PROGRAM   BACKGROUND</a:t>
            </a:r>
            <a:endParaRPr lang="en-US">
              <a:solidFill>
                <a:srgbClr val="FF0000"/>
              </a:solidFill>
            </a:endParaRPr>
          </a:p>
        </p:txBody>
      </p:sp>
      <p:sp>
        <p:nvSpPr>
          <p:cNvPr id="61449" name="Line 9"/>
          <p:cNvSpPr>
            <a:spLocks noChangeShapeType="1"/>
          </p:cNvSpPr>
          <p:nvPr/>
        </p:nvSpPr>
        <p:spPr bwMode="auto">
          <a:xfrm>
            <a:off x="0" y="696913"/>
            <a:ext cx="9144000" cy="0"/>
          </a:xfrm>
          <a:prstGeom prst="line">
            <a:avLst/>
          </a:prstGeom>
          <a:noFill/>
          <a:ln w="76200" cmpd="tri">
            <a:solidFill>
              <a:srgbClr val="000099"/>
            </a:solidFill>
            <a:round/>
            <a:headEnd/>
            <a:tailEnd/>
          </a:ln>
          <a:effectLst/>
        </p:spPr>
        <p:txBody>
          <a:bodyPr/>
          <a:lstStyle/>
          <a:p>
            <a:pPr fontAlgn="base">
              <a:spcBef>
                <a:spcPct val="0"/>
              </a:spcBef>
              <a:spcAft>
                <a:spcPct val="0"/>
              </a:spcAft>
            </a:pPr>
            <a:endParaRPr lang="en-US" sz="2000">
              <a:solidFill>
                <a:srgbClr val="000000"/>
              </a:solidFill>
            </a:endParaRPr>
          </a:p>
        </p:txBody>
      </p:sp>
      <p:pic>
        <p:nvPicPr>
          <p:cNvPr id="61450" name="Picture 10" descr="tulogo"/>
          <p:cNvPicPr>
            <a:picLocks noChangeAspect="1" noChangeArrowheads="1"/>
          </p:cNvPicPr>
          <p:nvPr/>
        </p:nvPicPr>
        <p:blipFill>
          <a:blip r:embed="rId4" cstate="print"/>
          <a:srcRect/>
          <a:stretch>
            <a:fillRect/>
          </a:stretch>
        </p:blipFill>
        <p:spPr bwMode="auto">
          <a:xfrm>
            <a:off x="7662636" y="4800600"/>
            <a:ext cx="1481364" cy="1752600"/>
          </a:xfrm>
          <a:prstGeom prst="rect">
            <a:avLst/>
          </a:prstGeom>
          <a:noFill/>
        </p:spPr>
      </p:pic>
      <p:sp>
        <p:nvSpPr>
          <p:cNvPr id="61451" name="Text Box 11"/>
          <p:cNvSpPr txBox="1">
            <a:spLocks noChangeArrowheads="1"/>
          </p:cNvSpPr>
          <p:nvPr/>
        </p:nvSpPr>
        <p:spPr bwMode="auto">
          <a:xfrm>
            <a:off x="457200" y="1066800"/>
            <a:ext cx="9144000" cy="2862322"/>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3600" b="1" dirty="0" smtClean="0">
                <a:solidFill>
                  <a:srgbClr val="000000"/>
                </a:solidFill>
              </a:rPr>
              <a:t>Established in 1993, a </a:t>
            </a:r>
            <a:r>
              <a:rPr lang="en-US" sz="3600" b="1" dirty="0">
                <a:solidFill>
                  <a:srgbClr val="000000"/>
                </a:solidFill>
              </a:rPr>
              <a:t>multi-disciplined </a:t>
            </a:r>
            <a:endParaRPr lang="en-US" sz="3600" b="1" dirty="0" smtClean="0">
              <a:solidFill>
                <a:srgbClr val="000000"/>
              </a:solidFill>
            </a:endParaRPr>
          </a:p>
          <a:p>
            <a:pPr eaLnBrk="0" fontAlgn="base" hangingPunct="0">
              <a:spcBef>
                <a:spcPct val="0"/>
              </a:spcBef>
              <a:spcAft>
                <a:spcPct val="0"/>
              </a:spcAft>
            </a:pPr>
            <a:r>
              <a:rPr lang="en-US" sz="3600" b="1" dirty="0" smtClean="0">
                <a:solidFill>
                  <a:srgbClr val="000000"/>
                </a:solidFill>
              </a:rPr>
              <a:t>“</a:t>
            </a:r>
            <a:r>
              <a:rPr lang="en-US" sz="3600" b="1" dirty="0">
                <a:solidFill>
                  <a:srgbClr val="000000"/>
                </a:solidFill>
              </a:rPr>
              <a:t>Task Force” on Dirt and Gravel </a:t>
            </a:r>
            <a:r>
              <a:rPr lang="en-US" sz="3600" b="1" dirty="0" smtClean="0">
                <a:solidFill>
                  <a:srgbClr val="000000"/>
                </a:solidFill>
              </a:rPr>
              <a:t>Roads substantiated the contribution of unpaved public roads related to sediment pollution </a:t>
            </a:r>
          </a:p>
          <a:p>
            <a:pPr eaLnBrk="0" fontAlgn="base" hangingPunct="0">
              <a:spcBef>
                <a:spcPct val="0"/>
              </a:spcBef>
              <a:spcAft>
                <a:spcPct val="0"/>
              </a:spcAft>
            </a:pPr>
            <a:r>
              <a:rPr lang="en-US" sz="3600" b="1" dirty="0" smtClean="0">
                <a:solidFill>
                  <a:srgbClr val="000000"/>
                </a:solidFill>
              </a:rPr>
              <a:t>in waters of the Commonwealth.</a:t>
            </a:r>
            <a:endParaRPr lang="en-US" sz="3600" b="1" dirty="0">
              <a:solidFill>
                <a:srgbClr val="000000"/>
              </a:solidFill>
            </a:endParaRPr>
          </a:p>
        </p:txBody>
      </p:sp>
      <p:pic>
        <p:nvPicPr>
          <p:cNvPr id="9" name="Picture 4"/>
          <p:cNvPicPr>
            <a:picLocks noChangeAspect="1" noChangeArrowheads="1"/>
          </p:cNvPicPr>
          <p:nvPr/>
        </p:nvPicPr>
        <p:blipFill>
          <a:blip r:embed="rId5" cstate="print"/>
          <a:srcRect/>
          <a:stretch>
            <a:fillRect/>
          </a:stretch>
        </p:blipFill>
        <p:spPr bwMode="auto">
          <a:xfrm>
            <a:off x="152400" y="4876800"/>
            <a:ext cx="877888" cy="917575"/>
          </a:xfrm>
          <a:prstGeom prst="rect">
            <a:avLst/>
          </a:prstGeom>
          <a:noFill/>
          <a:ln w="9525">
            <a:noFill/>
            <a:miter lim="800000"/>
            <a:headEnd/>
            <a:tailEnd/>
          </a:ln>
          <a:effectLst/>
        </p:spPr>
      </p:pic>
      <p:pic>
        <p:nvPicPr>
          <p:cNvPr id="11" name="Picture 11"/>
          <p:cNvPicPr>
            <a:picLocks noChangeAspect="1" noChangeArrowheads="1"/>
          </p:cNvPicPr>
          <p:nvPr/>
        </p:nvPicPr>
        <p:blipFill>
          <a:blip r:embed="rId6" cstate="print"/>
          <a:srcRect/>
          <a:stretch>
            <a:fillRect/>
          </a:stretch>
        </p:blipFill>
        <p:spPr bwMode="auto">
          <a:xfrm>
            <a:off x="1143000" y="4953000"/>
            <a:ext cx="909638" cy="838200"/>
          </a:xfrm>
          <a:prstGeom prst="rect">
            <a:avLst/>
          </a:prstGeom>
          <a:noFill/>
          <a:ln w="9525">
            <a:noFill/>
            <a:miter lim="800000"/>
            <a:headEnd/>
            <a:tailEnd/>
          </a:ln>
          <a:effectLst/>
        </p:spPr>
      </p:pic>
      <p:pic>
        <p:nvPicPr>
          <p:cNvPr id="13" name="Picture 6" descr="DEP Home Page">
            <a:hlinkClick r:id="rId7"/>
          </p:cNvPr>
          <p:cNvPicPr>
            <a:picLocks noChangeAspect="1" noChangeArrowheads="1"/>
          </p:cNvPicPr>
          <p:nvPr/>
        </p:nvPicPr>
        <p:blipFill>
          <a:blip r:embed="rId8" cstate="print"/>
          <a:srcRect/>
          <a:stretch>
            <a:fillRect/>
          </a:stretch>
        </p:blipFill>
        <p:spPr bwMode="auto">
          <a:xfrm>
            <a:off x="2057400" y="4953000"/>
            <a:ext cx="1447800" cy="682625"/>
          </a:xfrm>
          <a:prstGeom prst="rect">
            <a:avLst/>
          </a:prstGeom>
          <a:noFill/>
        </p:spPr>
      </p:pic>
      <p:pic>
        <p:nvPicPr>
          <p:cNvPr id="15" name="Picture 3" descr="Padot-3"/>
          <p:cNvPicPr>
            <a:picLocks noChangeAspect="1" noChangeArrowheads="1"/>
          </p:cNvPicPr>
          <p:nvPr/>
        </p:nvPicPr>
        <p:blipFill>
          <a:blip r:embed="rId9" cstate="print"/>
          <a:srcRect/>
          <a:stretch>
            <a:fillRect/>
          </a:stretch>
        </p:blipFill>
        <p:spPr bwMode="auto">
          <a:xfrm>
            <a:off x="3505200" y="4800600"/>
            <a:ext cx="990600" cy="974725"/>
          </a:xfrm>
          <a:prstGeom prst="rect">
            <a:avLst/>
          </a:prstGeom>
          <a:noFill/>
        </p:spPr>
      </p:pic>
      <p:pic>
        <p:nvPicPr>
          <p:cNvPr id="17" name="Picture 9" descr="Pennsylvania Game Commission Logo"/>
          <p:cNvPicPr>
            <a:picLocks noChangeAspect="1" noChangeArrowheads="1"/>
          </p:cNvPicPr>
          <p:nvPr/>
        </p:nvPicPr>
        <p:blipFill>
          <a:blip r:embed="rId10" cstate="print"/>
          <a:srcRect/>
          <a:stretch>
            <a:fillRect/>
          </a:stretch>
        </p:blipFill>
        <p:spPr bwMode="auto">
          <a:xfrm>
            <a:off x="4495800" y="4800600"/>
            <a:ext cx="985838" cy="993775"/>
          </a:xfrm>
          <a:prstGeom prst="rect">
            <a:avLst/>
          </a:prstGeom>
          <a:noFill/>
        </p:spPr>
      </p:pic>
      <p:pic>
        <p:nvPicPr>
          <p:cNvPr id="19" name="Picture 16" descr="bevel"/>
          <p:cNvPicPr>
            <a:picLocks noChangeAspect="1" noChangeArrowheads="1"/>
          </p:cNvPicPr>
          <p:nvPr/>
        </p:nvPicPr>
        <p:blipFill>
          <a:blip r:embed="rId11" cstate="print"/>
          <a:srcRect/>
          <a:stretch>
            <a:fillRect/>
          </a:stretch>
        </p:blipFill>
        <p:spPr bwMode="auto">
          <a:xfrm>
            <a:off x="5562600" y="4876800"/>
            <a:ext cx="822325" cy="914400"/>
          </a:xfrm>
          <a:prstGeom prst="rect">
            <a:avLst/>
          </a:prstGeom>
          <a:noFill/>
        </p:spPr>
      </p:pic>
      <p:pic>
        <p:nvPicPr>
          <p:cNvPr id="21" name="Picture 12" descr="left"/>
          <p:cNvPicPr>
            <a:picLocks noChangeAspect="1" noChangeArrowheads="1"/>
          </p:cNvPicPr>
          <p:nvPr/>
        </p:nvPicPr>
        <p:blipFill>
          <a:blip r:embed="rId12" cstate="print"/>
          <a:srcRect r="60265" b="5556"/>
          <a:stretch>
            <a:fillRect/>
          </a:stretch>
        </p:blipFill>
        <p:spPr bwMode="auto">
          <a:xfrm>
            <a:off x="6400800" y="4876800"/>
            <a:ext cx="1295400" cy="949325"/>
          </a:xfrm>
          <a:prstGeom prst="rect">
            <a:avLst/>
          </a:prstGeom>
          <a:noFill/>
        </p:spPr>
      </p:pic>
      <p:pic>
        <p:nvPicPr>
          <p:cNvPr id="22" name="Picture 7" descr="USDA, NRCS Nat. Resorces Cons. Serv"/>
          <p:cNvPicPr>
            <a:picLocks noChangeAspect="1" noChangeArrowheads="1"/>
          </p:cNvPicPr>
          <p:nvPr/>
        </p:nvPicPr>
        <p:blipFill>
          <a:blip r:embed="rId13" cstate="print"/>
          <a:srcRect r="40475" b="26779"/>
          <a:stretch>
            <a:fillRect/>
          </a:stretch>
        </p:blipFill>
        <p:spPr bwMode="auto">
          <a:xfrm>
            <a:off x="2743200" y="6019800"/>
            <a:ext cx="1676400" cy="401638"/>
          </a:xfrm>
          <a:prstGeom prst="rect">
            <a:avLst/>
          </a:prstGeom>
          <a:noFill/>
        </p:spPr>
      </p:pic>
      <p:pic>
        <p:nvPicPr>
          <p:cNvPr id="24" name="Picture 15" descr="Errilogo"/>
          <p:cNvPicPr>
            <a:picLocks noChangeAspect="1" noChangeArrowheads="1"/>
          </p:cNvPicPr>
          <p:nvPr/>
        </p:nvPicPr>
        <p:blipFill>
          <a:blip r:embed="rId14" cstate="print"/>
          <a:srcRect r="61218"/>
          <a:stretch>
            <a:fillRect/>
          </a:stretch>
        </p:blipFill>
        <p:spPr bwMode="auto">
          <a:xfrm>
            <a:off x="4724400" y="5715000"/>
            <a:ext cx="1524000" cy="9667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 calcmode="lin" valueType="num">
                                      <p:cBhvr>
                                        <p:cTn id="16" dur="500" fill="hold"/>
                                        <p:tgtEl>
                                          <p:spTgt spid="11"/>
                                        </p:tgtEl>
                                        <p:attrNameLst>
                                          <p:attrName>ppt_x</p:attrName>
                                        </p:attrNameLst>
                                      </p:cBhvr>
                                      <p:tavLst>
                                        <p:tav tm="0">
                                          <p:val>
                                            <p:fltVal val="0.5"/>
                                          </p:val>
                                        </p:tav>
                                        <p:tav tm="100000">
                                          <p:val>
                                            <p:strVal val="#ppt_x"/>
                                          </p:val>
                                        </p:tav>
                                      </p:tavLst>
                                    </p:anim>
                                    <p:anim calcmode="lin" valueType="num">
                                      <p:cBhvr>
                                        <p:cTn id="17" dur="500" fill="hold"/>
                                        <p:tgtEl>
                                          <p:spTgt spid="11"/>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ppt_x</p:attrName>
                                        </p:attrNameLst>
                                      </p:cBhvr>
                                      <p:tavLst>
                                        <p:tav tm="0">
                                          <p:val>
                                            <p:fltVal val="0.5"/>
                                          </p:val>
                                        </p:tav>
                                        <p:tav tm="100000">
                                          <p:val>
                                            <p:strVal val="#ppt_x"/>
                                          </p:val>
                                        </p:tav>
                                      </p:tavLst>
                                    </p:anim>
                                    <p:anim calcmode="lin" valueType="num">
                                      <p:cBhvr>
                                        <p:cTn id="31" dur="500" fill="hold"/>
                                        <p:tgtEl>
                                          <p:spTgt spid="15"/>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 calcmode="lin" valueType="num">
                                      <p:cBhvr>
                                        <p:cTn id="37" dur="500" fill="hold"/>
                                        <p:tgtEl>
                                          <p:spTgt spid="17"/>
                                        </p:tgtEl>
                                        <p:attrNameLst>
                                          <p:attrName>ppt_x</p:attrName>
                                        </p:attrNameLst>
                                      </p:cBhvr>
                                      <p:tavLst>
                                        <p:tav tm="0">
                                          <p:val>
                                            <p:fltVal val="0.5"/>
                                          </p:val>
                                        </p:tav>
                                        <p:tav tm="100000">
                                          <p:val>
                                            <p:strVal val="#ppt_x"/>
                                          </p:val>
                                        </p:tav>
                                      </p:tavLst>
                                    </p:anim>
                                    <p:anim calcmode="lin" valueType="num">
                                      <p:cBhvr>
                                        <p:cTn id="38" dur="500" fill="hold"/>
                                        <p:tgtEl>
                                          <p:spTgt spid="17"/>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 calcmode="lin" valueType="num">
                                      <p:cBhvr>
                                        <p:cTn id="44" dur="500" fill="hold"/>
                                        <p:tgtEl>
                                          <p:spTgt spid="19"/>
                                        </p:tgtEl>
                                        <p:attrNameLst>
                                          <p:attrName>ppt_x</p:attrName>
                                        </p:attrNameLst>
                                      </p:cBhvr>
                                      <p:tavLst>
                                        <p:tav tm="0">
                                          <p:val>
                                            <p:fltVal val="0.5"/>
                                          </p:val>
                                        </p:tav>
                                        <p:tav tm="100000">
                                          <p:val>
                                            <p:strVal val="#ppt_x"/>
                                          </p:val>
                                        </p:tav>
                                      </p:tavLst>
                                    </p:anim>
                                    <p:anim calcmode="lin" valueType="num">
                                      <p:cBhvr>
                                        <p:cTn id="45" dur="500" fill="hold"/>
                                        <p:tgtEl>
                                          <p:spTgt spid="19"/>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 calcmode="lin" valueType="num">
                                      <p:cBhvr>
                                        <p:cTn id="51" dur="500" fill="hold"/>
                                        <p:tgtEl>
                                          <p:spTgt spid="21"/>
                                        </p:tgtEl>
                                        <p:attrNameLst>
                                          <p:attrName>ppt_x</p:attrName>
                                        </p:attrNameLst>
                                      </p:cBhvr>
                                      <p:tavLst>
                                        <p:tav tm="0">
                                          <p:val>
                                            <p:fltVal val="0.5"/>
                                          </p:val>
                                        </p:tav>
                                        <p:tav tm="100000">
                                          <p:val>
                                            <p:strVal val="#ppt_x"/>
                                          </p:val>
                                        </p:tav>
                                      </p:tavLst>
                                    </p:anim>
                                    <p:anim calcmode="lin" valueType="num">
                                      <p:cBhvr>
                                        <p:cTn id="52" dur="500" fill="hold"/>
                                        <p:tgtEl>
                                          <p:spTgt spid="21"/>
                                        </p:tgtEl>
                                        <p:attrNameLst>
                                          <p:attrName>ppt_y</p:attrName>
                                        </p:attrNameLst>
                                      </p:cBhvr>
                                      <p:tavLst>
                                        <p:tav tm="0">
                                          <p:val>
                                            <p:fltVal val="0.5"/>
                                          </p:val>
                                        </p:tav>
                                        <p:tav tm="100000">
                                          <p:val>
                                            <p:strVal val="#ppt_y"/>
                                          </p:val>
                                        </p:tav>
                                      </p:tavLst>
                                    </p:anim>
                                  </p:childTnLst>
                                </p:cTn>
                              </p:par>
                            </p:childTnLst>
                          </p:cTn>
                        </p:par>
                        <p:par>
                          <p:cTn id="53" fill="hold">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 calcmode="lin" valueType="num">
                                      <p:cBhvr>
                                        <p:cTn id="58" dur="500" fill="hold"/>
                                        <p:tgtEl>
                                          <p:spTgt spid="22"/>
                                        </p:tgtEl>
                                        <p:attrNameLst>
                                          <p:attrName>ppt_x</p:attrName>
                                        </p:attrNameLst>
                                      </p:cBhvr>
                                      <p:tavLst>
                                        <p:tav tm="0">
                                          <p:val>
                                            <p:fltVal val="0.5"/>
                                          </p:val>
                                        </p:tav>
                                        <p:tav tm="100000">
                                          <p:val>
                                            <p:strVal val="#ppt_x"/>
                                          </p:val>
                                        </p:tav>
                                      </p:tavLst>
                                    </p:anim>
                                    <p:anim calcmode="lin" valueType="num">
                                      <p:cBhvr>
                                        <p:cTn id="59" dur="500" fill="hold"/>
                                        <p:tgtEl>
                                          <p:spTgt spid="22"/>
                                        </p:tgtEl>
                                        <p:attrNameLst>
                                          <p:attrName>ppt_y</p:attrName>
                                        </p:attrNameLst>
                                      </p:cBhvr>
                                      <p:tavLst>
                                        <p:tav tm="0">
                                          <p:val>
                                            <p:fltVal val="0.5"/>
                                          </p:val>
                                        </p:tav>
                                        <p:tav tm="100000">
                                          <p:val>
                                            <p:strVal val="#ppt_y"/>
                                          </p:val>
                                        </p:tav>
                                      </p:tavLst>
                                    </p:anim>
                                  </p:childTnLst>
                                </p:cTn>
                              </p:par>
                            </p:childTnLst>
                          </p:cTn>
                        </p:par>
                        <p:par>
                          <p:cTn id="60" fill="hold">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ppt_x</p:attrName>
                                        </p:attrNameLst>
                                      </p:cBhvr>
                                      <p:tavLst>
                                        <p:tav tm="0">
                                          <p:val>
                                            <p:fltVal val="0.5"/>
                                          </p:val>
                                        </p:tav>
                                        <p:tav tm="100000">
                                          <p:val>
                                            <p:strVal val="#ppt_x"/>
                                          </p:val>
                                        </p:tav>
                                      </p:tavLst>
                                    </p:anim>
                                    <p:anim calcmode="lin" valueType="num">
                                      <p:cBhvr>
                                        <p:cTn id="66" dur="500" fill="hold"/>
                                        <p:tgtEl>
                                          <p:spTgt spid="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itle 1"/>
          <p:cNvSpPr txBox="1">
            <a:spLocks/>
          </p:cNvSpPr>
          <p:nvPr/>
        </p:nvSpPr>
        <p:spPr bwMode="auto">
          <a:xfrm>
            <a:off x="0" y="0"/>
            <a:ext cx="4572000" cy="6096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sp>
        <p:nvSpPr>
          <p:cNvPr id="8" name="Title 1"/>
          <p:cNvSpPr txBox="1">
            <a:spLocks/>
          </p:cNvSpPr>
          <p:nvPr/>
        </p:nvSpPr>
        <p:spPr bwMode="auto">
          <a:xfrm>
            <a:off x="4572000" y="0"/>
            <a:ext cx="4572000" cy="609600"/>
          </a:xfrm>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800" b="1" kern="0" dirty="0" smtClean="0">
                <a:solidFill>
                  <a:srgbClr val="000000"/>
                </a:solidFill>
              </a:rPr>
              <a:t>Traditional Approach</a:t>
            </a:r>
            <a:endParaRPr lang="en-US" sz="2800" b="1" kern="0" dirty="0">
              <a:solidFill>
                <a:srgbClr val="000000"/>
              </a:solidFill>
            </a:endParaRPr>
          </a:p>
        </p:txBody>
      </p:sp>
      <p:sp>
        <p:nvSpPr>
          <p:cNvPr id="9" name="TextBox 8"/>
          <p:cNvSpPr txBox="1"/>
          <p:nvPr/>
        </p:nvSpPr>
        <p:spPr>
          <a:xfrm>
            <a:off x="0" y="609600"/>
            <a:ext cx="9144000" cy="954107"/>
          </a:xfrm>
          <a:prstGeom prst="rect">
            <a:avLst/>
          </a:prstGeom>
          <a:noFill/>
          <a:ln>
            <a:noFill/>
          </a:ln>
        </p:spPr>
        <p:txBody>
          <a:bodyPr wrap="square" rtlCol="0">
            <a:spAutoFit/>
          </a:bodyPr>
          <a:lstStyle/>
          <a:p>
            <a:pPr algn="r"/>
            <a:r>
              <a:rPr lang="en-US" sz="2800" dirty="0" smtClean="0">
                <a:solidFill>
                  <a:srgbClr val="FFFFFF"/>
                </a:solidFill>
              </a:rPr>
              <a:t>or are addressed with “traditional” collect and control </a:t>
            </a:r>
          </a:p>
          <a:p>
            <a:pPr algn="r"/>
            <a:r>
              <a:rPr lang="en-US" sz="2800" dirty="0" err="1" smtClean="0">
                <a:solidFill>
                  <a:srgbClr val="FFFFFF"/>
                </a:solidFill>
              </a:rPr>
              <a:t>stormwater</a:t>
            </a:r>
            <a:r>
              <a:rPr lang="en-US" sz="2800" dirty="0" smtClean="0">
                <a:solidFill>
                  <a:srgbClr val="FFFFFF"/>
                </a:solidFill>
              </a:rPr>
              <a:t> practices.</a:t>
            </a:r>
            <a:endParaRPr lang="en-US" sz="2800" dirty="0">
              <a:solidFill>
                <a:srgbClr val="FFFFFF"/>
              </a:solidFill>
            </a:endParaRPr>
          </a:p>
        </p:txBody>
      </p:sp>
      <p:pic>
        <p:nvPicPr>
          <p:cNvPr id="10" name="Picture 2"/>
          <p:cNvPicPr>
            <a:picLocks noGrp="1" noChangeAspect="1" noChangeArrowheads="1"/>
          </p:cNvPicPr>
          <p:nvPr>
            <p:ph idx="1"/>
          </p:nvPr>
        </p:nvPicPr>
        <p:blipFill>
          <a:blip r:embed="rId2" cstate="print"/>
          <a:srcRect/>
          <a:stretch>
            <a:fillRect/>
          </a:stretch>
        </p:blipFill>
        <p:spPr bwMode="auto">
          <a:xfrm>
            <a:off x="152400" y="1143000"/>
            <a:ext cx="5257800" cy="5580217"/>
          </a:xfrm>
          <a:prstGeom prst="rect">
            <a:avLst/>
          </a:prstGeom>
          <a:noFill/>
          <a:ln w="28575">
            <a:solidFill>
              <a:schemeClr val="bg1"/>
            </a:solidFill>
            <a:miter lim="800000"/>
            <a:headEnd/>
            <a:tailEnd/>
          </a:ln>
        </p:spPr>
      </p:pic>
      <p:sp>
        <p:nvSpPr>
          <p:cNvPr id="7" name="TextBox 6"/>
          <p:cNvSpPr txBox="1"/>
          <p:nvPr/>
        </p:nvSpPr>
        <p:spPr>
          <a:xfrm>
            <a:off x="5638800" y="3124200"/>
            <a:ext cx="3498907" cy="830997"/>
          </a:xfrm>
          <a:prstGeom prst="rect">
            <a:avLst/>
          </a:prstGeom>
          <a:noFill/>
        </p:spPr>
        <p:txBody>
          <a:bodyPr wrap="none" rtlCol="0">
            <a:spAutoFit/>
          </a:bodyPr>
          <a:lstStyle/>
          <a:p>
            <a:r>
              <a:rPr lang="en-US" sz="2400" dirty="0" smtClean="0">
                <a:solidFill>
                  <a:schemeClr val="bg1"/>
                </a:solidFill>
              </a:rPr>
              <a:t>Commonly accepted as</a:t>
            </a:r>
          </a:p>
          <a:p>
            <a:pPr algn="ctr"/>
            <a:r>
              <a:rPr lang="en-US" sz="2400" dirty="0" smtClean="0">
                <a:solidFill>
                  <a:schemeClr val="bg1"/>
                </a:solidFill>
              </a:rPr>
              <a:t>“The way it’s done”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itle 1"/>
          <p:cNvSpPr txBox="1">
            <a:spLocks/>
          </p:cNvSpPr>
          <p:nvPr/>
        </p:nvSpPr>
        <p:spPr bwMode="auto">
          <a:xfrm>
            <a:off x="0" y="0"/>
            <a:ext cx="4572000" cy="6096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sp>
        <p:nvSpPr>
          <p:cNvPr id="8" name="Title 1"/>
          <p:cNvSpPr txBox="1">
            <a:spLocks/>
          </p:cNvSpPr>
          <p:nvPr/>
        </p:nvSpPr>
        <p:spPr bwMode="auto">
          <a:xfrm>
            <a:off x="4572000" y="0"/>
            <a:ext cx="4572000" cy="609600"/>
          </a:xfrm>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800" b="1" kern="0" dirty="0" smtClean="0">
                <a:solidFill>
                  <a:srgbClr val="000000"/>
                </a:solidFill>
              </a:rPr>
              <a:t>Traditional Approach</a:t>
            </a:r>
            <a:endParaRPr lang="en-US" sz="2800" b="1" kern="0" dirty="0">
              <a:solidFill>
                <a:srgbClr val="000000"/>
              </a:solidFill>
            </a:endParaRPr>
          </a:p>
        </p:txBody>
      </p:sp>
      <p:sp>
        <p:nvSpPr>
          <p:cNvPr id="9" name="TextBox 8"/>
          <p:cNvSpPr txBox="1"/>
          <p:nvPr/>
        </p:nvSpPr>
        <p:spPr>
          <a:xfrm>
            <a:off x="0" y="685800"/>
            <a:ext cx="9144000" cy="523220"/>
          </a:xfrm>
          <a:prstGeom prst="rect">
            <a:avLst/>
          </a:prstGeom>
          <a:noFill/>
          <a:ln>
            <a:noFill/>
          </a:ln>
        </p:spPr>
        <p:txBody>
          <a:bodyPr wrap="square" rtlCol="0">
            <a:spAutoFit/>
          </a:bodyPr>
          <a:lstStyle/>
          <a:p>
            <a:pPr algn="ctr"/>
            <a:r>
              <a:rPr lang="en-US" sz="2800" dirty="0" smtClean="0">
                <a:solidFill>
                  <a:srgbClr val="FFFFFF"/>
                </a:solidFill>
              </a:rPr>
              <a:t>includes work meeting design and permit criteria</a:t>
            </a:r>
            <a:endParaRPr lang="en-US" sz="2800" dirty="0">
              <a:solidFill>
                <a:srgbClr val="FFFFFF"/>
              </a:solidFill>
            </a:endParaRPr>
          </a:p>
        </p:txBody>
      </p:sp>
      <p:pic>
        <p:nvPicPr>
          <p:cNvPr id="12" name="Picture 2"/>
          <p:cNvPicPr>
            <a:picLocks noChangeAspect="1" noChangeArrowheads="1"/>
          </p:cNvPicPr>
          <p:nvPr/>
        </p:nvPicPr>
        <p:blipFill>
          <a:blip r:embed="rId2" cstate="print"/>
          <a:srcRect t="12763" b="5132"/>
          <a:stretch>
            <a:fillRect/>
          </a:stretch>
        </p:blipFill>
        <p:spPr bwMode="auto">
          <a:xfrm>
            <a:off x="152400" y="1600200"/>
            <a:ext cx="8858250" cy="4724400"/>
          </a:xfrm>
          <a:prstGeom prst="rect">
            <a:avLst/>
          </a:prstGeom>
          <a:noFill/>
          <a:ln w="28575">
            <a:solidFill>
              <a:schemeClr val="bg1"/>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itle 1"/>
          <p:cNvSpPr txBox="1">
            <a:spLocks/>
          </p:cNvSpPr>
          <p:nvPr/>
        </p:nvSpPr>
        <p:spPr bwMode="auto">
          <a:xfrm>
            <a:off x="0" y="0"/>
            <a:ext cx="4572000" cy="6096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sp>
        <p:nvSpPr>
          <p:cNvPr id="8" name="Title 1"/>
          <p:cNvSpPr txBox="1">
            <a:spLocks/>
          </p:cNvSpPr>
          <p:nvPr/>
        </p:nvSpPr>
        <p:spPr bwMode="auto">
          <a:xfrm>
            <a:off x="4572000" y="0"/>
            <a:ext cx="4572000" cy="609600"/>
          </a:xfrm>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800" b="1" kern="0" dirty="0" smtClean="0">
                <a:solidFill>
                  <a:srgbClr val="000000"/>
                </a:solidFill>
              </a:rPr>
              <a:t>Traditional Approach</a:t>
            </a:r>
            <a:endParaRPr lang="en-US" sz="2800" b="1" kern="0" dirty="0">
              <a:solidFill>
                <a:srgbClr val="000000"/>
              </a:solidFill>
            </a:endParaRPr>
          </a:p>
        </p:txBody>
      </p:sp>
      <p:sp>
        <p:nvSpPr>
          <p:cNvPr id="9" name="TextBox 8"/>
          <p:cNvSpPr txBox="1"/>
          <p:nvPr/>
        </p:nvSpPr>
        <p:spPr>
          <a:xfrm>
            <a:off x="381000" y="685800"/>
            <a:ext cx="8305800" cy="830997"/>
          </a:xfrm>
          <a:prstGeom prst="rect">
            <a:avLst/>
          </a:prstGeom>
          <a:noFill/>
          <a:ln>
            <a:noFill/>
          </a:ln>
        </p:spPr>
        <p:txBody>
          <a:bodyPr wrap="square" rtlCol="0">
            <a:spAutoFit/>
          </a:bodyPr>
          <a:lstStyle/>
          <a:p>
            <a:pPr algn="ctr"/>
            <a:r>
              <a:rPr lang="en-US" sz="2400" dirty="0" smtClean="0">
                <a:solidFill>
                  <a:srgbClr val="FFFFFF"/>
                </a:solidFill>
              </a:rPr>
              <a:t>Many continue to use the traditional “break it and fix it” approach resulting in more sediment loading of streams.</a:t>
            </a:r>
            <a:endParaRPr lang="en-US" sz="2400" dirty="0">
              <a:solidFill>
                <a:srgbClr val="FFFFFF"/>
              </a:solidFill>
            </a:endParaRPr>
          </a:p>
        </p:txBody>
      </p:sp>
      <p:pic>
        <p:nvPicPr>
          <p:cNvPr id="11" name="Picture 2" descr="C:\Users\sbloser\Desktop\newpics\Gas_trip_\Bradford_Lampman_rd\IMAG0505.jpg"/>
          <p:cNvPicPr>
            <a:picLocks noGrp="1" noChangeAspect="1" noChangeArrowheads="1"/>
          </p:cNvPicPr>
          <p:nvPr>
            <p:ph idx="1"/>
          </p:nvPr>
        </p:nvPicPr>
        <p:blipFill>
          <a:blip r:embed="rId2" cstate="print"/>
          <a:srcRect t="11121" b="46642"/>
          <a:stretch>
            <a:fillRect/>
          </a:stretch>
        </p:blipFill>
        <p:spPr bwMode="auto">
          <a:xfrm>
            <a:off x="990600" y="1524000"/>
            <a:ext cx="7336695" cy="5181600"/>
          </a:xfrm>
          <a:prstGeom prst="rect">
            <a:avLst/>
          </a:prstGeom>
          <a:noFill/>
          <a:ln w="28575">
            <a:solidFill>
              <a:schemeClr val="bg1"/>
            </a:solid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7162800" y="5486400"/>
            <a:ext cx="1066799" cy="11087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34819" name="Text Box 4"/>
          <p:cNvSpPr txBox="1">
            <a:spLocks noChangeArrowheads="1"/>
          </p:cNvSpPr>
          <p:nvPr/>
        </p:nvSpPr>
        <p:spPr bwMode="auto">
          <a:xfrm>
            <a:off x="0" y="0"/>
            <a:ext cx="9144000" cy="523220"/>
          </a:xfrm>
          <a:prstGeom prst="rect">
            <a:avLst/>
          </a:prstGeom>
          <a:noFill/>
          <a:ln w="9525">
            <a:noFill/>
            <a:miter lim="800000"/>
            <a:headEnd/>
            <a:tailEnd/>
          </a:ln>
        </p:spPr>
        <p:txBody>
          <a:bodyPr>
            <a:spAutoFit/>
          </a:bodyPr>
          <a:lstStyle/>
          <a:p>
            <a:pPr algn="ctr" fontAlgn="base">
              <a:spcBef>
                <a:spcPct val="0"/>
              </a:spcBef>
              <a:spcAft>
                <a:spcPct val="0"/>
              </a:spcAft>
            </a:pPr>
            <a:r>
              <a:rPr lang="en-US" sz="2800" b="1" dirty="0">
                <a:solidFill>
                  <a:srgbClr val="FFFFFF"/>
                </a:solidFill>
              </a:rPr>
              <a:t>Another road </a:t>
            </a:r>
            <a:r>
              <a:rPr lang="en-US" sz="2800" b="1" dirty="0" smtClean="0">
                <a:solidFill>
                  <a:srgbClr val="FFFFFF"/>
                </a:solidFill>
              </a:rPr>
              <a:t>over </a:t>
            </a:r>
            <a:r>
              <a:rPr lang="en-US" sz="2800" b="1" dirty="0">
                <a:solidFill>
                  <a:srgbClr val="FFFFFF"/>
                </a:solidFill>
              </a:rPr>
              <a:t>the hill </a:t>
            </a:r>
            <a:endParaRPr lang="en-US" sz="2800" dirty="0">
              <a:solidFill>
                <a:srgbClr val="FFFFFF"/>
              </a:solidFill>
            </a:endParaRPr>
          </a:p>
        </p:txBody>
      </p:sp>
      <p:sp>
        <p:nvSpPr>
          <p:cNvPr id="34820" name="Rectangle 14"/>
          <p:cNvSpPr>
            <a:spLocks noChangeArrowheads="1"/>
          </p:cNvSpPr>
          <p:nvPr/>
        </p:nvSpPr>
        <p:spPr bwMode="auto">
          <a:xfrm>
            <a:off x="0" y="457200"/>
            <a:ext cx="1524000" cy="685800"/>
          </a:xfrm>
          <a:prstGeom prst="rect">
            <a:avLst/>
          </a:prstGeom>
          <a:solidFill>
            <a:schemeClr val="bg1"/>
          </a:solidFill>
          <a:ln w="9525" algn="ctr">
            <a:solidFill>
              <a:schemeClr val="tx1"/>
            </a:solidFill>
            <a:round/>
            <a:headEnd/>
            <a:tailEnd/>
          </a:ln>
        </p:spPr>
        <p:txBody>
          <a:bodyPr anchor="ctr"/>
          <a:lstStyle/>
          <a:p>
            <a:pPr algn="ctr" fontAlgn="base">
              <a:spcBef>
                <a:spcPct val="0"/>
              </a:spcBef>
              <a:spcAft>
                <a:spcPct val="0"/>
              </a:spcAft>
            </a:pPr>
            <a:r>
              <a:rPr lang="en-US" sz="3200" b="1">
                <a:solidFill>
                  <a:srgbClr val="000000"/>
                </a:solidFill>
              </a:rPr>
              <a:t>2004</a:t>
            </a:r>
          </a:p>
        </p:txBody>
      </p:sp>
      <p:pic>
        <p:nvPicPr>
          <p:cNvPr id="34821" name="Picture 2" descr="C:\Users\sbloser\Desktop\newpics\Gas_trip_\Bradford_Anderson_rd\IMAG0555.jpg"/>
          <p:cNvPicPr>
            <a:picLocks noChangeAspect="1" noChangeArrowheads="1"/>
          </p:cNvPicPr>
          <p:nvPr/>
        </p:nvPicPr>
        <p:blipFill>
          <a:blip r:embed="rId3" cstate="print"/>
          <a:srcRect r="15195"/>
          <a:stretch>
            <a:fillRect/>
          </a:stretch>
        </p:blipFill>
        <p:spPr bwMode="auto">
          <a:xfrm>
            <a:off x="0" y="409575"/>
            <a:ext cx="9144000" cy="6448425"/>
          </a:xfrm>
          <a:prstGeom prst="rect">
            <a:avLst/>
          </a:prstGeom>
          <a:noFill/>
          <a:ln w="9525">
            <a:noFill/>
            <a:miter lim="800000"/>
            <a:headEnd/>
            <a:tailEnd/>
          </a:ln>
        </p:spPr>
      </p:pic>
      <p:sp>
        <p:nvSpPr>
          <p:cNvPr id="34822" name="Rectangle 14"/>
          <p:cNvSpPr>
            <a:spLocks noChangeArrowheads="1"/>
          </p:cNvSpPr>
          <p:nvPr/>
        </p:nvSpPr>
        <p:spPr bwMode="auto">
          <a:xfrm>
            <a:off x="0" y="762000"/>
            <a:ext cx="4572000" cy="990600"/>
          </a:xfrm>
          <a:prstGeom prst="rect">
            <a:avLst/>
          </a:prstGeom>
          <a:solidFill>
            <a:schemeClr val="bg1"/>
          </a:solidFill>
          <a:ln w="9525" algn="ctr">
            <a:solidFill>
              <a:schemeClr val="tx1"/>
            </a:solidFill>
            <a:round/>
            <a:headEnd/>
            <a:tailEnd/>
          </a:ln>
        </p:spPr>
        <p:txBody>
          <a:bodyPr anchor="ctr"/>
          <a:lstStyle/>
          <a:p>
            <a:pPr fontAlgn="base">
              <a:spcBef>
                <a:spcPct val="0"/>
              </a:spcBef>
              <a:spcAft>
                <a:spcPct val="0"/>
              </a:spcAft>
            </a:pPr>
            <a:r>
              <a:rPr lang="en-US" sz="2000" b="1" dirty="0" smtClean="0">
                <a:solidFill>
                  <a:srgbClr val="000000"/>
                </a:solidFill>
              </a:rPr>
              <a:t>The widespread development, the intensive hauling and the 365/24/7 nature begs for a different approach  </a:t>
            </a:r>
            <a:endParaRPr lang="en-US" sz="2000" b="1" dirty="0">
              <a:solidFill>
                <a:srgbClr val="000000"/>
              </a:solidFill>
            </a:endParaRPr>
          </a:p>
        </p:txBody>
      </p:sp>
      <p:sp>
        <p:nvSpPr>
          <p:cNvPr id="7" name="Title 1"/>
          <p:cNvSpPr txBox="1">
            <a:spLocks/>
          </p:cNvSpPr>
          <p:nvPr/>
        </p:nvSpPr>
        <p:spPr bwMode="auto">
          <a:xfrm>
            <a:off x="0" y="0"/>
            <a:ext cx="4572000" cy="6096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sp>
        <p:nvSpPr>
          <p:cNvPr id="8" name="Title 1"/>
          <p:cNvSpPr txBox="1">
            <a:spLocks/>
          </p:cNvSpPr>
          <p:nvPr/>
        </p:nvSpPr>
        <p:spPr bwMode="auto">
          <a:xfrm>
            <a:off x="4572000" y="0"/>
            <a:ext cx="4572000" cy="609600"/>
          </a:xfrm>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800" b="1" kern="0" dirty="0" smtClean="0">
                <a:solidFill>
                  <a:srgbClr val="000000"/>
                </a:solidFill>
              </a:rPr>
              <a:t>Traditional Approach</a:t>
            </a:r>
            <a:endParaRPr lang="en-US" sz="2800" b="1" kern="0" dirty="0">
              <a:solidFill>
                <a:srgbClr val="0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pic>
        <p:nvPicPr>
          <p:cNvPr id="33795" name="Picture 2" descr="C:\Users\sbloser\Desktop\newpics\Gas_trip_\Bradford_Anderson_rd\QAQC_site3_visit_001.JPG"/>
          <p:cNvPicPr>
            <a:picLocks noChangeAspect="1" noChangeArrowheads="1"/>
          </p:cNvPicPr>
          <p:nvPr/>
        </p:nvPicPr>
        <p:blipFill>
          <a:blip r:embed="rId3" cstate="print"/>
          <a:srcRect t="8125" b="39375"/>
          <a:stretch>
            <a:fillRect/>
          </a:stretch>
        </p:blipFill>
        <p:spPr bwMode="auto">
          <a:xfrm>
            <a:off x="0" y="457200"/>
            <a:ext cx="9144000" cy="6400800"/>
          </a:xfrm>
          <a:prstGeom prst="rect">
            <a:avLst/>
          </a:prstGeom>
          <a:noFill/>
          <a:ln w="9525">
            <a:noFill/>
            <a:miter lim="800000"/>
            <a:headEnd/>
            <a:tailEnd/>
          </a:ln>
        </p:spPr>
      </p:pic>
      <p:sp>
        <p:nvSpPr>
          <p:cNvPr id="33796" name="Text Box 4"/>
          <p:cNvSpPr txBox="1">
            <a:spLocks noChangeArrowheads="1"/>
          </p:cNvSpPr>
          <p:nvPr/>
        </p:nvSpPr>
        <p:spPr bwMode="auto">
          <a:xfrm>
            <a:off x="0" y="0"/>
            <a:ext cx="9144000" cy="523220"/>
          </a:xfrm>
          <a:prstGeom prst="rect">
            <a:avLst/>
          </a:prstGeom>
          <a:noFill/>
          <a:ln w="9525">
            <a:noFill/>
            <a:miter lim="800000"/>
            <a:headEnd/>
            <a:tailEnd/>
          </a:ln>
        </p:spPr>
        <p:txBody>
          <a:bodyPr>
            <a:spAutoFit/>
          </a:bodyPr>
          <a:lstStyle/>
          <a:p>
            <a:pPr algn="ctr" fontAlgn="base">
              <a:spcBef>
                <a:spcPct val="0"/>
              </a:spcBef>
              <a:spcAft>
                <a:spcPct val="0"/>
              </a:spcAft>
            </a:pPr>
            <a:r>
              <a:rPr lang="en-US" sz="2800" b="1" dirty="0">
                <a:solidFill>
                  <a:srgbClr val="FFFFFF"/>
                </a:solidFill>
              </a:rPr>
              <a:t>Another road over the hill</a:t>
            </a:r>
            <a:endParaRPr lang="en-US" sz="2000" dirty="0">
              <a:solidFill>
                <a:srgbClr val="FFFFFF"/>
              </a:solidFill>
            </a:endParaRPr>
          </a:p>
        </p:txBody>
      </p:sp>
      <p:sp>
        <p:nvSpPr>
          <p:cNvPr id="33797" name="Rectangle 14"/>
          <p:cNvSpPr>
            <a:spLocks noChangeArrowheads="1"/>
          </p:cNvSpPr>
          <p:nvPr/>
        </p:nvSpPr>
        <p:spPr bwMode="auto">
          <a:xfrm>
            <a:off x="0" y="914400"/>
            <a:ext cx="5105400" cy="685800"/>
          </a:xfrm>
          <a:prstGeom prst="rect">
            <a:avLst/>
          </a:prstGeom>
          <a:solidFill>
            <a:schemeClr val="bg1"/>
          </a:solidFill>
          <a:ln w="9525" algn="ctr">
            <a:solidFill>
              <a:schemeClr val="tx1"/>
            </a:solidFill>
            <a:round/>
            <a:headEnd/>
            <a:tailEnd/>
          </a:ln>
        </p:spPr>
        <p:txBody>
          <a:bodyPr anchor="ctr"/>
          <a:lstStyle/>
          <a:p>
            <a:pPr algn="ctr" fontAlgn="base">
              <a:spcBef>
                <a:spcPct val="0"/>
              </a:spcBef>
              <a:spcAft>
                <a:spcPct val="0"/>
              </a:spcAft>
            </a:pPr>
            <a:r>
              <a:rPr lang="en-US" sz="2000" b="1" dirty="0" smtClean="0">
                <a:solidFill>
                  <a:srgbClr val="000000"/>
                </a:solidFill>
              </a:rPr>
              <a:t>Completed DGRMP projects (addressed pollution sites) may be jeopardized </a:t>
            </a:r>
            <a:endParaRPr lang="en-US" sz="2000" b="1" dirty="0">
              <a:solidFill>
                <a:srgbClr val="000000"/>
              </a:solidFill>
            </a:endParaRPr>
          </a:p>
        </p:txBody>
      </p:sp>
      <p:sp>
        <p:nvSpPr>
          <p:cNvPr id="6" name="Title 1"/>
          <p:cNvSpPr txBox="1">
            <a:spLocks/>
          </p:cNvSpPr>
          <p:nvPr/>
        </p:nvSpPr>
        <p:spPr bwMode="auto">
          <a:xfrm>
            <a:off x="0" y="0"/>
            <a:ext cx="4572000" cy="6096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sp>
        <p:nvSpPr>
          <p:cNvPr id="7" name="Title 1"/>
          <p:cNvSpPr txBox="1">
            <a:spLocks/>
          </p:cNvSpPr>
          <p:nvPr/>
        </p:nvSpPr>
        <p:spPr bwMode="auto">
          <a:xfrm>
            <a:off x="4572000" y="0"/>
            <a:ext cx="4572000" cy="609600"/>
          </a:xfrm>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800" b="1" kern="0" dirty="0" smtClean="0">
                <a:solidFill>
                  <a:srgbClr val="000000"/>
                </a:solidFill>
              </a:rPr>
              <a:t>Traditional Approach</a:t>
            </a:r>
            <a:endParaRPr lang="en-US" sz="2800" b="1" kern="0" dirty="0">
              <a:solidFill>
                <a:srgbClr val="0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p:spPr>
        <p:txBody>
          <a:bodyPr/>
          <a:lstStyle/>
          <a:p>
            <a:pPr>
              <a:defRPr/>
            </a:pPr>
            <a:r>
              <a:rPr lang="en-US" b="1" dirty="0" smtClean="0">
                <a:solidFill>
                  <a:srgbClr val="000000"/>
                </a:solidFill>
              </a:rPr>
              <a:t>Traditional Approach</a:t>
            </a:r>
            <a:endParaRPr lang="en-US" b="1" dirty="0">
              <a:solidFill>
                <a:srgbClr val="0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990600" y="1219200"/>
            <a:ext cx="7165975" cy="5334995"/>
          </a:xfrm>
          <a:prstGeom prst="rect">
            <a:avLst/>
          </a:prstGeom>
          <a:noFill/>
          <a:ln w="38100">
            <a:solidFill>
              <a:srgbClr val="FFFF00"/>
            </a:solidFill>
            <a:miter lim="800000"/>
            <a:headEnd/>
            <a:tailEnd/>
          </a:ln>
        </p:spPr>
      </p:pic>
      <p:sp>
        <p:nvSpPr>
          <p:cNvPr id="6" name="TextBox 5"/>
          <p:cNvSpPr txBox="1"/>
          <p:nvPr/>
        </p:nvSpPr>
        <p:spPr>
          <a:xfrm>
            <a:off x="0" y="609600"/>
            <a:ext cx="9166740" cy="400110"/>
          </a:xfrm>
          <a:prstGeom prst="rect">
            <a:avLst/>
          </a:prstGeom>
          <a:noFill/>
        </p:spPr>
        <p:txBody>
          <a:bodyPr wrap="none" rtlCol="0">
            <a:spAutoFit/>
          </a:bodyPr>
          <a:lstStyle/>
          <a:p>
            <a:r>
              <a:rPr lang="en-US" sz="2000" dirty="0" smtClean="0">
                <a:solidFill>
                  <a:schemeClr val="bg1"/>
                </a:solidFill>
              </a:rPr>
              <a:t>Energy companies are now the de facto road crews in many rural PA townships</a:t>
            </a:r>
            <a:endParaRPr lang="en-US" sz="2000" dirty="0">
              <a:solidFill>
                <a:schemeClr val="bg1"/>
              </a:solidFill>
            </a:endParaRPr>
          </a:p>
        </p:txBody>
      </p:sp>
      <p:sp>
        <p:nvSpPr>
          <p:cNvPr id="9" name="Title 1"/>
          <p:cNvSpPr txBox="1">
            <a:spLocks/>
          </p:cNvSpPr>
          <p:nvPr/>
        </p:nvSpPr>
        <p:spPr bwMode="auto">
          <a:xfrm>
            <a:off x="0" y="0"/>
            <a:ext cx="4495800" cy="4572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1600"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000000"/>
                </a:solidFill>
              </a:rPr>
              <a:t>Traditional Approach</a:t>
            </a:r>
            <a:endParaRPr lang="en-US" b="1" dirty="0">
              <a:solidFill>
                <a:srgbClr val="000000"/>
              </a:solidFill>
            </a:endParaRPr>
          </a:p>
        </p:txBody>
      </p:sp>
      <p:sp>
        <p:nvSpPr>
          <p:cNvPr id="6" name="TextBox 5"/>
          <p:cNvSpPr txBox="1"/>
          <p:nvPr/>
        </p:nvSpPr>
        <p:spPr>
          <a:xfrm>
            <a:off x="243807" y="609600"/>
            <a:ext cx="8900193" cy="400110"/>
          </a:xfrm>
          <a:prstGeom prst="rect">
            <a:avLst/>
          </a:prstGeom>
          <a:noFill/>
        </p:spPr>
        <p:txBody>
          <a:bodyPr wrap="none" rtlCol="0">
            <a:spAutoFit/>
          </a:bodyPr>
          <a:lstStyle/>
          <a:p>
            <a:r>
              <a:rPr lang="en-US" sz="2000" dirty="0" smtClean="0">
                <a:solidFill>
                  <a:schemeClr val="bg1"/>
                </a:solidFill>
              </a:rPr>
              <a:t>Most are unfamiliar with ESMPs and up until 2012 moved at “gold rush” pace</a:t>
            </a:r>
            <a:endParaRPr lang="en-US" sz="2000" dirty="0">
              <a:solidFill>
                <a:schemeClr val="bg1"/>
              </a:solidFill>
            </a:endParaRPr>
          </a:p>
        </p:txBody>
      </p:sp>
      <p:pic>
        <p:nvPicPr>
          <p:cNvPr id="2050" name="Picture 2"/>
          <p:cNvPicPr>
            <a:picLocks noChangeAspect="1" noChangeArrowheads="1"/>
          </p:cNvPicPr>
          <p:nvPr/>
        </p:nvPicPr>
        <p:blipFill>
          <a:blip r:embed="rId2" cstate="print"/>
          <a:srcRect/>
          <a:stretch>
            <a:fillRect/>
          </a:stretch>
        </p:blipFill>
        <p:spPr bwMode="auto">
          <a:xfrm>
            <a:off x="1143000" y="1295400"/>
            <a:ext cx="6895147" cy="5157787"/>
          </a:xfrm>
          <a:prstGeom prst="rect">
            <a:avLst/>
          </a:prstGeom>
          <a:noFill/>
          <a:ln w="38100">
            <a:solidFill>
              <a:srgbClr val="FFFF00"/>
            </a:solidFill>
            <a:miter lim="800000"/>
            <a:headEnd/>
            <a:tailEnd/>
          </a:ln>
        </p:spPr>
      </p:pic>
      <p:sp>
        <p:nvSpPr>
          <p:cNvPr id="8" name="Title 1"/>
          <p:cNvSpPr txBox="1">
            <a:spLocks/>
          </p:cNvSpPr>
          <p:nvPr/>
        </p:nvSpPr>
        <p:spPr bwMode="auto">
          <a:xfrm>
            <a:off x="0" y="0"/>
            <a:ext cx="4419600" cy="4572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1600" b="1" kern="0" dirty="0">
                <a:solidFill>
                  <a:srgbClr val="FFFFFF"/>
                </a:solidFill>
              </a:rPr>
              <a:t>Center for Dirt and Gravel Road Studies</a:t>
            </a:r>
          </a:p>
          <a:p>
            <a:pPr algn="ctr" eaLnBrk="0" fontAlgn="base" hangingPunct="0">
              <a:spcBef>
                <a:spcPct val="0"/>
              </a:spcBef>
              <a:spcAft>
                <a:spcPct val="0"/>
              </a:spcAft>
              <a:defRPr/>
            </a:pPr>
            <a:r>
              <a:rPr lang="en-US" sz="1600" kern="0" dirty="0">
                <a:solidFill>
                  <a:srgbClr val="FFFFFF"/>
                </a:solidFill>
              </a:rPr>
              <a:t>www.dirtandgravelroads.org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itle 1"/>
          <p:cNvSpPr txBox="1">
            <a:spLocks/>
          </p:cNvSpPr>
          <p:nvPr/>
        </p:nvSpPr>
        <p:spPr bwMode="auto">
          <a:xfrm>
            <a:off x="0" y="0"/>
            <a:ext cx="4572000" cy="6096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b="1" kern="0" dirty="0">
                <a:solidFill>
                  <a:srgbClr val="FFFFFF"/>
                </a:solidFill>
              </a:rPr>
              <a:t>Center for Dirt and Gravel Road Studies</a:t>
            </a:r>
          </a:p>
          <a:p>
            <a:pPr algn="ctr" eaLnBrk="0" fontAlgn="base" hangingPunct="0">
              <a:spcBef>
                <a:spcPct val="0"/>
              </a:spcBef>
              <a:spcAft>
                <a:spcPct val="0"/>
              </a:spcAft>
              <a:defRPr/>
            </a:pPr>
            <a:r>
              <a:rPr lang="en-US" sz="1400" kern="0" dirty="0">
                <a:solidFill>
                  <a:srgbClr val="FFFFFF"/>
                </a:solidFill>
              </a:rPr>
              <a:t>www.dirtandgravelroads.org</a:t>
            </a:r>
          </a:p>
        </p:txBody>
      </p:sp>
      <p:sp>
        <p:nvSpPr>
          <p:cNvPr id="8" name="Title 1"/>
          <p:cNvSpPr txBox="1">
            <a:spLocks/>
          </p:cNvSpPr>
          <p:nvPr/>
        </p:nvSpPr>
        <p:spPr bwMode="auto">
          <a:xfrm>
            <a:off x="4572000" y="0"/>
            <a:ext cx="4572000" cy="609600"/>
          </a:xfrm>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800" b="1" kern="0" dirty="0" smtClean="0">
                <a:solidFill>
                  <a:srgbClr val="000000"/>
                </a:solidFill>
              </a:rPr>
              <a:t>DGRMP Goals</a:t>
            </a:r>
            <a:endParaRPr lang="en-US" sz="2800" b="1" kern="0" dirty="0">
              <a:solidFill>
                <a:srgbClr val="000000"/>
              </a:solidFill>
            </a:endParaRPr>
          </a:p>
        </p:txBody>
      </p:sp>
      <p:sp>
        <p:nvSpPr>
          <p:cNvPr id="9" name="TextBox 8"/>
          <p:cNvSpPr txBox="1"/>
          <p:nvPr/>
        </p:nvSpPr>
        <p:spPr>
          <a:xfrm>
            <a:off x="0" y="685800"/>
            <a:ext cx="9144000" cy="461665"/>
          </a:xfrm>
          <a:prstGeom prst="rect">
            <a:avLst/>
          </a:prstGeom>
          <a:noFill/>
          <a:ln>
            <a:noFill/>
          </a:ln>
        </p:spPr>
        <p:txBody>
          <a:bodyPr wrap="square" rtlCol="0">
            <a:spAutoFit/>
          </a:bodyPr>
          <a:lstStyle/>
          <a:p>
            <a:pPr algn="ctr"/>
            <a:r>
              <a:rPr lang="en-US" sz="2400" dirty="0" smtClean="0">
                <a:solidFill>
                  <a:srgbClr val="FFFFFF"/>
                </a:solidFill>
              </a:rPr>
              <a:t>The Program’s goal has always been to reduce </a:t>
            </a:r>
            <a:r>
              <a:rPr lang="en-US" sz="2400" b="1" u="sng" dirty="0" smtClean="0">
                <a:solidFill>
                  <a:srgbClr val="FFFF00"/>
                </a:solidFill>
              </a:rPr>
              <a:t>this</a:t>
            </a:r>
            <a:r>
              <a:rPr lang="en-US" sz="2400" dirty="0" smtClean="0">
                <a:solidFill>
                  <a:srgbClr val="FFFFFF"/>
                </a:solidFill>
              </a:rPr>
              <a:t> </a:t>
            </a:r>
            <a:endParaRPr lang="en-US" sz="2400" dirty="0">
              <a:solidFill>
                <a:srgbClr val="FFFFFF"/>
              </a:solidFill>
            </a:endParaRPr>
          </a:p>
        </p:txBody>
      </p:sp>
      <p:pic>
        <p:nvPicPr>
          <p:cNvPr id="11" name="Picture 2"/>
          <p:cNvPicPr>
            <a:picLocks noGrp="1" noChangeAspect="1" noChangeArrowheads="1"/>
          </p:cNvPicPr>
          <p:nvPr>
            <p:ph idx="1"/>
          </p:nvPr>
        </p:nvPicPr>
        <p:blipFill>
          <a:blip r:embed="rId2" cstate="print"/>
          <a:srcRect/>
          <a:stretch>
            <a:fillRect/>
          </a:stretch>
        </p:blipFill>
        <p:spPr bwMode="auto">
          <a:xfrm>
            <a:off x="990600" y="1219200"/>
            <a:ext cx="7238999" cy="5444059"/>
          </a:xfrm>
          <a:prstGeom prst="rect">
            <a:avLst/>
          </a:prstGeom>
          <a:noFill/>
          <a:ln w="28575">
            <a:solidFill>
              <a:schemeClr val="bg1"/>
            </a:solidFill>
            <a:miter lim="800000"/>
            <a:headEnd/>
            <a:tailEnd/>
          </a:ln>
        </p:spPr>
      </p:pic>
      <p:cxnSp>
        <p:nvCxnSpPr>
          <p:cNvPr id="7" name="Straight Arrow Connector 6"/>
          <p:cNvCxnSpPr/>
          <p:nvPr/>
        </p:nvCxnSpPr>
        <p:spPr bwMode="auto">
          <a:xfrm flipH="1">
            <a:off x="5257800" y="1066800"/>
            <a:ext cx="2514600" cy="373380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304800" y="1143000"/>
            <a:ext cx="4114800" cy="549040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l="27504" t="-1883" r="29213"/>
          <a:stretch>
            <a:fillRect/>
          </a:stretch>
        </p:blipFill>
        <p:spPr bwMode="auto">
          <a:xfrm>
            <a:off x="4724400" y="990600"/>
            <a:ext cx="4222763" cy="5611719"/>
          </a:xfrm>
          <a:prstGeom prst="rect">
            <a:avLst/>
          </a:prstGeom>
          <a:noFill/>
          <a:ln w="9525">
            <a:noFill/>
            <a:miter lim="800000"/>
            <a:headEnd/>
            <a:tailEnd/>
          </a:ln>
        </p:spPr>
      </p:pic>
      <p:sp>
        <p:nvSpPr>
          <p:cNvPr id="9" name="TextBox 8"/>
          <p:cNvSpPr txBox="1"/>
          <p:nvPr/>
        </p:nvSpPr>
        <p:spPr>
          <a:xfrm>
            <a:off x="762000" y="533400"/>
            <a:ext cx="8024954" cy="461665"/>
          </a:xfrm>
          <a:prstGeom prst="rect">
            <a:avLst/>
          </a:prstGeom>
          <a:noFill/>
        </p:spPr>
        <p:txBody>
          <a:bodyPr wrap="none" rtlCol="0">
            <a:spAutoFit/>
          </a:bodyPr>
          <a:lstStyle/>
          <a:p>
            <a:r>
              <a:rPr lang="en-US" sz="2400" dirty="0" smtClean="0">
                <a:solidFill>
                  <a:schemeClr val="bg1"/>
                </a:solidFill>
              </a:rPr>
              <a:t>And over the past 15 years much has been accomplished</a:t>
            </a:r>
            <a:endParaRPr lang="en-US" sz="2400" dirty="0">
              <a:solidFill>
                <a:schemeClr val="bg1"/>
              </a:solidFill>
            </a:endParaRPr>
          </a:p>
        </p:txBody>
      </p:sp>
      <p:sp>
        <p:nvSpPr>
          <p:cNvPr id="10" name="Title 1"/>
          <p:cNvSpPr txBox="1">
            <a:spLocks noGrp="1"/>
          </p:cNvSpPr>
          <p:nvPr>
            <p:ph type="title"/>
          </p:nvPr>
        </p:nvSpPr>
        <p:spPr bwMode="auto">
          <a:prstGeom prst="rect">
            <a:avLst/>
          </a:prstGeom>
          <a:solidFill>
            <a:srgbClr val="FFFF99"/>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800" b="1" kern="0" dirty="0" smtClean="0">
                <a:solidFill>
                  <a:srgbClr val="000000"/>
                </a:solidFill>
              </a:rPr>
              <a:t>DGRMP Goals</a:t>
            </a:r>
            <a:endParaRPr lang="en-US" sz="2800" b="1" kern="0" dirty="0">
              <a:solidFill>
                <a:srgbClr val="00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Cooperative Effort</a:t>
            </a:r>
            <a:endParaRPr lang="en-US" b="1"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219200" y="1143000"/>
            <a:ext cx="6790198" cy="5059363"/>
          </a:xfrm>
          <a:prstGeom prst="rect">
            <a:avLst/>
          </a:prstGeom>
          <a:noFill/>
          <a:ln w="38100">
            <a:solidFill>
              <a:schemeClr val="bg1"/>
            </a:solid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105400" y="4038600"/>
            <a:ext cx="2892908" cy="2163763"/>
          </a:xfrm>
          <a:prstGeom prst="rect">
            <a:avLst/>
          </a:prstGeom>
          <a:noFill/>
          <a:ln w="9525">
            <a:noFill/>
            <a:miter lim="800000"/>
            <a:headEnd/>
            <a:tailEnd/>
          </a:ln>
        </p:spPr>
      </p:pic>
      <p:sp>
        <p:nvSpPr>
          <p:cNvPr id="6" name="TextBox 5"/>
          <p:cNvSpPr txBox="1"/>
          <p:nvPr/>
        </p:nvSpPr>
        <p:spPr>
          <a:xfrm>
            <a:off x="685800" y="533400"/>
            <a:ext cx="7904280" cy="738664"/>
          </a:xfrm>
          <a:prstGeom prst="rect">
            <a:avLst/>
          </a:prstGeom>
          <a:noFill/>
        </p:spPr>
        <p:txBody>
          <a:bodyPr wrap="none" rtlCol="0">
            <a:spAutoFit/>
          </a:bodyPr>
          <a:lstStyle/>
          <a:p>
            <a:pPr algn="ctr"/>
            <a:r>
              <a:rPr lang="en-US" sz="2400" dirty="0" smtClean="0">
                <a:solidFill>
                  <a:srgbClr val="FFFFFF"/>
                </a:solidFill>
              </a:rPr>
              <a:t>To keep moving forward, we’ve got to work cooperatively</a:t>
            </a:r>
          </a:p>
          <a:p>
            <a:pPr algn="ct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scc_colo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38300" y="381000"/>
            <a:ext cx="5737225" cy="3886200"/>
          </a:xfrm>
          <a:prstGeom prst="rect">
            <a:avLst/>
          </a:prstGeom>
          <a:noFill/>
          <a:ln w="9525">
            <a:noFill/>
            <a:miter lim="800000"/>
            <a:headEnd/>
            <a:tailEnd/>
          </a:ln>
        </p:spPr>
      </p:pic>
      <p:sp>
        <p:nvSpPr>
          <p:cNvPr id="176133" name="Text Box 5"/>
          <p:cNvSpPr txBox="1">
            <a:spLocks noChangeArrowheads="1"/>
          </p:cNvSpPr>
          <p:nvPr/>
        </p:nvSpPr>
        <p:spPr bwMode="auto">
          <a:xfrm>
            <a:off x="609600" y="4191000"/>
            <a:ext cx="7696200" cy="2308324"/>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2400" b="1" dirty="0">
                <a:solidFill>
                  <a:srgbClr val="000000"/>
                </a:solidFill>
              </a:rPr>
              <a:t>Section 9106 </a:t>
            </a:r>
            <a:r>
              <a:rPr lang="en-US" sz="2400" b="1" dirty="0" smtClean="0">
                <a:solidFill>
                  <a:srgbClr val="000000"/>
                </a:solidFill>
              </a:rPr>
              <a:t>(1997) of </a:t>
            </a:r>
            <a:r>
              <a:rPr lang="en-US" sz="2400" b="1" dirty="0">
                <a:solidFill>
                  <a:srgbClr val="000000"/>
                </a:solidFill>
              </a:rPr>
              <a:t>Pa. Motor Vehicle Code,</a:t>
            </a:r>
          </a:p>
          <a:p>
            <a:pPr algn="ctr" fontAlgn="base">
              <a:spcBef>
                <a:spcPct val="0"/>
              </a:spcBef>
              <a:spcAft>
                <a:spcPct val="0"/>
              </a:spcAft>
            </a:pPr>
            <a:r>
              <a:rPr lang="en-US" sz="2400" dirty="0" smtClean="0">
                <a:solidFill>
                  <a:srgbClr val="000000"/>
                </a:solidFill>
                <a:effectLst>
                  <a:outerShdw blurRad="38100" dist="38100" dir="2700000" algn="tl">
                    <a:srgbClr val="C0C0C0"/>
                  </a:outerShdw>
                </a:effectLst>
              </a:rPr>
              <a:t>The law in </a:t>
            </a:r>
            <a:r>
              <a:rPr lang="en-US" sz="2400" dirty="0">
                <a:solidFill>
                  <a:srgbClr val="000000"/>
                </a:solidFill>
                <a:effectLst>
                  <a:outerShdw blurRad="38100" dist="38100" dir="2700000" algn="tl">
                    <a:srgbClr val="C0C0C0"/>
                  </a:outerShdw>
                </a:effectLst>
              </a:rPr>
              <a:t>a nutshell</a:t>
            </a:r>
            <a:r>
              <a:rPr lang="en-US" sz="2400" b="1" dirty="0">
                <a:solidFill>
                  <a:srgbClr val="000000"/>
                </a:solidFill>
                <a:effectLst>
                  <a:outerShdw blurRad="38100" dist="38100" dir="2700000" algn="tl">
                    <a:srgbClr val="C0C0C0"/>
                  </a:outerShdw>
                </a:effectLst>
              </a:rPr>
              <a:t>…</a:t>
            </a:r>
          </a:p>
          <a:p>
            <a:pPr algn="ctr" fontAlgn="base">
              <a:spcBef>
                <a:spcPct val="0"/>
              </a:spcBef>
              <a:spcAft>
                <a:spcPct val="0"/>
              </a:spcAft>
            </a:pPr>
            <a:endParaRPr lang="en-US" sz="2400" b="1" dirty="0">
              <a:solidFill>
                <a:srgbClr val="000000"/>
              </a:solidFill>
              <a:effectLst>
                <a:outerShdw blurRad="38100" dist="38100" dir="2700000" algn="tl">
                  <a:srgbClr val="C0C0C0"/>
                </a:outerShdw>
              </a:effectLst>
            </a:endParaRPr>
          </a:p>
          <a:p>
            <a:pPr algn="ctr" fontAlgn="base">
              <a:spcBef>
                <a:spcPct val="0"/>
              </a:spcBef>
              <a:spcAft>
                <a:spcPct val="0"/>
              </a:spcAft>
            </a:pPr>
            <a:r>
              <a:rPr lang="en-US" sz="2400" b="1" i="1" dirty="0">
                <a:solidFill>
                  <a:srgbClr val="000000"/>
                </a:solidFill>
                <a:effectLst>
                  <a:outerShdw blurRad="38100" dist="38100" dir="2700000" algn="tl">
                    <a:srgbClr val="C0C0C0"/>
                  </a:outerShdw>
                </a:effectLst>
              </a:rPr>
              <a:t>“To reduce sediment and dust pollution to the waters of the Commonwealth through effective and common sense maintenance practices on unpaved public roads”. </a:t>
            </a:r>
          </a:p>
        </p:txBody>
      </p:sp>
      <p:sp>
        <p:nvSpPr>
          <p:cNvPr id="21510" name="Rectangle 6"/>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anchor="ctr"/>
          <a:lstStyle/>
          <a:p>
            <a:pPr fontAlgn="base">
              <a:spcBef>
                <a:spcPct val="0"/>
              </a:spcBef>
              <a:spcAft>
                <a:spcPct val="0"/>
              </a:spcAft>
            </a:pPr>
            <a:endParaRPr lang="en-US" sz="3200">
              <a:solidFill>
                <a:srgbClr val="000000"/>
              </a:solidFill>
            </a:endParaRPr>
          </a:p>
        </p:txBody>
      </p:sp>
      <p:sp>
        <p:nvSpPr>
          <p:cNvPr id="21511" name="Text Box 7"/>
          <p:cNvSpPr txBox="1">
            <a:spLocks noChangeArrowheads="1"/>
          </p:cNvSpPr>
          <p:nvPr/>
        </p:nvSpPr>
        <p:spPr bwMode="auto">
          <a:xfrm>
            <a:off x="0" y="0"/>
            <a:ext cx="4267200" cy="457200"/>
          </a:xfrm>
          <a:prstGeom prst="rect">
            <a:avLst/>
          </a:prstGeom>
          <a:solidFill>
            <a:srgbClr val="003300"/>
          </a:solidFill>
          <a:ln w="9525">
            <a:noFill/>
            <a:miter lim="800000"/>
            <a:headEnd/>
            <a:tailEnd/>
          </a:ln>
        </p:spPr>
        <p:txBody>
          <a:bodyPr lIns="0" tIns="18288" rIns="0"/>
          <a:lstStyle/>
          <a:p>
            <a:pPr algn="ctr" fontAlgn="base">
              <a:spcBef>
                <a:spcPct val="0"/>
              </a:spcBef>
              <a:spcAft>
                <a:spcPct val="0"/>
              </a:spcAft>
            </a:pPr>
            <a:r>
              <a:rPr lang="en-US" sz="1400">
                <a:solidFill>
                  <a:srgbClr val="FFFFFF"/>
                </a:solidFill>
              </a:rPr>
              <a:t>Dirt and Gravel Road Maintenance Program</a:t>
            </a:r>
          </a:p>
          <a:p>
            <a:pPr algn="ctr" fontAlgn="base">
              <a:spcBef>
                <a:spcPct val="0"/>
              </a:spcBef>
              <a:spcAft>
                <a:spcPct val="0"/>
              </a:spcAft>
            </a:pPr>
            <a:r>
              <a:rPr lang="en-US" sz="1400">
                <a:solidFill>
                  <a:srgbClr val="FFFFFF"/>
                </a:solidFill>
                <a:hlinkClick r:id="rId4"/>
              </a:rPr>
              <a:t>www.dirtandgravelroads.org</a:t>
            </a:r>
            <a:r>
              <a:rPr lang="en-US" sz="1400">
                <a:solidFill>
                  <a:srgbClr val="FFFFFF"/>
                </a:solidFill>
              </a:rPr>
              <a:t> </a:t>
            </a:r>
          </a:p>
        </p:txBody>
      </p:sp>
      <p:sp>
        <p:nvSpPr>
          <p:cNvPr id="21512" name="Text Box 8"/>
          <p:cNvSpPr txBox="1">
            <a:spLocks noChangeArrowheads="1"/>
          </p:cNvSpPr>
          <p:nvPr/>
        </p:nvSpPr>
        <p:spPr bwMode="auto">
          <a:xfrm>
            <a:off x="4267200" y="19050"/>
            <a:ext cx="4876800" cy="492125"/>
          </a:xfrm>
          <a:prstGeom prst="rect">
            <a:avLst/>
          </a:prstGeom>
          <a:noFill/>
          <a:ln w="9525">
            <a:noFill/>
            <a:miter lim="800000"/>
            <a:headEnd/>
            <a:tailEnd/>
          </a:ln>
        </p:spPr>
        <p:txBody>
          <a:bodyPr tIns="18288">
            <a:spAutoFit/>
          </a:bodyPr>
          <a:lstStyle/>
          <a:p>
            <a:pPr algn="ctr" fontAlgn="base">
              <a:spcBef>
                <a:spcPct val="0"/>
              </a:spcBef>
              <a:spcAft>
                <a:spcPct val="0"/>
              </a:spcAft>
            </a:pPr>
            <a:r>
              <a:rPr lang="en-US" sz="2800" b="1" dirty="0" smtClean="0">
                <a:solidFill>
                  <a:srgbClr val="000000"/>
                </a:solidFill>
              </a:rPr>
              <a:t>DGRMP History &amp; Goals</a:t>
            </a:r>
            <a:endParaRPr lang="en-US" sz="2800" b="1" dirty="0">
              <a:solidFill>
                <a:srgbClr val="000000"/>
              </a:solidFill>
            </a:endParaRPr>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914400" y="1066800"/>
            <a:ext cx="7340311" cy="5497424"/>
          </a:xfrm>
          <a:prstGeom prst="rect">
            <a:avLst/>
          </a:prstGeom>
          <a:noFill/>
          <a:ln w="38100">
            <a:solidFill>
              <a:schemeClr val="bg1"/>
            </a:solidFill>
            <a:miter lim="800000"/>
            <a:headEnd/>
            <a:tailEnd/>
          </a:ln>
        </p:spPr>
      </p:pic>
      <p:sp>
        <p:nvSpPr>
          <p:cNvPr id="10" name="TextBox 9"/>
          <p:cNvSpPr txBox="1"/>
          <p:nvPr/>
        </p:nvSpPr>
        <p:spPr>
          <a:xfrm>
            <a:off x="990600" y="533400"/>
            <a:ext cx="7066358" cy="461665"/>
          </a:xfrm>
          <a:prstGeom prst="rect">
            <a:avLst/>
          </a:prstGeom>
          <a:noFill/>
        </p:spPr>
        <p:txBody>
          <a:bodyPr wrap="none" rtlCol="0">
            <a:spAutoFit/>
          </a:bodyPr>
          <a:lstStyle/>
          <a:p>
            <a:r>
              <a:rPr lang="en-US" sz="2400" dirty="0" smtClean="0">
                <a:solidFill>
                  <a:srgbClr val="FFFFFF"/>
                </a:solidFill>
              </a:rPr>
              <a:t>Across both public and private sector stakeholders</a:t>
            </a:r>
            <a:endParaRPr lang="en-US" sz="2400" dirty="0">
              <a:solidFill>
                <a:srgbClr val="FFFFFF"/>
              </a:solidFill>
            </a:endParaRPr>
          </a:p>
        </p:txBody>
      </p:sp>
      <p:sp>
        <p:nvSpPr>
          <p:cNvPr id="8" name="Text Box 6"/>
          <p:cNvSpPr txBox="1">
            <a:spLocks noChangeArrowheads="1"/>
          </p:cNvSpPr>
          <p:nvPr/>
        </p:nvSpPr>
        <p:spPr bwMode="auto">
          <a:xfrm>
            <a:off x="0" y="0"/>
            <a:ext cx="4648200" cy="457200"/>
          </a:xfrm>
          <a:prstGeom prst="rect">
            <a:avLst/>
          </a:prstGeom>
          <a:solidFill>
            <a:srgbClr val="003300"/>
          </a:solidFill>
          <a:ln w="9525">
            <a:noFill/>
            <a:miter lim="800000"/>
            <a:headEnd/>
            <a:tailEnd/>
          </a:ln>
        </p:spPr>
        <p:txBody>
          <a:bodyPr lIns="0" tIns="18288" rIns="0"/>
          <a:lstStyle/>
          <a:p>
            <a:pPr algn="ctr" fontAlgn="base">
              <a:spcBef>
                <a:spcPct val="0"/>
              </a:spcBef>
              <a:spcAft>
                <a:spcPct val="0"/>
              </a:spcAft>
            </a:pPr>
            <a:r>
              <a:rPr lang="en-US" sz="1400" dirty="0">
                <a:solidFill>
                  <a:srgbClr val="FFFFFF"/>
                </a:solidFill>
              </a:rPr>
              <a:t>Dirt and Gravel Road Maintenance Program</a:t>
            </a:r>
          </a:p>
          <a:p>
            <a:pPr algn="ctr" fontAlgn="base">
              <a:spcBef>
                <a:spcPct val="0"/>
              </a:spcBef>
              <a:spcAft>
                <a:spcPct val="0"/>
              </a:spcAft>
            </a:pPr>
            <a:r>
              <a:rPr lang="en-US" sz="1400" dirty="0">
                <a:solidFill>
                  <a:srgbClr val="FFFFFF"/>
                </a:solidFill>
                <a:hlinkClick r:id="rId4"/>
              </a:rPr>
              <a:t>www.dirtandgravelroads.org</a:t>
            </a:r>
            <a:r>
              <a:rPr lang="en-US" sz="1400" dirty="0">
                <a:solidFill>
                  <a:srgbClr val="FFFFFF"/>
                </a:solidFill>
              </a:rPr>
              <a:t> </a:t>
            </a:r>
          </a:p>
        </p:txBody>
      </p:sp>
      <p:sp>
        <p:nvSpPr>
          <p:cNvPr id="9" name="Rectangle 5"/>
          <p:cNvSpPr>
            <a:spLocks noChangeArrowheads="1"/>
          </p:cNvSpPr>
          <p:nvPr/>
        </p:nvSpPr>
        <p:spPr bwMode="auto">
          <a:xfrm>
            <a:off x="4572000" y="0"/>
            <a:ext cx="4572000" cy="457200"/>
          </a:xfrm>
          <a:prstGeom prst="rect">
            <a:avLst/>
          </a:prstGeom>
          <a:solidFill>
            <a:srgbClr val="FFFF99"/>
          </a:solidFill>
          <a:ln w="9525">
            <a:noFill/>
            <a:miter lim="800000"/>
            <a:headEnd/>
            <a:tailEnd/>
          </a:ln>
        </p:spPr>
        <p:txBody>
          <a:bodyPr wrap="none" anchor="ctr"/>
          <a:lstStyle/>
          <a:p>
            <a:pPr algn="ctr" fontAlgn="base">
              <a:spcBef>
                <a:spcPct val="0"/>
              </a:spcBef>
              <a:spcAft>
                <a:spcPct val="0"/>
              </a:spcAft>
            </a:pPr>
            <a:r>
              <a:rPr lang="en-US" sz="2800" b="1" dirty="0" smtClean="0">
                <a:solidFill>
                  <a:srgbClr val="000000"/>
                </a:solidFill>
              </a:rPr>
              <a:t>Cooperative Effort</a:t>
            </a:r>
            <a:endParaRPr lang="en-US" sz="2800" b="1" dirty="0">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304800" y="1371600"/>
            <a:ext cx="8839200" cy="4648200"/>
          </a:xfrm>
          <a:noFill/>
          <a:ln/>
        </p:spPr>
        <p:txBody>
          <a:bodyPr lIns="90488" tIns="44450" rIns="90488" bIns="44450">
            <a:noAutofit/>
          </a:bodyPr>
          <a:lstStyle/>
          <a:p>
            <a:pPr marL="0" indent="0">
              <a:spcBef>
                <a:spcPts val="1200"/>
              </a:spcBef>
              <a:buNone/>
            </a:pPr>
            <a:r>
              <a:rPr lang="en-US" sz="2800" dirty="0" smtClean="0"/>
              <a:t>A </a:t>
            </a:r>
            <a:r>
              <a:rPr lang="en-US" sz="2800" b="1" dirty="0" smtClean="0"/>
              <a:t>cooperative</a:t>
            </a:r>
            <a:r>
              <a:rPr lang="en-US" sz="2800" b="0" dirty="0" smtClean="0"/>
              <a:t> </a:t>
            </a:r>
            <a:r>
              <a:rPr lang="en-US" sz="2800" b="1" dirty="0" smtClean="0"/>
              <a:t>effort</a:t>
            </a:r>
            <a:r>
              <a:rPr lang="en-US" sz="2800" b="0" dirty="0" smtClean="0"/>
              <a:t> with industry, government, and all stakeholders that includes: </a:t>
            </a:r>
          </a:p>
          <a:p>
            <a:pPr>
              <a:spcBef>
                <a:spcPts val="1200"/>
              </a:spcBef>
              <a:buNone/>
            </a:pPr>
            <a:r>
              <a:rPr lang="en-US" sz="2800" dirty="0" smtClean="0"/>
              <a:t>	</a:t>
            </a:r>
            <a:r>
              <a:rPr lang="en-US" sz="2800" b="0" dirty="0" smtClean="0"/>
              <a:t>- </a:t>
            </a:r>
            <a:r>
              <a:rPr lang="en-US" sz="2800" b="1" dirty="0" smtClean="0"/>
              <a:t>Adoption of Simple Principles </a:t>
            </a:r>
          </a:p>
          <a:p>
            <a:pPr lvl="1">
              <a:spcBef>
                <a:spcPts val="1200"/>
              </a:spcBef>
            </a:pPr>
            <a:r>
              <a:rPr lang="en-US" sz="2400" dirty="0" smtClean="0"/>
              <a:t>Employ preemptive upgrades (proactive vs. reactive)</a:t>
            </a:r>
          </a:p>
          <a:p>
            <a:pPr lvl="1">
              <a:spcBef>
                <a:spcPts val="1200"/>
              </a:spcBef>
            </a:pPr>
            <a:r>
              <a:rPr lang="en-US" sz="2400" dirty="0" smtClean="0"/>
              <a:t>M</a:t>
            </a:r>
            <a:r>
              <a:rPr lang="en-US" sz="2400" b="0" dirty="0" smtClean="0"/>
              <a:t>aintain and restore natural drainage patterns </a:t>
            </a:r>
            <a:endParaRPr lang="en-US" sz="2400" dirty="0" smtClean="0"/>
          </a:p>
          <a:p>
            <a:pPr lvl="1">
              <a:spcBef>
                <a:spcPts val="1200"/>
              </a:spcBef>
            </a:pPr>
            <a:r>
              <a:rPr lang="en-US" sz="2400" dirty="0" smtClean="0"/>
              <a:t>Eliminate road drainage directly to streams</a:t>
            </a:r>
          </a:p>
          <a:p>
            <a:pPr>
              <a:spcBef>
                <a:spcPts val="1200"/>
              </a:spcBef>
              <a:buNone/>
            </a:pPr>
            <a:r>
              <a:rPr lang="en-US" sz="2800" dirty="0" smtClean="0"/>
              <a:t>	- </a:t>
            </a:r>
            <a:r>
              <a:rPr lang="en-US" sz="2800" b="1" dirty="0" smtClean="0"/>
              <a:t>Utilization of Proven ESM Practices </a:t>
            </a:r>
          </a:p>
          <a:p>
            <a:pPr>
              <a:spcBef>
                <a:spcPts val="1200"/>
              </a:spcBef>
              <a:buNone/>
            </a:pPr>
            <a:r>
              <a:rPr lang="en-US" sz="2800" b="1" dirty="0" smtClean="0"/>
              <a:t>	</a:t>
            </a:r>
            <a:r>
              <a:rPr lang="en-US" sz="2400" b="1" dirty="0" smtClean="0"/>
              <a:t>- </a:t>
            </a:r>
            <a:r>
              <a:rPr lang="en-US" sz="2400" dirty="0" smtClean="0"/>
              <a:t>For long term environmental and economic benefit</a:t>
            </a:r>
          </a:p>
          <a:p>
            <a:pPr lvl="1">
              <a:spcBef>
                <a:spcPts val="1200"/>
              </a:spcBef>
            </a:pPr>
            <a:endParaRPr lang="en-US" sz="2400" b="0" dirty="0" smtClean="0"/>
          </a:p>
          <a:p>
            <a:pPr algn="ctr">
              <a:spcBef>
                <a:spcPts val="1200"/>
              </a:spcBef>
              <a:buFontTx/>
              <a:buNone/>
            </a:pPr>
            <a:endParaRPr lang="en-US" dirty="0"/>
          </a:p>
        </p:txBody>
      </p:sp>
      <p:sp>
        <p:nvSpPr>
          <p:cNvPr id="6148" name="Line 4"/>
          <p:cNvSpPr>
            <a:spLocks noChangeShapeType="1"/>
          </p:cNvSpPr>
          <p:nvPr/>
        </p:nvSpPr>
        <p:spPr bwMode="auto">
          <a:xfrm>
            <a:off x="0" y="1295400"/>
            <a:ext cx="9144000" cy="0"/>
          </a:xfrm>
          <a:prstGeom prst="line">
            <a:avLst/>
          </a:prstGeom>
          <a:noFill/>
          <a:ln w="76200" cmpd="tri">
            <a:solidFill>
              <a:srgbClr val="006600"/>
            </a:solidFill>
            <a:round/>
            <a:headEnd/>
            <a:tailEnd/>
          </a:ln>
          <a:effectLst/>
        </p:spPr>
        <p:txBody>
          <a:bodyPr/>
          <a:lstStyle/>
          <a:p>
            <a:pPr fontAlgn="base">
              <a:spcBef>
                <a:spcPct val="0"/>
              </a:spcBef>
              <a:spcAft>
                <a:spcPct val="0"/>
              </a:spcAft>
            </a:pPr>
            <a:endParaRPr lang="en-US" sz="3200">
              <a:solidFill>
                <a:srgbClr val="000000"/>
              </a:solidFill>
            </a:endParaRPr>
          </a:p>
        </p:txBody>
      </p:sp>
      <p:sp>
        <p:nvSpPr>
          <p:cNvPr id="5" name="TextBox 4"/>
          <p:cNvSpPr txBox="1"/>
          <p:nvPr/>
        </p:nvSpPr>
        <p:spPr>
          <a:xfrm>
            <a:off x="5105400" y="0"/>
            <a:ext cx="3321743" cy="523220"/>
          </a:xfrm>
          <a:prstGeom prst="rect">
            <a:avLst/>
          </a:prstGeom>
          <a:noFill/>
        </p:spPr>
        <p:txBody>
          <a:bodyPr wrap="none" rtlCol="0">
            <a:spAutoFit/>
          </a:bodyPr>
          <a:lstStyle/>
          <a:p>
            <a:r>
              <a:rPr lang="en-US" sz="2800" b="1" dirty="0" smtClean="0"/>
              <a:t>Cooperative Effort</a:t>
            </a:r>
            <a:endParaRPr lang="en-US" sz="2800" b="1"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Cooperative Effort</a:t>
            </a:r>
            <a:endParaRPr lang="en-US" b="1" dirty="0"/>
          </a:p>
        </p:txBody>
      </p:sp>
      <p:sp>
        <p:nvSpPr>
          <p:cNvPr id="4" name="TextBox 3"/>
          <p:cNvSpPr txBox="1"/>
          <p:nvPr/>
        </p:nvSpPr>
        <p:spPr>
          <a:xfrm>
            <a:off x="609600" y="609600"/>
            <a:ext cx="7848600" cy="984885"/>
          </a:xfrm>
          <a:prstGeom prst="rect">
            <a:avLst/>
          </a:prstGeom>
          <a:noFill/>
        </p:spPr>
        <p:txBody>
          <a:bodyPr wrap="square" rtlCol="0">
            <a:spAutoFit/>
          </a:bodyPr>
          <a:lstStyle/>
          <a:p>
            <a:pPr algn="ctr"/>
            <a:r>
              <a:rPr lang="en-US" sz="2000" dirty="0" smtClean="0">
                <a:solidFill>
                  <a:schemeClr val="bg1"/>
                </a:solidFill>
              </a:rPr>
              <a:t>The Challenge: On top of thousands of municipalities in PA, the Program has new players to include in its education and outreach</a:t>
            </a:r>
          </a:p>
          <a:p>
            <a:pPr algn="ctr"/>
            <a:endParaRPr lang="en-US" dirty="0"/>
          </a:p>
        </p:txBody>
      </p:sp>
      <p:pic>
        <p:nvPicPr>
          <p:cNvPr id="6" name="Picture 1" descr="D:\My Documents\WORKSHOPS\past workshops\2011_workshop\pictures\1_windmill_road\IMAG0836.jpg"/>
          <p:cNvPicPr>
            <a:picLocks noGrp="1" noChangeAspect="1" noChangeArrowheads="1"/>
          </p:cNvPicPr>
          <p:nvPr>
            <p:ph idx="1"/>
          </p:nvPr>
        </p:nvPicPr>
        <p:blipFill>
          <a:blip r:embed="rId2" cstate="print"/>
          <a:srcRect l="9593" r="19695"/>
          <a:stretch>
            <a:fillRect/>
          </a:stretch>
        </p:blipFill>
        <p:spPr bwMode="auto">
          <a:xfrm>
            <a:off x="152400" y="1676400"/>
            <a:ext cx="4343400" cy="4606784"/>
          </a:xfrm>
          <a:prstGeom prst="rect">
            <a:avLst/>
          </a:prstGeom>
          <a:noFill/>
        </p:spPr>
      </p:pic>
      <p:pic>
        <p:nvPicPr>
          <p:cNvPr id="5122" name="Picture 2"/>
          <p:cNvPicPr>
            <a:picLocks noChangeAspect="1" noChangeArrowheads="1"/>
          </p:cNvPicPr>
          <p:nvPr/>
        </p:nvPicPr>
        <p:blipFill>
          <a:blip r:embed="rId3" cstate="print"/>
          <a:srcRect l="45090" t="21211" r="-82"/>
          <a:stretch>
            <a:fillRect/>
          </a:stretch>
        </p:blipFill>
        <p:spPr bwMode="auto">
          <a:xfrm>
            <a:off x="4648200" y="1676400"/>
            <a:ext cx="4267200" cy="458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Cooperative Effort</a:t>
            </a:r>
            <a:endParaRPr lang="en-US" b="1" dirty="0">
              <a:latin typeface="+mn-lt"/>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457200" y="1219200"/>
            <a:ext cx="8261958" cy="5267332"/>
          </a:xfrm>
          <a:prstGeom prst="rect">
            <a:avLst/>
          </a:prstGeom>
          <a:noFill/>
          <a:ln w="28575">
            <a:solidFill>
              <a:schemeClr val="bg1"/>
            </a:solidFill>
            <a:miter lim="800000"/>
            <a:headEnd/>
            <a:tailEnd/>
          </a:ln>
        </p:spPr>
      </p:pic>
      <p:sp>
        <p:nvSpPr>
          <p:cNvPr id="5" name="TextBox 4"/>
          <p:cNvSpPr txBox="1"/>
          <p:nvPr/>
        </p:nvSpPr>
        <p:spPr>
          <a:xfrm>
            <a:off x="762000" y="609600"/>
            <a:ext cx="7211333" cy="523220"/>
          </a:xfrm>
          <a:prstGeom prst="rect">
            <a:avLst/>
          </a:prstGeom>
          <a:noFill/>
        </p:spPr>
        <p:txBody>
          <a:bodyPr wrap="none" rtlCol="0">
            <a:spAutoFit/>
          </a:bodyPr>
          <a:lstStyle/>
          <a:p>
            <a:r>
              <a:rPr lang="en-US" sz="2800" i="1" dirty="0" smtClean="0">
                <a:solidFill>
                  <a:schemeClr val="bg1"/>
                </a:solidFill>
              </a:rPr>
              <a:t>To train innovative and proven techniques…</a:t>
            </a:r>
            <a:endParaRPr lang="en-US" sz="2800" i="1"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pic>
        <p:nvPicPr>
          <p:cNvPr id="2051" name="Picture 2" descr="DSC01879p"/>
          <p:cNvPicPr>
            <a:picLocks noChangeAspect="1" noChangeArrowheads="1"/>
          </p:cNvPicPr>
          <p:nvPr/>
        </p:nvPicPr>
        <p:blipFill>
          <a:blip r:embed="rId3" cstate="print"/>
          <a:srcRect l="6976" t="51202" b="11757"/>
          <a:stretch>
            <a:fillRect/>
          </a:stretch>
        </p:blipFill>
        <p:spPr bwMode="auto">
          <a:xfrm>
            <a:off x="0" y="2057400"/>
            <a:ext cx="9144000" cy="2784475"/>
          </a:xfrm>
          <a:prstGeom prst="rect">
            <a:avLst/>
          </a:prstGeom>
          <a:noFill/>
          <a:ln w="9525">
            <a:noFill/>
            <a:miter lim="800000"/>
            <a:headEnd/>
            <a:tailEnd/>
          </a:ln>
        </p:spPr>
      </p:pic>
      <p:sp>
        <p:nvSpPr>
          <p:cNvPr id="6" name="TextBox 5"/>
          <p:cNvSpPr txBox="1"/>
          <p:nvPr/>
        </p:nvSpPr>
        <p:spPr>
          <a:xfrm>
            <a:off x="0" y="2590800"/>
            <a:ext cx="9150637" cy="1569660"/>
          </a:xfrm>
          <a:prstGeom prst="rect">
            <a:avLst/>
          </a:prstGeom>
          <a:noFill/>
        </p:spPr>
        <p:txBody>
          <a:bodyPr wrap="square" rtlCol="0">
            <a:spAutoFit/>
          </a:bodyPr>
          <a:lstStyle/>
          <a:p>
            <a:pPr algn="ctr" fontAlgn="base">
              <a:spcBef>
                <a:spcPct val="0"/>
              </a:spcBef>
              <a:spcAft>
                <a:spcPct val="0"/>
              </a:spcAft>
            </a:pPr>
            <a:r>
              <a:rPr lang="en-US" sz="9600" i="1" dirty="0">
                <a:solidFill>
                  <a:srgbClr val="FFFFFF"/>
                </a:solidFill>
              </a:rPr>
              <a:t>QUESTIONS?</a:t>
            </a:r>
          </a:p>
        </p:txBody>
      </p:sp>
      <p:sp>
        <p:nvSpPr>
          <p:cNvPr id="7" name="Text Box 3"/>
          <p:cNvSpPr txBox="1">
            <a:spLocks noChangeArrowheads="1"/>
          </p:cNvSpPr>
          <p:nvPr/>
        </p:nvSpPr>
        <p:spPr bwMode="auto">
          <a:xfrm>
            <a:off x="0" y="228600"/>
            <a:ext cx="9144000" cy="138499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b="1" dirty="0" smtClean="0">
                <a:solidFill>
                  <a:srgbClr val="FFFF00"/>
                </a:solidFill>
              </a:rPr>
              <a:t>Potential Impacts of Modern Energy Development on Rural Roads and Waterways </a:t>
            </a:r>
          </a:p>
          <a:p>
            <a:pPr algn="ctr" fontAlgn="base">
              <a:spcBef>
                <a:spcPct val="0"/>
              </a:spcBef>
              <a:spcAft>
                <a:spcPct val="0"/>
              </a:spcAft>
            </a:pPr>
            <a:endParaRPr lang="en-US" sz="2800" b="1" dirty="0">
              <a:solidFill>
                <a:srgbClr val="FFFF99"/>
              </a:solidFill>
            </a:endParaRPr>
          </a:p>
        </p:txBody>
      </p:sp>
      <p:sp>
        <p:nvSpPr>
          <p:cNvPr id="8" name="Text Box 4"/>
          <p:cNvSpPr txBox="1">
            <a:spLocks noChangeArrowheads="1"/>
          </p:cNvSpPr>
          <p:nvPr/>
        </p:nvSpPr>
        <p:spPr bwMode="auto">
          <a:xfrm>
            <a:off x="1642488" y="4981575"/>
            <a:ext cx="5827300" cy="1754326"/>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FFFFFF"/>
                </a:solidFill>
              </a:rPr>
              <a:t>Tim Ziegler</a:t>
            </a:r>
          </a:p>
          <a:p>
            <a:pPr algn="ctr" fontAlgn="base">
              <a:spcBef>
                <a:spcPct val="0"/>
              </a:spcBef>
              <a:spcAft>
                <a:spcPct val="0"/>
              </a:spcAft>
            </a:pPr>
            <a:r>
              <a:rPr lang="en-US" dirty="0">
                <a:solidFill>
                  <a:srgbClr val="FFFFFF"/>
                </a:solidFill>
              </a:rPr>
              <a:t>PSU Center for Dirt and Gravel Roads</a:t>
            </a:r>
          </a:p>
          <a:p>
            <a:pPr algn="ctr" fontAlgn="base">
              <a:spcBef>
                <a:spcPct val="0"/>
              </a:spcBef>
              <a:spcAft>
                <a:spcPct val="0"/>
              </a:spcAft>
            </a:pPr>
            <a:r>
              <a:rPr lang="en-US" dirty="0">
                <a:solidFill>
                  <a:srgbClr val="FFFFFF"/>
                </a:solidFill>
                <a:hlinkClick r:id="rId4"/>
              </a:rPr>
              <a:t>www.dirtandgravelroads.org</a:t>
            </a:r>
            <a:r>
              <a:rPr lang="en-US" dirty="0">
                <a:solidFill>
                  <a:srgbClr val="FFFFFF"/>
                </a:solidFill>
              </a:rPr>
              <a:t>  </a:t>
            </a:r>
          </a:p>
          <a:p>
            <a:pPr algn="ctr" fontAlgn="base">
              <a:spcBef>
                <a:spcPct val="0"/>
              </a:spcBef>
              <a:spcAft>
                <a:spcPct val="0"/>
              </a:spcAft>
            </a:pPr>
            <a:endParaRPr lang="en-US" dirty="0">
              <a:solidFill>
                <a:srgbClr val="FFFFFF"/>
              </a:solidFill>
            </a:endParaRPr>
          </a:p>
          <a:p>
            <a:pPr algn="ctr" fontAlgn="base">
              <a:spcBef>
                <a:spcPct val="0"/>
              </a:spcBef>
              <a:spcAft>
                <a:spcPct val="0"/>
              </a:spcAft>
            </a:pPr>
            <a:r>
              <a:rPr lang="en-US" dirty="0" smtClean="0">
                <a:solidFill>
                  <a:srgbClr val="FFFFFF"/>
                </a:solidFill>
              </a:rPr>
              <a:t>Presentation to the Citizens Advisory Committee to the </a:t>
            </a:r>
          </a:p>
          <a:p>
            <a:pPr algn="ctr" fontAlgn="base">
              <a:spcBef>
                <a:spcPct val="0"/>
              </a:spcBef>
              <a:spcAft>
                <a:spcPct val="0"/>
              </a:spcAft>
            </a:pPr>
            <a:r>
              <a:rPr lang="en-US" dirty="0" smtClean="0">
                <a:solidFill>
                  <a:srgbClr val="FFFFFF"/>
                </a:solidFill>
              </a:rPr>
              <a:t>Chesapeake Executive Council, September 6, 2012</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scc_colo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38300" y="381000"/>
            <a:ext cx="5737225" cy="3886200"/>
          </a:xfrm>
          <a:prstGeom prst="rect">
            <a:avLst/>
          </a:prstGeom>
          <a:noFill/>
          <a:ln w="9525">
            <a:noFill/>
            <a:miter lim="800000"/>
            <a:headEnd/>
            <a:tailEnd/>
          </a:ln>
        </p:spPr>
      </p:pic>
      <p:sp>
        <p:nvSpPr>
          <p:cNvPr id="176133" name="Text Box 5"/>
          <p:cNvSpPr txBox="1">
            <a:spLocks noChangeArrowheads="1"/>
          </p:cNvSpPr>
          <p:nvPr/>
        </p:nvSpPr>
        <p:spPr bwMode="auto">
          <a:xfrm>
            <a:off x="609600" y="4191000"/>
            <a:ext cx="8077200" cy="2308324"/>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2400" i="1" dirty="0" smtClean="0">
                <a:solidFill>
                  <a:srgbClr val="000000"/>
                </a:solidFill>
              </a:rPr>
              <a:t>from this law was established the</a:t>
            </a:r>
          </a:p>
          <a:p>
            <a:pPr algn="ctr" fontAlgn="base">
              <a:spcBef>
                <a:spcPct val="0"/>
              </a:spcBef>
              <a:spcAft>
                <a:spcPct val="0"/>
              </a:spcAft>
            </a:pPr>
            <a:r>
              <a:rPr lang="en-US" sz="2400" b="1" dirty="0" smtClean="0">
                <a:solidFill>
                  <a:srgbClr val="000000"/>
                </a:solidFill>
              </a:rPr>
              <a:t>Pennsylvania Dirt and Gravel Road Maintenance Program</a:t>
            </a:r>
            <a:endParaRPr lang="en-US" sz="2400" b="1" dirty="0">
              <a:solidFill>
                <a:srgbClr val="000000"/>
              </a:solidFill>
            </a:endParaRPr>
          </a:p>
          <a:p>
            <a:pPr algn="ctr" fontAlgn="base">
              <a:spcBef>
                <a:spcPct val="0"/>
              </a:spcBef>
              <a:spcAft>
                <a:spcPct val="0"/>
              </a:spcAft>
            </a:pPr>
            <a:r>
              <a:rPr lang="en-US" sz="2400" dirty="0" smtClean="0">
                <a:solidFill>
                  <a:srgbClr val="000000"/>
                </a:solidFill>
                <a:effectLst>
                  <a:outerShdw blurRad="38100" dist="38100" dir="2700000" algn="tl">
                    <a:srgbClr val="C0C0C0"/>
                  </a:outerShdw>
                </a:effectLst>
              </a:rPr>
              <a:t>(</a:t>
            </a:r>
            <a:r>
              <a:rPr lang="en-US" sz="2400" b="1" dirty="0" smtClean="0">
                <a:solidFill>
                  <a:srgbClr val="000000"/>
                </a:solidFill>
                <a:effectLst>
                  <a:outerShdw blurRad="38100" dist="38100" dir="2700000" algn="tl">
                    <a:srgbClr val="C0C0C0"/>
                  </a:outerShdw>
                </a:effectLst>
              </a:rPr>
              <a:t>DGRMP</a:t>
            </a:r>
            <a:r>
              <a:rPr lang="en-US" sz="2400" dirty="0" smtClean="0">
                <a:solidFill>
                  <a:srgbClr val="000000"/>
                </a:solidFill>
                <a:effectLst>
                  <a:outerShdw blurRad="38100" dist="38100" dir="2700000" algn="tl">
                    <a:srgbClr val="C0C0C0"/>
                  </a:outerShdw>
                </a:effectLst>
              </a:rPr>
              <a:t>)</a:t>
            </a:r>
          </a:p>
          <a:p>
            <a:pPr algn="ctr" fontAlgn="base">
              <a:spcBef>
                <a:spcPct val="0"/>
              </a:spcBef>
              <a:spcAft>
                <a:spcPct val="0"/>
              </a:spcAft>
            </a:pPr>
            <a:r>
              <a:rPr lang="en-US" sz="2400" dirty="0" smtClean="0">
                <a:solidFill>
                  <a:srgbClr val="000000"/>
                </a:solidFill>
                <a:effectLst>
                  <a:outerShdw blurRad="38100" dist="38100" dir="2700000" algn="tl">
                    <a:srgbClr val="C0C0C0"/>
                  </a:outerShdw>
                </a:effectLst>
              </a:rPr>
              <a:t>To promote the use of Environmentally Sensitive Maintenance (ESM) practices to reduce sediment pollution and long term maintenance costs associated with unpaved public roads. </a:t>
            </a:r>
            <a:r>
              <a:rPr lang="en-US" sz="2400" b="1" i="1" dirty="0" smtClean="0">
                <a:solidFill>
                  <a:srgbClr val="000000"/>
                </a:solidFill>
                <a:effectLst>
                  <a:outerShdw blurRad="38100" dist="38100" dir="2700000" algn="tl">
                    <a:srgbClr val="C0C0C0"/>
                  </a:outerShdw>
                </a:effectLst>
              </a:rPr>
              <a:t> </a:t>
            </a:r>
            <a:endParaRPr lang="en-US" sz="2400" b="1" i="1" dirty="0">
              <a:solidFill>
                <a:srgbClr val="000000"/>
              </a:solidFill>
              <a:effectLst>
                <a:outerShdw blurRad="38100" dist="38100" dir="2700000" algn="tl">
                  <a:srgbClr val="C0C0C0"/>
                </a:outerShdw>
              </a:effectLst>
            </a:endParaRPr>
          </a:p>
        </p:txBody>
      </p:sp>
      <p:sp>
        <p:nvSpPr>
          <p:cNvPr id="21510" name="Rectangle 6"/>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anchor="ctr"/>
          <a:lstStyle/>
          <a:p>
            <a:pPr fontAlgn="base">
              <a:spcBef>
                <a:spcPct val="0"/>
              </a:spcBef>
              <a:spcAft>
                <a:spcPct val="0"/>
              </a:spcAft>
            </a:pPr>
            <a:endParaRPr lang="en-US" sz="3200">
              <a:solidFill>
                <a:srgbClr val="000000"/>
              </a:solidFill>
            </a:endParaRPr>
          </a:p>
        </p:txBody>
      </p:sp>
      <p:sp>
        <p:nvSpPr>
          <p:cNvPr id="21511" name="Text Box 7"/>
          <p:cNvSpPr txBox="1">
            <a:spLocks noChangeArrowheads="1"/>
          </p:cNvSpPr>
          <p:nvPr/>
        </p:nvSpPr>
        <p:spPr bwMode="auto">
          <a:xfrm>
            <a:off x="0" y="0"/>
            <a:ext cx="4267200" cy="457200"/>
          </a:xfrm>
          <a:prstGeom prst="rect">
            <a:avLst/>
          </a:prstGeom>
          <a:solidFill>
            <a:srgbClr val="003300"/>
          </a:solidFill>
          <a:ln w="9525">
            <a:noFill/>
            <a:miter lim="800000"/>
            <a:headEnd/>
            <a:tailEnd/>
          </a:ln>
        </p:spPr>
        <p:txBody>
          <a:bodyPr lIns="0" tIns="18288" rIns="0"/>
          <a:lstStyle/>
          <a:p>
            <a:pPr algn="ctr" fontAlgn="base">
              <a:spcBef>
                <a:spcPct val="0"/>
              </a:spcBef>
              <a:spcAft>
                <a:spcPct val="0"/>
              </a:spcAft>
            </a:pPr>
            <a:r>
              <a:rPr lang="en-US" sz="1400">
                <a:solidFill>
                  <a:srgbClr val="FFFFFF"/>
                </a:solidFill>
              </a:rPr>
              <a:t>Dirt and Gravel Road Maintenance Program</a:t>
            </a:r>
          </a:p>
          <a:p>
            <a:pPr algn="ctr" fontAlgn="base">
              <a:spcBef>
                <a:spcPct val="0"/>
              </a:spcBef>
              <a:spcAft>
                <a:spcPct val="0"/>
              </a:spcAft>
            </a:pPr>
            <a:r>
              <a:rPr lang="en-US" sz="1400">
                <a:solidFill>
                  <a:srgbClr val="FFFFFF"/>
                </a:solidFill>
                <a:hlinkClick r:id="rId4"/>
              </a:rPr>
              <a:t>www.dirtandgravelroads.org</a:t>
            </a:r>
            <a:r>
              <a:rPr lang="en-US" sz="1400">
                <a:solidFill>
                  <a:srgbClr val="FFFFFF"/>
                </a:solidFill>
              </a:rPr>
              <a:t> </a:t>
            </a:r>
          </a:p>
        </p:txBody>
      </p:sp>
      <p:sp>
        <p:nvSpPr>
          <p:cNvPr id="21512" name="Text Box 8"/>
          <p:cNvSpPr txBox="1">
            <a:spLocks noChangeArrowheads="1"/>
          </p:cNvSpPr>
          <p:nvPr/>
        </p:nvSpPr>
        <p:spPr bwMode="auto">
          <a:xfrm>
            <a:off x="4267200" y="19050"/>
            <a:ext cx="4876800" cy="492125"/>
          </a:xfrm>
          <a:prstGeom prst="rect">
            <a:avLst/>
          </a:prstGeom>
          <a:noFill/>
          <a:ln w="9525">
            <a:noFill/>
            <a:miter lim="800000"/>
            <a:headEnd/>
            <a:tailEnd/>
          </a:ln>
        </p:spPr>
        <p:txBody>
          <a:bodyPr tIns="18288">
            <a:spAutoFit/>
          </a:bodyPr>
          <a:lstStyle/>
          <a:p>
            <a:pPr algn="ctr" fontAlgn="base">
              <a:spcBef>
                <a:spcPct val="0"/>
              </a:spcBef>
              <a:spcAft>
                <a:spcPct val="0"/>
              </a:spcAft>
            </a:pPr>
            <a:r>
              <a:rPr lang="en-US" sz="2800" b="1" dirty="0" smtClean="0">
                <a:solidFill>
                  <a:srgbClr val="000000"/>
                </a:solidFill>
              </a:rPr>
              <a:t>DGRMP History &amp; Goals</a:t>
            </a:r>
            <a:endParaRPr lang="en-US" sz="2800" b="1" dirty="0">
              <a:solidFill>
                <a:srgbClr val="000000"/>
              </a:solidFill>
            </a:endParaRP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1" name="Picture 15"/>
          <p:cNvPicPr>
            <a:picLocks noChangeAspect="1" noChangeArrowheads="1"/>
          </p:cNvPicPr>
          <p:nvPr/>
        </p:nvPicPr>
        <p:blipFill>
          <a:blip r:embed="rId3" cstate="print">
            <a:lum bright="-6000"/>
          </a:blip>
          <a:srcRect/>
          <a:stretch>
            <a:fillRect/>
          </a:stretch>
        </p:blipFill>
        <p:spPr bwMode="auto">
          <a:xfrm>
            <a:off x="0" y="-9525"/>
            <a:ext cx="9151938" cy="6867525"/>
          </a:xfrm>
          <a:prstGeom prst="rect">
            <a:avLst/>
          </a:prstGeom>
          <a:noFill/>
          <a:ln w="9525">
            <a:noFill/>
            <a:miter lim="800000"/>
            <a:headEnd/>
            <a:tailEnd/>
          </a:ln>
          <a:effectLst/>
        </p:spPr>
      </p:pic>
      <p:sp>
        <p:nvSpPr>
          <p:cNvPr id="9218" name="Rectangle 2"/>
          <p:cNvSpPr>
            <a:spLocks noGrp="1" noChangeArrowheads="1"/>
          </p:cNvSpPr>
          <p:nvPr>
            <p:ph type="title"/>
          </p:nvPr>
        </p:nvSpPr>
        <p:spPr/>
        <p:txBody>
          <a:bodyPr/>
          <a:lstStyle/>
          <a:p>
            <a:r>
              <a:rPr lang="en-US" sz="100">
                <a:solidFill>
                  <a:schemeClr val="tx1"/>
                </a:solidFill>
              </a:rPr>
              <a:t>ESMPs</a:t>
            </a:r>
          </a:p>
        </p:txBody>
      </p:sp>
      <p:sp>
        <p:nvSpPr>
          <p:cNvPr id="9219" name="Rectangle 3"/>
          <p:cNvSpPr>
            <a:spLocks noGrp="1" noChangeArrowheads="1"/>
          </p:cNvSpPr>
          <p:nvPr>
            <p:ph type="body" idx="1"/>
          </p:nvPr>
        </p:nvSpPr>
        <p:spPr>
          <a:xfrm>
            <a:off x="1600200" y="1752600"/>
            <a:ext cx="9144000" cy="4953000"/>
          </a:xfrm>
        </p:spPr>
        <p:txBody>
          <a:bodyPr/>
          <a:lstStyle/>
          <a:p>
            <a:pPr>
              <a:buFontTx/>
              <a:buNone/>
            </a:pPr>
            <a:r>
              <a:rPr lang="en-US" sz="4400" b="1" dirty="0">
                <a:solidFill>
                  <a:srgbClr val="FF0000"/>
                </a:solidFill>
              </a:rPr>
              <a:t>E</a:t>
            </a:r>
            <a:r>
              <a:rPr lang="en-US" sz="4400" b="1" dirty="0">
                <a:solidFill>
                  <a:srgbClr val="FFFF00"/>
                </a:solidFill>
              </a:rPr>
              <a:t>NVIRONMENTALLY</a:t>
            </a:r>
            <a:r>
              <a:rPr lang="en-US" sz="4400" b="1" dirty="0">
                <a:solidFill>
                  <a:schemeClr val="bg1"/>
                </a:solidFill>
              </a:rPr>
              <a:t> </a:t>
            </a:r>
          </a:p>
          <a:p>
            <a:pPr>
              <a:buFontTx/>
              <a:buNone/>
            </a:pPr>
            <a:r>
              <a:rPr lang="en-US" sz="4400" b="1" dirty="0">
                <a:solidFill>
                  <a:srgbClr val="FF0000"/>
                </a:solidFill>
              </a:rPr>
              <a:t>S</a:t>
            </a:r>
            <a:r>
              <a:rPr lang="en-US" sz="4400" b="1" dirty="0">
                <a:solidFill>
                  <a:srgbClr val="FFFF00"/>
                </a:solidFill>
              </a:rPr>
              <a:t>ENSITIVE</a:t>
            </a:r>
            <a:r>
              <a:rPr lang="en-US" sz="4400" b="1" dirty="0">
                <a:solidFill>
                  <a:schemeClr val="bg1"/>
                </a:solidFill>
              </a:rPr>
              <a:t> </a:t>
            </a:r>
            <a:r>
              <a:rPr lang="en-US" sz="4400" b="1" dirty="0" smtClean="0">
                <a:solidFill>
                  <a:schemeClr val="bg1"/>
                </a:solidFill>
              </a:rPr>
              <a:t> </a:t>
            </a:r>
            <a:r>
              <a:rPr lang="en-US" sz="2800" b="1" dirty="0" smtClean="0">
                <a:solidFill>
                  <a:schemeClr val="bg1"/>
                </a:solidFill>
              </a:rPr>
              <a:t>(road)</a:t>
            </a:r>
            <a:endParaRPr lang="en-US" sz="4400" b="1" dirty="0">
              <a:solidFill>
                <a:schemeClr val="bg1"/>
              </a:solidFill>
            </a:endParaRPr>
          </a:p>
          <a:p>
            <a:pPr>
              <a:buFontTx/>
              <a:buNone/>
            </a:pPr>
            <a:r>
              <a:rPr lang="en-US" sz="4400" b="1" dirty="0" smtClean="0">
                <a:solidFill>
                  <a:srgbClr val="FF0000"/>
                </a:solidFill>
              </a:rPr>
              <a:t>M</a:t>
            </a:r>
            <a:r>
              <a:rPr lang="en-US" sz="4400" b="1" dirty="0" smtClean="0">
                <a:solidFill>
                  <a:srgbClr val="FFFF00"/>
                </a:solidFill>
              </a:rPr>
              <a:t>AINTENANCE</a:t>
            </a:r>
            <a:endParaRPr lang="en-US" sz="4400" b="1" dirty="0">
              <a:solidFill>
                <a:srgbClr val="FFFF00"/>
              </a:solidFill>
            </a:endParaRPr>
          </a:p>
        </p:txBody>
      </p:sp>
      <p:grpSp>
        <p:nvGrpSpPr>
          <p:cNvPr id="2" name="Group 7"/>
          <p:cNvGrpSpPr>
            <a:grpSpLocks/>
          </p:cNvGrpSpPr>
          <p:nvPr/>
        </p:nvGrpSpPr>
        <p:grpSpPr bwMode="auto">
          <a:xfrm>
            <a:off x="2514600" y="-47625"/>
            <a:ext cx="4343400" cy="1143000"/>
            <a:chOff x="60" y="0"/>
            <a:chExt cx="1392" cy="720"/>
          </a:xfrm>
        </p:grpSpPr>
        <p:sp>
          <p:nvSpPr>
            <p:cNvPr id="9221" name="Oval 5"/>
            <p:cNvSpPr>
              <a:spLocks noChangeArrowheads="1"/>
            </p:cNvSpPr>
            <p:nvPr/>
          </p:nvSpPr>
          <p:spPr bwMode="auto">
            <a:xfrm>
              <a:off x="165" y="39"/>
              <a:ext cx="1152" cy="624"/>
            </a:xfrm>
            <a:prstGeom prst="ellipse">
              <a:avLst/>
            </a:prstGeom>
            <a:solidFill>
              <a:srgbClr val="FFFF00"/>
            </a:solidFill>
            <a:ln w="9525">
              <a:solidFill>
                <a:srgbClr val="FF0000"/>
              </a:solidFill>
              <a:round/>
              <a:headEnd/>
              <a:tailEnd/>
            </a:ln>
            <a:effectLst/>
          </p:spPr>
          <p:txBody>
            <a:bodyPr wrap="none" anchor="ctr"/>
            <a:lstStyle/>
            <a:p>
              <a:pPr fontAlgn="base">
                <a:spcBef>
                  <a:spcPct val="0"/>
                </a:spcBef>
                <a:spcAft>
                  <a:spcPct val="0"/>
                </a:spcAft>
              </a:pPr>
              <a:endParaRPr lang="en-US" sz="2000" b="1">
                <a:solidFill>
                  <a:srgbClr val="000000"/>
                </a:solidFill>
              </a:endParaRPr>
            </a:p>
          </p:txBody>
        </p:sp>
        <p:sp>
          <p:nvSpPr>
            <p:cNvPr id="9222" name="Rectangle 6"/>
            <p:cNvSpPr>
              <a:spLocks noChangeArrowheads="1"/>
            </p:cNvSpPr>
            <p:nvPr/>
          </p:nvSpPr>
          <p:spPr bwMode="auto">
            <a:xfrm>
              <a:off x="60" y="0"/>
              <a:ext cx="1392" cy="720"/>
            </a:xfrm>
            <a:prstGeom prst="rect">
              <a:avLst/>
            </a:prstGeom>
            <a:noFill/>
            <a:ln w="9525">
              <a:noFill/>
              <a:miter lim="800000"/>
              <a:headEnd/>
              <a:tailEnd/>
            </a:ln>
            <a:effectLst/>
          </p:spPr>
          <p:txBody>
            <a:bodyPr anchor="ctr"/>
            <a:lstStyle/>
            <a:p>
              <a:pPr algn="ctr" fontAlgn="base">
                <a:spcBef>
                  <a:spcPct val="0"/>
                </a:spcBef>
                <a:spcAft>
                  <a:spcPct val="0"/>
                </a:spcAft>
              </a:pPr>
              <a:r>
                <a:rPr lang="en-US" sz="6000" b="1" dirty="0" smtClean="0">
                  <a:solidFill>
                    <a:srgbClr val="FF0000"/>
                  </a:solidFill>
                </a:rPr>
                <a:t>ESM</a:t>
              </a:r>
              <a:endParaRPr lang="en-US" sz="6000" b="1" dirty="0">
                <a:solidFill>
                  <a:srgbClr val="000000"/>
                </a:solidFill>
              </a:endParaRPr>
            </a:p>
          </p:txBody>
        </p:sp>
      </p:grpSp>
      <p:sp>
        <p:nvSpPr>
          <p:cNvPr id="9227" name="Text Box 11"/>
          <p:cNvSpPr txBox="1">
            <a:spLocks noChangeArrowheads="1"/>
          </p:cNvSpPr>
          <p:nvPr/>
        </p:nvSpPr>
        <p:spPr bwMode="auto">
          <a:xfrm>
            <a:off x="76200" y="4846638"/>
            <a:ext cx="8991600" cy="1630362"/>
          </a:xfrm>
          <a:prstGeom prst="rect">
            <a:avLst/>
          </a:prstGeom>
          <a:solidFill>
            <a:srgbClr val="FFFF99"/>
          </a:solidFill>
          <a:ln w="76200">
            <a:solidFill>
              <a:srgbClr val="FF0000"/>
            </a:solidFill>
            <a:miter lim="800000"/>
            <a:headEnd/>
            <a:tailEnd/>
          </a:ln>
          <a:effectLst>
            <a:outerShdw dist="107763" dir="2700000" algn="ctr" rotWithShape="0">
              <a:schemeClr val="bg2"/>
            </a:outerShdw>
          </a:effectLst>
        </p:spPr>
        <p:txBody>
          <a:bodyPr>
            <a:spAutoFit/>
          </a:bodyPr>
          <a:lstStyle/>
          <a:p>
            <a:pPr marL="1319213" indent="-1319213" fontAlgn="base">
              <a:spcBef>
                <a:spcPct val="0"/>
              </a:spcBef>
              <a:spcAft>
                <a:spcPct val="0"/>
              </a:spcAft>
            </a:pPr>
            <a:r>
              <a:rPr lang="en-US" sz="3200" b="1" u="sng" dirty="0" smtClean="0">
                <a:solidFill>
                  <a:srgbClr val="000000"/>
                </a:solidFill>
              </a:rPr>
              <a:t>ESM</a:t>
            </a:r>
            <a:r>
              <a:rPr lang="en-US" sz="3200" b="1" dirty="0" smtClean="0">
                <a:solidFill>
                  <a:srgbClr val="000000"/>
                </a:solidFill>
              </a:rPr>
              <a:t>: Maintenance practices </a:t>
            </a:r>
            <a:r>
              <a:rPr lang="en-US" sz="3200" b="1" dirty="0">
                <a:solidFill>
                  <a:srgbClr val="000000"/>
                </a:solidFill>
              </a:rPr>
              <a:t>or </a:t>
            </a:r>
            <a:r>
              <a:rPr lang="en-US" sz="3200" b="1" dirty="0" smtClean="0">
                <a:solidFill>
                  <a:srgbClr val="000000"/>
                </a:solidFill>
              </a:rPr>
              <a:t>techniques </a:t>
            </a:r>
            <a:r>
              <a:rPr lang="en-US" sz="3200" b="1" dirty="0">
                <a:solidFill>
                  <a:srgbClr val="000000"/>
                </a:solidFill>
              </a:rPr>
              <a:t>that works </a:t>
            </a:r>
            <a:r>
              <a:rPr lang="en-US" sz="3200" b="1" u="sng" dirty="0">
                <a:solidFill>
                  <a:srgbClr val="000000"/>
                </a:solidFill>
              </a:rPr>
              <a:t>with</a:t>
            </a:r>
            <a:r>
              <a:rPr lang="en-US" sz="3200" b="1" dirty="0">
                <a:solidFill>
                  <a:srgbClr val="000000"/>
                </a:solidFill>
              </a:rPr>
              <a:t> natural systems to create a better road, and a better environment.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9" name="Picture 11" descr="Image1"/>
          <p:cNvPicPr>
            <a:picLocks noChangeAspect="1" noChangeArrowheads="1"/>
          </p:cNvPicPr>
          <p:nvPr/>
        </p:nvPicPr>
        <p:blipFill>
          <a:blip r:embed="rId3" cstate="print">
            <a:lum bright="-6000"/>
          </a:blip>
          <a:srcRect/>
          <a:stretch>
            <a:fillRect/>
          </a:stretch>
        </p:blipFill>
        <p:spPr bwMode="auto">
          <a:xfrm>
            <a:off x="0" y="0"/>
            <a:ext cx="9144000" cy="6862763"/>
          </a:xfrm>
          <a:prstGeom prst="rect">
            <a:avLst/>
          </a:prstGeom>
          <a:noFill/>
        </p:spPr>
      </p:pic>
      <p:sp>
        <p:nvSpPr>
          <p:cNvPr id="27650" name="Rectangle 2"/>
          <p:cNvSpPr>
            <a:spLocks noGrp="1" noChangeArrowheads="1"/>
          </p:cNvSpPr>
          <p:nvPr>
            <p:ph type="title"/>
          </p:nvPr>
        </p:nvSpPr>
        <p:spPr/>
        <p:txBody>
          <a:bodyPr/>
          <a:lstStyle/>
          <a:p>
            <a:r>
              <a:rPr lang="en-US" sz="100">
                <a:solidFill>
                  <a:schemeClr val="tx1"/>
                </a:solidFill>
              </a:rPr>
              <a:t>ESMPs</a:t>
            </a:r>
            <a:endParaRPr lang="en-US"/>
          </a:p>
        </p:txBody>
      </p:sp>
      <p:sp>
        <p:nvSpPr>
          <p:cNvPr id="27651" name="Rectangle 3"/>
          <p:cNvSpPr>
            <a:spLocks noGrp="1" noChangeArrowheads="1"/>
          </p:cNvSpPr>
          <p:nvPr>
            <p:ph type="body" idx="1"/>
          </p:nvPr>
        </p:nvSpPr>
        <p:spPr>
          <a:xfrm>
            <a:off x="304800" y="533400"/>
            <a:ext cx="8839200" cy="5715000"/>
          </a:xfrm>
        </p:spPr>
        <p:txBody>
          <a:bodyPr/>
          <a:lstStyle/>
          <a:p>
            <a:pPr marL="685800" indent="-685800">
              <a:spcAft>
                <a:spcPct val="20000"/>
              </a:spcAft>
              <a:buNone/>
            </a:pPr>
            <a:endParaRPr lang="en-US" b="1" dirty="0" smtClean="0">
              <a:solidFill>
                <a:schemeClr val="bg1"/>
              </a:solidFill>
              <a:effectLst>
                <a:outerShdw blurRad="38100" dist="38100" dir="2700000" algn="tl">
                  <a:srgbClr val="000000">
                    <a:alpha val="43137"/>
                  </a:srgbClr>
                </a:outerShdw>
              </a:effectLst>
            </a:endParaRPr>
          </a:p>
          <a:p>
            <a:pPr marL="685800" indent="-685800">
              <a:spcAft>
                <a:spcPct val="20000"/>
              </a:spcAft>
              <a:buNone/>
            </a:pPr>
            <a:r>
              <a:rPr lang="en-US" b="1" dirty="0" smtClean="0">
                <a:solidFill>
                  <a:schemeClr val="bg1"/>
                </a:solidFill>
                <a:effectLst>
                  <a:outerShdw blurRad="38100" dist="38100" dir="2700000" algn="tl">
                    <a:srgbClr val="000000">
                      <a:alpha val="43137"/>
                    </a:srgbClr>
                  </a:outerShdw>
                </a:effectLst>
              </a:rPr>
              <a:t>Traditional Drainage Practices: </a:t>
            </a:r>
            <a:r>
              <a:rPr lang="en-US" sz="2400" b="1" dirty="0" smtClean="0">
                <a:solidFill>
                  <a:schemeClr val="bg1"/>
                </a:solidFill>
                <a:effectLst>
                  <a:outerShdw blurRad="38100" dist="38100" dir="2700000" algn="tl">
                    <a:srgbClr val="000000">
                      <a:alpha val="43137"/>
                    </a:srgbClr>
                  </a:outerShdw>
                </a:effectLst>
              </a:rPr>
              <a:t>(collect and control)</a:t>
            </a:r>
            <a:endParaRPr lang="en-US" b="1" dirty="0" smtClean="0">
              <a:solidFill>
                <a:schemeClr val="bg1"/>
              </a:solidFill>
              <a:effectLst>
                <a:outerShdw blurRad="38100" dist="38100" dir="2700000" algn="tl">
                  <a:srgbClr val="000000">
                    <a:alpha val="43137"/>
                  </a:srgbClr>
                </a:outerShdw>
              </a:effectLst>
            </a:endParaRP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Collection</a:t>
            </a: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Armoring</a:t>
            </a:r>
          </a:p>
          <a:p>
            <a:pPr marL="685800" indent="-685800">
              <a:spcAft>
                <a:spcPct val="20000"/>
              </a:spcAft>
              <a:buNone/>
            </a:pPr>
            <a:endParaRPr lang="en-US" sz="1200" b="1" dirty="0" smtClean="0">
              <a:solidFill>
                <a:schemeClr val="bg1"/>
              </a:solidFill>
              <a:effectLst>
                <a:outerShdw blurRad="38100" dist="38100" dir="2700000" algn="tl">
                  <a:srgbClr val="000000">
                    <a:alpha val="43137"/>
                  </a:srgbClr>
                </a:outerShdw>
              </a:effectLst>
            </a:endParaRPr>
          </a:p>
          <a:p>
            <a:pPr marL="685800" indent="-685800">
              <a:spcAft>
                <a:spcPct val="20000"/>
              </a:spcAft>
              <a:buNone/>
            </a:pPr>
            <a:r>
              <a:rPr lang="en-US" b="1" dirty="0" smtClean="0">
                <a:solidFill>
                  <a:schemeClr val="bg1"/>
                </a:solidFill>
                <a:effectLst>
                  <a:outerShdw blurRad="38100" dist="38100" dir="2700000" algn="tl">
                    <a:srgbClr val="000000">
                      <a:alpha val="43137"/>
                    </a:srgbClr>
                  </a:outerShdw>
                </a:effectLst>
              </a:rPr>
              <a:t>ESM Drainage Practices:  </a:t>
            </a:r>
            <a:r>
              <a:rPr lang="en-US" sz="2800" b="1" dirty="0" smtClean="0">
                <a:solidFill>
                  <a:schemeClr val="bg1"/>
                </a:solidFill>
                <a:effectLst>
                  <a:outerShdw blurRad="38100" dist="38100" dir="2700000" algn="tl">
                    <a:srgbClr val="000000">
                      <a:alpha val="43137"/>
                    </a:srgbClr>
                  </a:outerShdw>
                </a:effectLst>
              </a:rPr>
              <a:t>(divide and conquer!)</a:t>
            </a: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Dispersal</a:t>
            </a: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Sheet Flow</a:t>
            </a: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Infiltration</a:t>
            </a:r>
            <a:endParaRPr lang="en-US" b="1" dirty="0">
              <a:solidFill>
                <a:schemeClr val="bg1"/>
              </a:solidFill>
              <a:effectLst>
                <a:outerShdw blurRad="38100" dist="38100" dir="2700000" algn="tl">
                  <a:srgbClr val="000000">
                    <a:alpha val="43137"/>
                  </a:srgbClr>
                </a:outerShdw>
              </a:effectLst>
            </a:endParaRPr>
          </a:p>
        </p:txBody>
      </p:sp>
      <p:grpSp>
        <p:nvGrpSpPr>
          <p:cNvPr id="2" name="Group 4"/>
          <p:cNvGrpSpPr>
            <a:grpSpLocks/>
          </p:cNvGrpSpPr>
          <p:nvPr/>
        </p:nvGrpSpPr>
        <p:grpSpPr bwMode="auto">
          <a:xfrm>
            <a:off x="0" y="0"/>
            <a:ext cx="2209800" cy="1143000"/>
            <a:chOff x="60" y="0"/>
            <a:chExt cx="1392" cy="720"/>
          </a:xfrm>
        </p:grpSpPr>
        <p:sp>
          <p:nvSpPr>
            <p:cNvPr id="27653" name="Oval 5"/>
            <p:cNvSpPr>
              <a:spLocks noChangeArrowheads="1"/>
            </p:cNvSpPr>
            <p:nvPr/>
          </p:nvSpPr>
          <p:spPr bwMode="auto">
            <a:xfrm>
              <a:off x="165" y="39"/>
              <a:ext cx="1152" cy="624"/>
            </a:xfrm>
            <a:prstGeom prst="ellipse">
              <a:avLst/>
            </a:prstGeom>
            <a:solidFill>
              <a:srgbClr val="FFFF00"/>
            </a:solidFill>
            <a:ln w="9525">
              <a:solidFill>
                <a:srgbClr val="FF0000"/>
              </a:solidFill>
              <a:round/>
              <a:headEnd/>
              <a:tailEnd/>
            </a:ln>
            <a:effectLst/>
          </p:spPr>
          <p:txBody>
            <a:bodyPr wrap="none" anchor="ctr"/>
            <a:lstStyle/>
            <a:p>
              <a:pPr fontAlgn="base">
                <a:spcBef>
                  <a:spcPct val="0"/>
                </a:spcBef>
                <a:spcAft>
                  <a:spcPct val="0"/>
                </a:spcAft>
              </a:pPr>
              <a:endParaRPr lang="en-US" sz="3200">
                <a:solidFill>
                  <a:srgbClr val="000000"/>
                </a:solidFill>
              </a:endParaRPr>
            </a:p>
          </p:txBody>
        </p:sp>
        <p:sp>
          <p:nvSpPr>
            <p:cNvPr id="27654" name="Rectangle 6"/>
            <p:cNvSpPr>
              <a:spLocks noChangeArrowheads="1"/>
            </p:cNvSpPr>
            <p:nvPr/>
          </p:nvSpPr>
          <p:spPr bwMode="auto">
            <a:xfrm>
              <a:off x="60" y="0"/>
              <a:ext cx="1392" cy="720"/>
            </a:xfrm>
            <a:prstGeom prst="rect">
              <a:avLst/>
            </a:prstGeom>
            <a:noFill/>
            <a:ln w="9525">
              <a:noFill/>
              <a:miter lim="800000"/>
              <a:headEnd/>
              <a:tailEnd/>
            </a:ln>
            <a:effectLst/>
          </p:spPr>
          <p:txBody>
            <a:bodyPr anchor="ctr"/>
            <a:lstStyle/>
            <a:p>
              <a:pPr algn="ctr" fontAlgn="base">
                <a:spcBef>
                  <a:spcPct val="0"/>
                </a:spcBef>
                <a:spcAft>
                  <a:spcPct val="0"/>
                </a:spcAft>
              </a:pPr>
              <a:r>
                <a:rPr lang="en-US" sz="4400" dirty="0">
                  <a:solidFill>
                    <a:srgbClr val="FF0000"/>
                  </a:solidFill>
                </a:rPr>
                <a:t>ESM</a:t>
              </a:r>
              <a:endParaRPr lang="en-US" sz="4400" dirty="0">
                <a:solidFill>
                  <a:srgbClr val="000000"/>
                </a:solidFill>
              </a:endParaRPr>
            </a:p>
          </p:txBody>
        </p:sp>
      </p:grpSp>
      <p:sp>
        <p:nvSpPr>
          <p:cNvPr id="27655" name="Line 7"/>
          <p:cNvSpPr>
            <a:spLocks noChangeShapeType="1"/>
          </p:cNvSpPr>
          <p:nvPr/>
        </p:nvSpPr>
        <p:spPr bwMode="auto">
          <a:xfrm>
            <a:off x="0" y="1123950"/>
            <a:ext cx="9144000" cy="0"/>
          </a:xfrm>
          <a:prstGeom prst="line">
            <a:avLst/>
          </a:prstGeom>
          <a:noFill/>
          <a:ln w="57150" cmpd="thinThick">
            <a:solidFill>
              <a:srgbClr val="FFFF00"/>
            </a:solidFill>
            <a:round/>
            <a:headEnd/>
            <a:tailEnd/>
          </a:ln>
          <a:effectLst/>
        </p:spPr>
        <p:txBody>
          <a:bodyPr/>
          <a:lstStyle/>
          <a:p>
            <a:pPr fontAlgn="base">
              <a:spcBef>
                <a:spcPct val="0"/>
              </a:spcBef>
              <a:spcAft>
                <a:spcPct val="0"/>
              </a:spcAft>
            </a:pPr>
            <a:endParaRPr lang="en-US" sz="3200">
              <a:solidFill>
                <a:srgbClr val="000000"/>
              </a:solidFill>
            </a:endParaRPr>
          </a:p>
        </p:txBody>
      </p:sp>
      <p:sp>
        <p:nvSpPr>
          <p:cNvPr id="27656" name="Rectangle 8"/>
          <p:cNvSpPr>
            <a:spLocks noChangeArrowheads="1"/>
          </p:cNvSpPr>
          <p:nvPr/>
        </p:nvSpPr>
        <p:spPr bwMode="auto">
          <a:xfrm>
            <a:off x="2362200" y="0"/>
            <a:ext cx="6182077" cy="954107"/>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3200" dirty="0">
                <a:solidFill>
                  <a:srgbClr val="FFFF00"/>
                </a:solidFill>
              </a:rPr>
              <a:t> ESM vs. Traditional Road Drainage</a:t>
            </a:r>
          </a:p>
          <a:p>
            <a:pPr algn="ctr" fontAlgn="base">
              <a:spcBef>
                <a:spcPct val="0"/>
              </a:spcBef>
              <a:spcAft>
                <a:spcPct val="0"/>
              </a:spcAft>
            </a:pPr>
            <a:r>
              <a:rPr lang="en-US" sz="2400" dirty="0">
                <a:solidFill>
                  <a:srgbClr val="FFFF00"/>
                </a:solidFill>
              </a:rPr>
              <a:t>Ditches and Ditch Outlets</a:t>
            </a:r>
          </a:p>
        </p:txBody>
      </p:sp>
      <p:sp>
        <p:nvSpPr>
          <p:cNvPr id="27661" name="Line 13"/>
          <p:cNvSpPr>
            <a:spLocks noChangeShapeType="1"/>
          </p:cNvSpPr>
          <p:nvPr/>
        </p:nvSpPr>
        <p:spPr bwMode="auto">
          <a:xfrm>
            <a:off x="0" y="3352800"/>
            <a:ext cx="9144000" cy="0"/>
          </a:xfrm>
          <a:prstGeom prst="line">
            <a:avLst/>
          </a:prstGeom>
          <a:noFill/>
          <a:ln w="57150" cmpd="thinThick">
            <a:solidFill>
              <a:srgbClr val="FFFF00"/>
            </a:solidFill>
            <a:round/>
            <a:headEnd/>
            <a:tailEnd/>
          </a:ln>
          <a:effectLst/>
        </p:spPr>
        <p:txBody>
          <a:bodyPr/>
          <a:lstStyle/>
          <a:p>
            <a:pPr fontAlgn="base">
              <a:spcBef>
                <a:spcPct val="0"/>
              </a:spcBef>
              <a:spcAft>
                <a:spcPct val="0"/>
              </a:spcAft>
            </a:pPr>
            <a:r>
              <a:rPr lang="en-US" sz="3200" dirty="0">
                <a:solidFill>
                  <a:srgbClr val="000000"/>
                </a:solidFill>
              </a:rPr>
              <a:t> </a:t>
            </a:r>
          </a:p>
        </p:txBody>
      </p:sp>
      <p:sp>
        <p:nvSpPr>
          <p:cNvPr id="13" name="Right Brace 12"/>
          <p:cNvSpPr/>
          <p:nvPr/>
        </p:nvSpPr>
        <p:spPr bwMode="auto">
          <a:xfrm>
            <a:off x="3352800" y="4419600"/>
            <a:ext cx="609600" cy="1600200"/>
          </a:xfrm>
          <a:prstGeom prst="rightBrace">
            <a:avLst/>
          </a:prstGeom>
          <a:no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a:solidFill>
                <a:srgbClr val="000000"/>
              </a:solidFill>
            </a:endParaRPr>
          </a:p>
        </p:txBody>
      </p:sp>
      <p:sp>
        <p:nvSpPr>
          <p:cNvPr id="14" name="TextBox 13"/>
          <p:cNvSpPr txBox="1"/>
          <p:nvPr/>
        </p:nvSpPr>
        <p:spPr>
          <a:xfrm>
            <a:off x="4267200" y="4953000"/>
            <a:ext cx="3709670" cy="523220"/>
          </a:xfrm>
          <a:prstGeom prst="rect">
            <a:avLst/>
          </a:prstGeom>
          <a:noFill/>
        </p:spPr>
        <p:txBody>
          <a:bodyPr wrap="none" rtlCol="0">
            <a:spAutoFit/>
          </a:bodyPr>
          <a:lstStyle/>
          <a:p>
            <a:r>
              <a:rPr lang="en-US" sz="2800" dirty="0">
                <a:solidFill>
                  <a:srgbClr val="FFFFFF"/>
                </a:solidFill>
              </a:rPr>
              <a:t>Mimic Natural Drainage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9" name="Picture 11" descr="Image1"/>
          <p:cNvPicPr>
            <a:picLocks noChangeAspect="1" noChangeArrowheads="1"/>
          </p:cNvPicPr>
          <p:nvPr/>
        </p:nvPicPr>
        <p:blipFill>
          <a:blip r:embed="rId3" cstate="print">
            <a:lum bright="-6000"/>
          </a:blip>
          <a:srcRect/>
          <a:stretch>
            <a:fillRect/>
          </a:stretch>
        </p:blipFill>
        <p:spPr bwMode="auto">
          <a:xfrm>
            <a:off x="0" y="0"/>
            <a:ext cx="9144000" cy="6862763"/>
          </a:xfrm>
          <a:prstGeom prst="rect">
            <a:avLst/>
          </a:prstGeom>
          <a:noFill/>
        </p:spPr>
      </p:pic>
      <p:sp>
        <p:nvSpPr>
          <p:cNvPr id="27650" name="Rectangle 2"/>
          <p:cNvSpPr>
            <a:spLocks noGrp="1" noChangeArrowheads="1"/>
          </p:cNvSpPr>
          <p:nvPr>
            <p:ph type="title"/>
          </p:nvPr>
        </p:nvSpPr>
        <p:spPr/>
        <p:txBody>
          <a:bodyPr/>
          <a:lstStyle/>
          <a:p>
            <a:r>
              <a:rPr lang="en-US" sz="100">
                <a:solidFill>
                  <a:schemeClr val="tx1"/>
                </a:solidFill>
              </a:rPr>
              <a:t>ESMPs</a:t>
            </a:r>
            <a:endParaRPr lang="en-US"/>
          </a:p>
        </p:txBody>
      </p:sp>
      <p:sp>
        <p:nvSpPr>
          <p:cNvPr id="27651" name="Rectangle 3"/>
          <p:cNvSpPr>
            <a:spLocks noGrp="1" noChangeArrowheads="1"/>
          </p:cNvSpPr>
          <p:nvPr>
            <p:ph type="body" idx="1"/>
          </p:nvPr>
        </p:nvSpPr>
        <p:spPr>
          <a:xfrm>
            <a:off x="152400" y="1260475"/>
            <a:ext cx="8991600" cy="5715000"/>
          </a:xfrm>
        </p:spPr>
        <p:txBody>
          <a:bodyPr/>
          <a:lstStyle/>
          <a:p>
            <a:pPr marL="685800" indent="-685800">
              <a:spcAft>
                <a:spcPct val="20000"/>
              </a:spcAft>
              <a:buFontTx/>
              <a:buAutoNum type="arabicPeriod"/>
            </a:pPr>
            <a:r>
              <a:rPr lang="en-US" b="1" dirty="0" smtClean="0">
                <a:solidFill>
                  <a:schemeClr val="bg1"/>
                </a:solidFill>
              </a:rPr>
              <a:t>Promote Sheet Flow</a:t>
            </a:r>
            <a:endParaRPr lang="en-US" b="1" dirty="0">
              <a:solidFill>
                <a:schemeClr val="bg1"/>
              </a:solidFill>
            </a:endParaRPr>
          </a:p>
          <a:p>
            <a:pPr marL="685800" indent="-685800">
              <a:spcAft>
                <a:spcPct val="20000"/>
              </a:spcAft>
              <a:buFontTx/>
              <a:buAutoNum type="arabicPeriod"/>
            </a:pPr>
            <a:r>
              <a:rPr lang="en-US" b="1" dirty="0" smtClean="0">
                <a:solidFill>
                  <a:schemeClr val="bg1"/>
                </a:solidFill>
              </a:rPr>
              <a:t>Encourage Infiltration</a:t>
            </a:r>
            <a:endParaRPr lang="en-US" b="1" dirty="0">
              <a:solidFill>
                <a:schemeClr val="bg1"/>
              </a:solidFill>
            </a:endParaRPr>
          </a:p>
          <a:p>
            <a:pPr marL="685800" indent="-685800">
              <a:spcAft>
                <a:spcPct val="20000"/>
              </a:spcAft>
              <a:buFontTx/>
              <a:buAutoNum type="arabicPeriod"/>
            </a:pPr>
            <a:r>
              <a:rPr lang="en-US" b="1" dirty="0">
                <a:solidFill>
                  <a:schemeClr val="bg1"/>
                </a:solidFill>
              </a:rPr>
              <a:t>Reduce </a:t>
            </a:r>
            <a:r>
              <a:rPr lang="en-US" b="1" dirty="0" smtClean="0">
                <a:solidFill>
                  <a:schemeClr val="bg1"/>
                </a:solidFill>
              </a:rPr>
              <a:t>Sedimentation of Surface Waters</a:t>
            </a:r>
            <a:endParaRPr lang="en-US" b="1" dirty="0">
              <a:solidFill>
                <a:schemeClr val="bg1"/>
              </a:solidFill>
            </a:endParaRPr>
          </a:p>
          <a:p>
            <a:pPr marL="685800" indent="-685800">
              <a:spcAft>
                <a:spcPct val="20000"/>
              </a:spcAft>
              <a:buFontTx/>
              <a:buAutoNum type="arabicPeriod"/>
            </a:pPr>
            <a:r>
              <a:rPr lang="en-US" b="1" dirty="0" smtClean="0">
                <a:solidFill>
                  <a:schemeClr val="bg1"/>
                </a:solidFill>
              </a:rPr>
              <a:t>Reduce effects of Sub-surface water on Roads</a:t>
            </a:r>
            <a:endParaRPr lang="en-US" b="1" dirty="0">
              <a:solidFill>
                <a:schemeClr val="bg1"/>
              </a:solidFill>
            </a:endParaRPr>
          </a:p>
          <a:p>
            <a:pPr marL="685800" indent="-685800">
              <a:spcAft>
                <a:spcPct val="20000"/>
              </a:spcAft>
              <a:buFontTx/>
              <a:buAutoNum type="arabicPeriod"/>
            </a:pPr>
            <a:r>
              <a:rPr lang="en-US" b="1" dirty="0">
                <a:solidFill>
                  <a:schemeClr val="bg1"/>
                </a:solidFill>
              </a:rPr>
              <a:t>Reduce </a:t>
            </a:r>
            <a:r>
              <a:rPr lang="en-US" b="1" dirty="0" smtClean="0">
                <a:solidFill>
                  <a:schemeClr val="bg1"/>
                </a:solidFill>
              </a:rPr>
              <a:t>Occurrence and Severity of Floods</a:t>
            </a:r>
          </a:p>
          <a:p>
            <a:pPr marL="685800" indent="-685800">
              <a:spcAft>
                <a:spcPct val="20000"/>
              </a:spcAft>
              <a:buFontTx/>
              <a:buAutoNum type="arabicPeriod"/>
            </a:pPr>
            <a:r>
              <a:rPr lang="en-US" b="1" dirty="0" smtClean="0">
                <a:solidFill>
                  <a:schemeClr val="bg1"/>
                </a:solidFill>
              </a:rPr>
              <a:t>Reduce Costly Road Maintenance</a:t>
            </a:r>
            <a:endParaRPr lang="en-US" b="1" dirty="0">
              <a:solidFill>
                <a:schemeClr val="bg1"/>
              </a:solidFill>
            </a:endParaRPr>
          </a:p>
        </p:txBody>
      </p:sp>
      <p:grpSp>
        <p:nvGrpSpPr>
          <p:cNvPr id="2" name="Group 4"/>
          <p:cNvGrpSpPr>
            <a:grpSpLocks/>
          </p:cNvGrpSpPr>
          <p:nvPr/>
        </p:nvGrpSpPr>
        <p:grpSpPr bwMode="auto">
          <a:xfrm>
            <a:off x="0" y="0"/>
            <a:ext cx="2209800" cy="1143000"/>
            <a:chOff x="60" y="0"/>
            <a:chExt cx="1392" cy="720"/>
          </a:xfrm>
        </p:grpSpPr>
        <p:sp>
          <p:nvSpPr>
            <p:cNvPr id="27653" name="Oval 5"/>
            <p:cNvSpPr>
              <a:spLocks noChangeArrowheads="1"/>
            </p:cNvSpPr>
            <p:nvPr/>
          </p:nvSpPr>
          <p:spPr bwMode="auto">
            <a:xfrm>
              <a:off x="165" y="39"/>
              <a:ext cx="1152" cy="624"/>
            </a:xfrm>
            <a:prstGeom prst="ellipse">
              <a:avLst/>
            </a:prstGeom>
            <a:solidFill>
              <a:srgbClr val="FFFF00"/>
            </a:solidFill>
            <a:ln w="9525">
              <a:solidFill>
                <a:srgbClr val="FF0000"/>
              </a:solidFill>
              <a:round/>
              <a:headEnd/>
              <a:tailEnd/>
            </a:ln>
            <a:effectLst/>
          </p:spPr>
          <p:txBody>
            <a:bodyPr wrap="none" anchor="ctr"/>
            <a:lstStyle/>
            <a:p>
              <a:pPr fontAlgn="base">
                <a:spcBef>
                  <a:spcPct val="0"/>
                </a:spcBef>
                <a:spcAft>
                  <a:spcPct val="0"/>
                </a:spcAft>
              </a:pPr>
              <a:endParaRPr lang="en-US" sz="3200">
                <a:solidFill>
                  <a:srgbClr val="000000"/>
                </a:solidFill>
              </a:endParaRPr>
            </a:p>
          </p:txBody>
        </p:sp>
        <p:sp>
          <p:nvSpPr>
            <p:cNvPr id="27654" name="Rectangle 6"/>
            <p:cNvSpPr>
              <a:spLocks noChangeArrowheads="1"/>
            </p:cNvSpPr>
            <p:nvPr/>
          </p:nvSpPr>
          <p:spPr bwMode="auto">
            <a:xfrm>
              <a:off x="60" y="0"/>
              <a:ext cx="1392" cy="720"/>
            </a:xfrm>
            <a:prstGeom prst="rect">
              <a:avLst/>
            </a:prstGeom>
            <a:noFill/>
            <a:ln w="9525">
              <a:noFill/>
              <a:miter lim="800000"/>
              <a:headEnd/>
              <a:tailEnd/>
            </a:ln>
            <a:effectLst/>
          </p:spPr>
          <p:txBody>
            <a:bodyPr anchor="ctr"/>
            <a:lstStyle/>
            <a:p>
              <a:pPr algn="ctr" fontAlgn="base">
                <a:spcBef>
                  <a:spcPct val="0"/>
                </a:spcBef>
                <a:spcAft>
                  <a:spcPct val="0"/>
                </a:spcAft>
              </a:pPr>
              <a:r>
                <a:rPr lang="en-US" sz="4400" dirty="0">
                  <a:solidFill>
                    <a:srgbClr val="FF0000"/>
                  </a:solidFill>
                </a:rPr>
                <a:t>ESM</a:t>
              </a:r>
              <a:endParaRPr lang="en-US" sz="4400" dirty="0">
                <a:solidFill>
                  <a:srgbClr val="000000"/>
                </a:solidFill>
              </a:endParaRPr>
            </a:p>
          </p:txBody>
        </p:sp>
      </p:grpSp>
      <p:sp>
        <p:nvSpPr>
          <p:cNvPr id="27655" name="Line 7"/>
          <p:cNvSpPr>
            <a:spLocks noChangeShapeType="1"/>
          </p:cNvSpPr>
          <p:nvPr/>
        </p:nvSpPr>
        <p:spPr bwMode="auto">
          <a:xfrm>
            <a:off x="0" y="1123950"/>
            <a:ext cx="9144000" cy="0"/>
          </a:xfrm>
          <a:prstGeom prst="line">
            <a:avLst/>
          </a:prstGeom>
          <a:noFill/>
          <a:ln w="57150" cmpd="thinThick">
            <a:solidFill>
              <a:srgbClr val="FFFF00"/>
            </a:solidFill>
            <a:round/>
            <a:headEnd/>
            <a:tailEnd/>
          </a:ln>
          <a:effectLst/>
        </p:spPr>
        <p:txBody>
          <a:bodyPr/>
          <a:lstStyle/>
          <a:p>
            <a:pPr fontAlgn="base">
              <a:spcBef>
                <a:spcPct val="0"/>
              </a:spcBef>
              <a:spcAft>
                <a:spcPct val="0"/>
              </a:spcAft>
            </a:pPr>
            <a:endParaRPr lang="en-US" sz="3200">
              <a:solidFill>
                <a:srgbClr val="000000"/>
              </a:solidFill>
            </a:endParaRPr>
          </a:p>
        </p:txBody>
      </p:sp>
      <p:sp>
        <p:nvSpPr>
          <p:cNvPr id="27656" name="Rectangle 8"/>
          <p:cNvSpPr>
            <a:spLocks noChangeArrowheads="1"/>
          </p:cNvSpPr>
          <p:nvPr/>
        </p:nvSpPr>
        <p:spPr bwMode="auto">
          <a:xfrm>
            <a:off x="3883129" y="152400"/>
            <a:ext cx="2408032" cy="830997"/>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4800" dirty="0">
                <a:solidFill>
                  <a:srgbClr val="FFFF00"/>
                </a:solidFill>
              </a:rPr>
              <a:t>GOALS:</a:t>
            </a:r>
          </a:p>
        </p:txBody>
      </p:sp>
      <p:sp>
        <p:nvSpPr>
          <p:cNvPr id="27660" name="Text Box 12"/>
          <p:cNvSpPr txBox="1">
            <a:spLocks noChangeArrowheads="1"/>
          </p:cNvSpPr>
          <p:nvPr/>
        </p:nvSpPr>
        <p:spPr bwMode="auto">
          <a:xfrm>
            <a:off x="0" y="5257800"/>
            <a:ext cx="9144000" cy="156966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3200" i="1" dirty="0" smtClean="0">
                <a:solidFill>
                  <a:srgbClr val="FFFF00"/>
                </a:solidFill>
              </a:rPr>
              <a:t>Requires a change in long held beliefs and accepted methods of </a:t>
            </a:r>
            <a:r>
              <a:rPr lang="en-US" sz="3200" i="1" dirty="0" err="1" smtClean="0">
                <a:solidFill>
                  <a:srgbClr val="FFFF00"/>
                </a:solidFill>
              </a:rPr>
              <a:t>stormwater</a:t>
            </a:r>
            <a:r>
              <a:rPr lang="en-US" sz="3200" i="1" dirty="0" smtClean="0">
                <a:solidFill>
                  <a:srgbClr val="FFFF00"/>
                </a:solidFill>
              </a:rPr>
              <a:t> management</a:t>
            </a:r>
          </a:p>
          <a:p>
            <a:pPr algn="ctr" fontAlgn="base">
              <a:spcBef>
                <a:spcPct val="0"/>
              </a:spcBef>
              <a:spcAft>
                <a:spcPct val="0"/>
              </a:spcAft>
            </a:pPr>
            <a:r>
              <a:rPr lang="en-US" sz="3200" i="1" dirty="0" smtClean="0">
                <a:solidFill>
                  <a:srgbClr val="FFFF00"/>
                </a:solidFill>
              </a:rPr>
              <a:t>(i.e. - traditional road management)</a:t>
            </a:r>
            <a:endParaRPr lang="en-US" sz="3200" i="1" dirty="0">
              <a:solidFill>
                <a:srgbClr val="FFFF00"/>
              </a:solidFill>
            </a:endParaRPr>
          </a:p>
        </p:txBody>
      </p:sp>
      <p:sp>
        <p:nvSpPr>
          <p:cNvPr id="27661" name="Line 13"/>
          <p:cNvSpPr>
            <a:spLocks noChangeShapeType="1"/>
          </p:cNvSpPr>
          <p:nvPr/>
        </p:nvSpPr>
        <p:spPr bwMode="auto">
          <a:xfrm>
            <a:off x="0" y="5257800"/>
            <a:ext cx="9144000" cy="0"/>
          </a:xfrm>
          <a:prstGeom prst="line">
            <a:avLst/>
          </a:prstGeom>
          <a:noFill/>
          <a:ln w="57150" cmpd="thinThick">
            <a:solidFill>
              <a:srgbClr val="FFFF00"/>
            </a:solidFill>
            <a:round/>
            <a:headEnd/>
            <a:tailEnd/>
          </a:ln>
          <a:effectLst/>
        </p:spPr>
        <p:txBody>
          <a:bodyPr/>
          <a:lstStyle/>
          <a:p>
            <a:pPr fontAlgn="base">
              <a:spcBef>
                <a:spcPct val="0"/>
              </a:spcBef>
              <a:spcAft>
                <a:spcPct val="0"/>
              </a:spcAft>
            </a:pPr>
            <a:endParaRPr lang="en-US" sz="320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0" y="457200"/>
            <a:ext cx="9144000" cy="6172200"/>
          </a:xfrm>
          <a:noFill/>
          <a:ln/>
        </p:spPr>
        <p:txBody>
          <a:bodyPr lIns="90488" tIns="44450" rIns="90488" bIns="44450"/>
          <a:lstStyle/>
          <a:p>
            <a:pPr>
              <a:buNone/>
            </a:pPr>
            <a:r>
              <a:rPr lang="en-US" sz="3600" dirty="0" smtClean="0">
                <a:solidFill>
                  <a:srgbClr val="FF0000"/>
                </a:solidFill>
              </a:rPr>
              <a:t>	</a:t>
            </a:r>
            <a:endParaRPr lang="en-US" sz="3600" b="1" dirty="0" smtClean="0"/>
          </a:p>
          <a:p>
            <a:pPr algn="ctr">
              <a:buFontTx/>
              <a:buNone/>
            </a:pPr>
            <a:r>
              <a:rPr lang="en-US" sz="4400" dirty="0" smtClean="0"/>
              <a:t>1997 - 2012</a:t>
            </a:r>
          </a:p>
          <a:p>
            <a:pPr algn="ctr">
              <a:buFontTx/>
              <a:buNone/>
            </a:pPr>
            <a:r>
              <a:rPr lang="en-US" sz="4400" b="1" u="sng" dirty="0" smtClean="0">
                <a:solidFill>
                  <a:srgbClr val="FF0000"/>
                </a:solidFill>
              </a:rPr>
              <a:t>15 Years has Proven!</a:t>
            </a:r>
            <a:r>
              <a:rPr lang="en-US" sz="3600" b="1" dirty="0" smtClean="0"/>
              <a:t> </a:t>
            </a:r>
          </a:p>
          <a:p>
            <a:pPr algn="ctr">
              <a:buFontTx/>
              <a:buNone/>
            </a:pPr>
            <a:r>
              <a:rPr lang="en-US" sz="3600" b="1" dirty="0" smtClean="0"/>
              <a:t>“improved </a:t>
            </a:r>
            <a:r>
              <a:rPr lang="en-US" sz="3600" b="1" dirty="0"/>
              <a:t>maintenance techniques </a:t>
            </a:r>
            <a:r>
              <a:rPr lang="en-US" sz="3600" b="1" dirty="0" smtClean="0"/>
              <a:t>will </a:t>
            </a:r>
            <a:r>
              <a:rPr lang="en-US" sz="3600" b="1" dirty="0"/>
              <a:t>benefit both roads and the environment”</a:t>
            </a:r>
          </a:p>
        </p:txBody>
      </p:sp>
      <p:sp>
        <p:nvSpPr>
          <p:cNvPr id="33795" name="Rectangle 3"/>
          <p:cNvSpPr>
            <a:spLocks noGrp="1" noChangeArrowheads="1"/>
          </p:cNvSpPr>
          <p:nvPr>
            <p:ph type="title"/>
          </p:nvPr>
        </p:nvSpPr>
        <p:spPr>
          <a:xfrm>
            <a:off x="0" y="5105400"/>
            <a:ext cx="9144000" cy="914400"/>
          </a:xfrm>
          <a:noFill/>
          <a:ln/>
        </p:spPr>
        <p:txBody>
          <a:bodyPr lIns="90488" tIns="44450" rIns="90488" bIns="44450"/>
          <a:lstStyle/>
          <a:p>
            <a:r>
              <a:rPr lang="en-US" sz="3600" b="1" dirty="0" smtClean="0">
                <a:solidFill>
                  <a:srgbClr val="0070C0"/>
                </a:solidFill>
              </a:rPr>
              <a:t>Win-Win</a:t>
            </a:r>
            <a:br>
              <a:rPr lang="en-US" sz="3600" b="1" dirty="0" smtClean="0">
                <a:solidFill>
                  <a:srgbClr val="0070C0"/>
                </a:solidFill>
              </a:rPr>
            </a:br>
            <a:r>
              <a:rPr lang="en-US" sz="3600" b="1" dirty="0" smtClean="0">
                <a:solidFill>
                  <a:srgbClr val="0070C0"/>
                </a:solidFill>
              </a:rPr>
              <a:t>BETTER ROADS – CLEANER STREAMS</a:t>
            </a:r>
            <a:endParaRPr lang="en-US" sz="3600" b="1" dirty="0">
              <a:solidFill>
                <a:srgbClr val="0070C0"/>
              </a:solidFill>
            </a:endParaRPr>
          </a:p>
        </p:txBody>
      </p:sp>
      <p:sp>
        <p:nvSpPr>
          <p:cNvPr id="7" name="Text Box 5"/>
          <p:cNvSpPr txBox="1">
            <a:spLocks noChangeArrowheads="1"/>
          </p:cNvSpPr>
          <p:nvPr/>
        </p:nvSpPr>
        <p:spPr bwMode="auto">
          <a:xfrm>
            <a:off x="0" y="0"/>
            <a:ext cx="4267200" cy="457200"/>
          </a:xfrm>
          <a:prstGeom prst="rect">
            <a:avLst/>
          </a:prstGeom>
          <a:solidFill>
            <a:srgbClr val="003300"/>
          </a:solidFill>
          <a:ln w="9525">
            <a:noFill/>
            <a:miter lim="800000"/>
            <a:headEnd/>
            <a:tailEnd/>
          </a:ln>
        </p:spPr>
        <p:txBody>
          <a:bodyPr lIns="0" tIns="18288" rIns="0"/>
          <a:lstStyle/>
          <a:p>
            <a:pPr algn="ctr" fontAlgn="base">
              <a:spcBef>
                <a:spcPct val="0"/>
              </a:spcBef>
              <a:spcAft>
                <a:spcPct val="0"/>
              </a:spcAft>
            </a:pPr>
            <a:r>
              <a:rPr lang="en-US" sz="1400">
                <a:solidFill>
                  <a:srgbClr val="FFFFFF"/>
                </a:solidFill>
              </a:rPr>
              <a:t>Dirt and Gravel Road Maintenance Program</a:t>
            </a:r>
          </a:p>
          <a:p>
            <a:pPr algn="ctr" fontAlgn="base">
              <a:spcBef>
                <a:spcPct val="0"/>
              </a:spcBef>
              <a:spcAft>
                <a:spcPct val="0"/>
              </a:spcAft>
            </a:pPr>
            <a:r>
              <a:rPr lang="en-US" sz="1400">
                <a:solidFill>
                  <a:srgbClr val="FFFFFF"/>
                </a:solidFill>
                <a:hlinkClick r:id="rId3"/>
              </a:rPr>
              <a:t>www.dirtandgravelroads.org</a:t>
            </a:r>
            <a:r>
              <a:rPr lang="en-US" sz="1400">
                <a:solidFill>
                  <a:srgbClr val="FFFFFF"/>
                </a:solidFill>
              </a:rPr>
              <a:t> </a:t>
            </a:r>
          </a:p>
        </p:txBody>
      </p:sp>
      <p:sp>
        <p:nvSpPr>
          <p:cNvPr id="9" name="Rectangle 4"/>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anchor="ctr"/>
          <a:lstStyle/>
          <a:p>
            <a:pPr algn="ctr" fontAlgn="base">
              <a:spcBef>
                <a:spcPct val="0"/>
              </a:spcBef>
              <a:spcAft>
                <a:spcPct val="0"/>
              </a:spcAft>
            </a:pPr>
            <a:r>
              <a:rPr lang="en-US" sz="2800" b="1" dirty="0" smtClean="0">
                <a:solidFill>
                  <a:srgbClr val="000000"/>
                </a:solidFill>
              </a:rPr>
              <a:t>DGRMP History &amp; Goals</a:t>
            </a:r>
            <a:endParaRPr lang="en-US" sz="2800" b="1" dirty="0">
              <a:solidFill>
                <a:srgbClr val="000000"/>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TotalTime>
  <Words>1861</Words>
  <Application>Microsoft Office PowerPoint</Application>
  <PresentationFormat>On-screen Show (4:3)</PresentationFormat>
  <Paragraphs>357</Paragraphs>
  <Slides>44</Slides>
  <Notes>32</Notes>
  <HiddenSlides>0</HiddenSlides>
  <MMClips>0</MMClips>
  <ScaleCrop>false</ScaleCrop>
  <HeadingPairs>
    <vt:vector size="4" baseType="variant">
      <vt:variant>
        <vt:lpstr>Theme</vt:lpstr>
      </vt:variant>
      <vt:variant>
        <vt:i4>8</vt:i4>
      </vt:variant>
      <vt:variant>
        <vt:lpstr>Slide Titles</vt:lpstr>
      </vt:variant>
      <vt:variant>
        <vt:i4>44</vt:i4>
      </vt:variant>
    </vt:vector>
  </HeadingPairs>
  <TitlesOfParts>
    <vt:vector size="52" baseType="lpstr">
      <vt:lpstr>4_Default Design</vt:lpstr>
      <vt:lpstr>Default Design</vt:lpstr>
      <vt:lpstr>2_Default Design</vt:lpstr>
      <vt:lpstr>5_Default Design</vt:lpstr>
      <vt:lpstr>10_Default Design</vt:lpstr>
      <vt:lpstr>12_Default Design</vt:lpstr>
      <vt:lpstr>13_Default Design</vt:lpstr>
      <vt:lpstr>14_Default Design</vt:lpstr>
      <vt:lpstr>Slide 1</vt:lpstr>
      <vt:lpstr>Slide 2</vt:lpstr>
      <vt:lpstr>PROGRAM   BACKGROUND</vt:lpstr>
      <vt:lpstr>Slide 4</vt:lpstr>
      <vt:lpstr>Slide 5</vt:lpstr>
      <vt:lpstr>ESMPs</vt:lpstr>
      <vt:lpstr>ESMPs</vt:lpstr>
      <vt:lpstr>ESMPs</vt:lpstr>
      <vt:lpstr>Win-Win BETTER ROADS – CLEANER STREAMS</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The Center focuses on Environmentally Sensitive Maintenance for Low-Volume and Unpaved Roads to:</vt:lpstr>
      <vt:lpstr>Slide 24</vt:lpstr>
      <vt:lpstr>Slide 25</vt:lpstr>
      <vt:lpstr>Slide 26</vt:lpstr>
      <vt:lpstr>Slide 27</vt:lpstr>
      <vt:lpstr>Slide 28</vt:lpstr>
      <vt:lpstr>Slide 29</vt:lpstr>
      <vt:lpstr>Slide 30</vt:lpstr>
      <vt:lpstr>Slide 31</vt:lpstr>
      <vt:lpstr>Slide 32</vt:lpstr>
      <vt:lpstr>Slide 33</vt:lpstr>
      <vt:lpstr>Slide 34</vt:lpstr>
      <vt:lpstr>Traditional Approach</vt:lpstr>
      <vt:lpstr>Traditional Approach</vt:lpstr>
      <vt:lpstr>Slide 37</vt:lpstr>
      <vt:lpstr>DGRMP Goals</vt:lpstr>
      <vt:lpstr>Cooperative Effort</vt:lpstr>
      <vt:lpstr>Slide 40</vt:lpstr>
      <vt:lpstr>Slide 41</vt:lpstr>
      <vt:lpstr>Cooperative Effort</vt:lpstr>
      <vt:lpstr>Cooperative Effort</vt:lpstr>
      <vt:lpstr>Slide 44</vt:lpstr>
    </vt:vector>
  </TitlesOfParts>
  <Company>Penn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Ziegler</dc:creator>
  <cp:lastModifiedBy>Tim Ziegler</cp:lastModifiedBy>
  <cp:revision>249</cp:revision>
  <dcterms:created xsi:type="dcterms:W3CDTF">2012-05-21T19:04:55Z</dcterms:created>
  <dcterms:modified xsi:type="dcterms:W3CDTF">2012-09-06T09:49:14Z</dcterms:modified>
</cp:coreProperties>
</file>