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5"/>
  </p:notesMasterIdLst>
  <p:handoutMasterIdLst>
    <p:handoutMasterId r:id="rId16"/>
  </p:handoutMasterIdLst>
  <p:sldIdLst>
    <p:sldId id="256" r:id="rId2"/>
    <p:sldId id="333" r:id="rId3"/>
    <p:sldId id="338" r:id="rId4"/>
    <p:sldId id="334" r:id="rId5"/>
    <p:sldId id="257" r:id="rId6"/>
    <p:sldId id="339" r:id="rId7"/>
    <p:sldId id="363" r:id="rId8"/>
    <p:sldId id="369" r:id="rId9"/>
    <p:sldId id="372" r:id="rId10"/>
    <p:sldId id="303" r:id="rId11"/>
    <p:sldId id="374" r:id="rId12"/>
    <p:sldId id="375" r:id="rId13"/>
    <p:sldId id="321"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818" autoAdjust="0"/>
    <p:restoredTop sz="80000" autoAdjust="0"/>
  </p:normalViewPr>
  <p:slideViewPr>
    <p:cSldViewPr>
      <p:cViewPr varScale="1">
        <p:scale>
          <a:sx n="79" d="100"/>
          <a:sy n="79"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1736436-BEC6-45AF-8F2E-6C9557E0A877}" type="datetimeFigureOut">
              <a:rPr lang="en-US" smtClean="0"/>
              <a:pPr/>
              <a:t>9/4/2012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071977D-26C1-4A14-908D-D54B4BB9F31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atin typeface="Arial" charset="0"/>
                <a:cs typeface="Arial" charset="0"/>
              </a:defRPr>
            </a:lvl1pPr>
          </a:lstStyle>
          <a:p>
            <a:pPr>
              <a:defRPr/>
            </a:pPr>
            <a:fld id="{15D98141-FFAD-47E6-82C8-CF446949593E}" type="datetimeFigureOut">
              <a:rPr lang="en-US"/>
              <a:pPr>
                <a:defRPr/>
              </a:pPr>
              <a:t>9/4/2012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atin typeface="Arial" charset="0"/>
                <a:cs typeface="Arial" charset="0"/>
              </a:defRPr>
            </a:lvl1pPr>
          </a:lstStyle>
          <a:p>
            <a:pPr>
              <a:defRPr/>
            </a:pPr>
            <a:fld id="{EBB4EE7A-BE9F-43A9-805E-EFC58F5B45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D721E9-B669-4C37-AECE-DB59BBF7C26B}"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D721E9-B669-4C37-AECE-DB59BBF7C26B}"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Quote from Environmental Literacy Council</a:t>
            </a:r>
          </a:p>
          <a:p>
            <a:pPr eaLnBrk="1" fontAlgn="auto" hangingPunct="1">
              <a:spcBef>
                <a:spcPts val="0"/>
              </a:spcBef>
              <a:spcAft>
                <a:spcPts val="0"/>
              </a:spcAft>
              <a:defRPr/>
            </a:pPr>
            <a:endParaRPr lang="en-US" dirty="0" smtClean="0"/>
          </a:p>
          <a:p>
            <a:pPr marL="289959" indent="-289959" eaLnBrk="1" fontAlgn="auto" hangingPunct="1">
              <a:spcBef>
                <a:spcPts val="0"/>
              </a:spcBef>
              <a:spcAft>
                <a:spcPts val="0"/>
              </a:spcAft>
              <a:buClr>
                <a:schemeClr val="accent3"/>
              </a:buClr>
              <a:buFont typeface="Wingdings 2"/>
              <a:buChar char=""/>
              <a:defRPr/>
            </a:pPr>
            <a:r>
              <a:rPr lang="en-US" dirty="0" smtClean="0"/>
              <a:t>Environmental Literacy Definitions:</a:t>
            </a:r>
          </a:p>
          <a:p>
            <a:pPr marL="676571" lvl="1" indent="-260963" eaLnBrk="1" fontAlgn="auto" hangingPunct="1">
              <a:spcBef>
                <a:spcPts val="0"/>
              </a:spcBef>
              <a:spcAft>
                <a:spcPts val="0"/>
              </a:spcAft>
              <a:buFont typeface="Wingdings 2"/>
              <a:buChar char=""/>
              <a:defRPr/>
            </a:pPr>
            <a:r>
              <a:rPr lang="en-US" dirty="0" smtClean="0"/>
              <a:t>Maryland: “Environmentally literate students</a:t>
            </a:r>
            <a:r>
              <a:rPr lang="en-US" b="1" i="1" dirty="0" smtClean="0"/>
              <a:t> possess the knowledge, intellectual skills, attitudes, experiences and motivation to make and act upon responsible environmental decisions as individuals and as members of their community. </a:t>
            </a:r>
            <a:r>
              <a:rPr lang="en-US" dirty="0" smtClean="0"/>
              <a:t>Environmentally literate students understand environmental and physical processes and systems, including human systems. They are able to analyze global, social, cultural, political, physical, economic and environmental relationships, and weigh various sides of environmental issues to make responsible decisions as individuals and as members of their community and citizens of the world.”</a:t>
            </a:r>
          </a:p>
          <a:p>
            <a:pPr lvl="2" indent="-260963" eaLnBrk="1" fontAlgn="auto" hangingPunct="1">
              <a:spcBef>
                <a:spcPts val="0"/>
              </a:spcBef>
              <a:spcAft>
                <a:spcPts val="0"/>
              </a:spcAft>
              <a:buFont typeface="Wingdings 2"/>
              <a:buChar char=""/>
              <a:defRPr/>
            </a:pPr>
            <a:r>
              <a:rPr lang="en-US" dirty="0" smtClean="0"/>
              <a:t>Definition logic:  understanding of systems -&gt;analysis of holistic issue-&gt; responsible decision making. </a:t>
            </a:r>
          </a:p>
          <a:p>
            <a:pPr eaLnBrk="1" fontAlgn="auto" hangingPunct="1">
              <a:spcBef>
                <a:spcPts val="0"/>
              </a:spcBef>
              <a:spcAft>
                <a:spcPts val="0"/>
              </a:spcAft>
              <a:defRPr/>
            </a:pPr>
            <a:endParaRPr lang="en-US" dirty="0" smtClean="0"/>
          </a:p>
          <a:p>
            <a:pPr marL="676571" lvl="1" indent="-260963" eaLnBrk="1" fontAlgn="auto" hangingPunct="1">
              <a:spcBef>
                <a:spcPts val="0"/>
              </a:spcBef>
              <a:spcAft>
                <a:spcPts val="0"/>
              </a:spcAft>
              <a:buFont typeface="Wingdings 2"/>
              <a:buChar char=""/>
              <a:defRPr/>
            </a:pPr>
            <a:r>
              <a:rPr lang="en-US" dirty="0" smtClean="0"/>
              <a:t>New Jersey: “</a:t>
            </a:r>
            <a:r>
              <a:rPr lang="en-US" i="1" dirty="0" smtClean="0"/>
              <a:t>Environmentally literate persons understand:</a:t>
            </a:r>
          </a:p>
          <a:p>
            <a:pPr lvl="2" indent="-260963" eaLnBrk="1" fontAlgn="auto" hangingPunct="1">
              <a:spcBef>
                <a:spcPts val="0"/>
              </a:spcBef>
              <a:spcAft>
                <a:spcPts val="0"/>
              </a:spcAft>
              <a:defRPr/>
            </a:pPr>
            <a:r>
              <a:rPr lang="en-US" dirty="0" smtClean="0"/>
              <a:t>• </a:t>
            </a:r>
            <a:r>
              <a:rPr lang="en-US" i="1" dirty="0" smtClean="0"/>
              <a:t>The systems of the natural world and the relationships and interactions between the living and nonliving environment;</a:t>
            </a:r>
          </a:p>
          <a:p>
            <a:pPr lvl="2" indent="-260963" eaLnBrk="1" fontAlgn="auto" hangingPunct="1">
              <a:spcBef>
                <a:spcPts val="0"/>
              </a:spcBef>
              <a:spcAft>
                <a:spcPts val="0"/>
              </a:spcAft>
              <a:defRPr/>
            </a:pPr>
            <a:r>
              <a:rPr lang="en-US" dirty="0" smtClean="0"/>
              <a:t>• </a:t>
            </a:r>
            <a:r>
              <a:rPr lang="en-US" i="1" dirty="0" smtClean="0"/>
              <a:t>That choices they make as humans and as consumers affect the environment;</a:t>
            </a:r>
          </a:p>
          <a:p>
            <a:pPr lvl="2" indent="-260963" eaLnBrk="1" fontAlgn="auto" hangingPunct="1">
              <a:spcBef>
                <a:spcPts val="0"/>
              </a:spcBef>
              <a:spcAft>
                <a:spcPts val="0"/>
              </a:spcAft>
              <a:defRPr/>
            </a:pPr>
            <a:r>
              <a:rPr lang="en-US" dirty="0" smtClean="0"/>
              <a:t>• </a:t>
            </a:r>
            <a:r>
              <a:rPr lang="en-US" i="1" dirty="0" smtClean="0"/>
              <a:t>How these choices can either help or harm the environment and the earth’s ability to sustain human and other life;</a:t>
            </a:r>
          </a:p>
          <a:p>
            <a:pPr lvl="2" indent="-260963" eaLnBrk="1" fontAlgn="auto" hangingPunct="1">
              <a:spcBef>
                <a:spcPts val="0"/>
              </a:spcBef>
              <a:spcAft>
                <a:spcPts val="0"/>
              </a:spcAft>
              <a:defRPr/>
            </a:pPr>
            <a:r>
              <a:rPr lang="en-US" dirty="0" smtClean="0"/>
              <a:t>• </a:t>
            </a:r>
            <a:r>
              <a:rPr lang="en-US" i="1" dirty="0" smtClean="0"/>
              <a:t>How to deal sensibly with problems that involve scientific evidence, uncertainty, and economic, aesthetic and ethical considerations; and</a:t>
            </a:r>
          </a:p>
          <a:p>
            <a:pPr lvl="2" indent="-260963" eaLnBrk="1" fontAlgn="auto" hangingPunct="1">
              <a:spcBef>
                <a:spcPts val="0"/>
              </a:spcBef>
              <a:spcAft>
                <a:spcPts val="0"/>
              </a:spcAft>
              <a:defRPr/>
            </a:pPr>
            <a:r>
              <a:rPr lang="en-US" dirty="0" smtClean="0"/>
              <a:t>• </a:t>
            </a:r>
            <a:r>
              <a:rPr lang="en-US" i="1" dirty="0" smtClean="0"/>
              <a:t>What they need to do – individually or as part of a community – to keep the environment healthy and sustain its resources so that people can create and enjoy a good quality of life for themselves and their children.”</a:t>
            </a:r>
          </a:p>
          <a:p>
            <a:pPr lvl="2" indent="-260963" eaLnBrk="1" fontAlgn="auto" hangingPunct="1">
              <a:spcBef>
                <a:spcPts val="0"/>
              </a:spcBef>
              <a:spcAft>
                <a:spcPts val="0"/>
              </a:spcAft>
              <a:buFont typeface="Wingdings 2"/>
              <a:buChar char=""/>
              <a:defRPr/>
            </a:pPr>
            <a:r>
              <a:rPr lang="en-US" dirty="0" smtClean="0"/>
              <a:t>Definition logic: understanding of systems -&gt; choices -&gt; consequences-&gt; possible solutions -&gt; actions</a:t>
            </a:r>
          </a:p>
          <a:p>
            <a:pPr eaLnBrk="1" fontAlgn="auto" hangingPunct="1">
              <a:spcBef>
                <a:spcPts val="0"/>
              </a:spcBef>
              <a:spcAft>
                <a:spcPts val="0"/>
              </a:spcAft>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BF826E-51BD-4711-B618-20B233412023}"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Quote from Environmental Literacy Council</a:t>
            </a:r>
          </a:p>
          <a:p>
            <a:pPr eaLnBrk="1" fontAlgn="auto" hangingPunct="1">
              <a:spcBef>
                <a:spcPts val="0"/>
              </a:spcBef>
              <a:spcAft>
                <a:spcPts val="0"/>
              </a:spcAft>
              <a:defRPr/>
            </a:pPr>
            <a:endParaRPr lang="en-US" dirty="0" smtClean="0"/>
          </a:p>
          <a:p>
            <a:pPr marL="289959" indent="-289959" eaLnBrk="1" fontAlgn="auto" hangingPunct="1">
              <a:spcBef>
                <a:spcPts val="0"/>
              </a:spcBef>
              <a:spcAft>
                <a:spcPts val="0"/>
              </a:spcAft>
              <a:buClr>
                <a:schemeClr val="accent3"/>
              </a:buClr>
              <a:buFont typeface="Wingdings 2"/>
              <a:buChar char=""/>
              <a:defRPr/>
            </a:pPr>
            <a:r>
              <a:rPr lang="en-US" dirty="0" smtClean="0"/>
              <a:t>Environmental Literacy Definitions:</a:t>
            </a:r>
          </a:p>
          <a:p>
            <a:pPr marL="676571" lvl="1" indent="-260963" eaLnBrk="1" fontAlgn="auto" hangingPunct="1">
              <a:spcBef>
                <a:spcPts val="0"/>
              </a:spcBef>
              <a:spcAft>
                <a:spcPts val="0"/>
              </a:spcAft>
              <a:buFont typeface="Wingdings 2"/>
              <a:buChar char=""/>
              <a:defRPr/>
            </a:pPr>
            <a:r>
              <a:rPr lang="en-US" dirty="0" smtClean="0"/>
              <a:t>Maryland: “Environmentally literate students</a:t>
            </a:r>
            <a:r>
              <a:rPr lang="en-US" b="1" i="1" dirty="0" smtClean="0"/>
              <a:t> possess the knowledge, intellectual skills, attitudes, experiences and motivation to make and act upon responsible environmental decisions as individuals and as members of their community. </a:t>
            </a:r>
            <a:r>
              <a:rPr lang="en-US" dirty="0" smtClean="0"/>
              <a:t>Environmentally literate students understand environmental and physical processes and systems, including human systems. They are able to analyze global, social, cultural, political, physical, economic and environmental relationships, and weigh various sides of environmental issues to make responsible decisions as individuals and as members of their community and citizens of the world.”</a:t>
            </a:r>
          </a:p>
          <a:p>
            <a:pPr lvl="2" indent="-260963" eaLnBrk="1" fontAlgn="auto" hangingPunct="1">
              <a:spcBef>
                <a:spcPts val="0"/>
              </a:spcBef>
              <a:spcAft>
                <a:spcPts val="0"/>
              </a:spcAft>
              <a:buFont typeface="Wingdings 2"/>
              <a:buChar char=""/>
              <a:defRPr/>
            </a:pPr>
            <a:r>
              <a:rPr lang="en-US" dirty="0" smtClean="0"/>
              <a:t>Definition logic:  understanding of systems -&gt;analysis of holistic issue-&gt; responsible decision making. </a:t>
            </a:r>
          </a:p>
          <a:p>
            <a:pPr eaLnBrk="1" fontAlgn="auto" hangingPunct="1">
              <a:spcBef>
                <a:spcPts val="0"/>
              </a:spcBef>
              <a:spcAft>
                <a:spcPts val="0"/>
              </a:spcAft>
              <a:defRPr/>
            </a:pPr>
            <a:endParaRPr lang="en-US" dirty="0" smtClean="0"/>
          </a:p>
          <a:p>
            <a:pPr marL="676571" lvl="1" indent="-260963" eaLnBrk="1" fontAlgn="auto" hangingPunct="1">
              <a:spcBef>
                <a:spcPts val="0"/>
              </a:spcBef>
              <a:spcAft>
                <a:spcPts val="0"/>
              </a:spcAft>
              <a:buFont typeface="Wingdings 2"/>
              <a:buChar char=""/>
              <a:defRPr/>
            </a:pPr>
            <a:r>
              <a:rPr lang="en-US" dirty="0" smtClean="0"/>
              <a:t>New Jersey: “</a:t>
            </a:r>
            <a:r>
              <a:rPr lang="en-US" i="1" dirty="0" smtClean="0"/>
              <a:t>Environmentally literate persons understand:</a:t>
            </a:r>
          </a:p>
          <a:p>
            <a:pPr lvl="2" indent="-260963" eaLnBrk="1" fontAlgn="auto" hangingPunct="1">
              <a:spcBef>
                <a:spcPts val="0"/>
              </a:spcBef>
              <a:spcAft>
                <a:spcPts val="0"/>
              </a:spcAft>
              <a:defRPr/>
            </a:pPr>
            <a:r>
              <a:rPr lang="en-US" dirty="0" smtClean="0"/>
              <a:t>• </a:t>
            </a:r>
            <a:r>
              <a:rPr lang="en-US" i="1" dirty="0" smtClean="0"/>
              <a:t>The systems of the natural world and the relationships and interactions between the living and nonliving environment;</a:t>
            </a:r>
          </a:p>
          <a:p>
            <a:pPr lvl="2" indent="-260963" eaLnBrk="1" fontAlgn="auto" hangingPunct="1">
              <a:spcBef>
                <a:spcPts val="0"/>
              </a:spcBef>
              <a:spcAft>
                <a:spcPts val="0"/>
              </a:spcAft>
              <a:defRPr/>
            </a:pPr>
            <a:r>
              <a:rPr lang="en-US" dirty="0" smtClean="0"/>
              <a:t>• </a:t>
            </a:r>
            <a:r>
              <a:rPr lang="en-US" i="1" dirty="0" smtClean="0"/>
              <a:t>That choices they make as humans and as consumers affect the environment;</a:t>
            </a:r>
          </a:p>
          <a:p>
            <a:pPr lvl="2" indent="-260963" eaLnBrk="1" fontAlgn="auto" hangingPunct="1">
              <a:spcBef>
                <a:spcPts val="0"/>
              </a:spcBef>
              <a:spcAft>
                <a:spcPts val="0"/>
              </a:spcAft>
              <a:defRPr/>
            </a:pPr>
            <a:r>
              <a:rPr lang="en-US" dirty="0" smtClean="0"/>
              <a:t>• </a:t>
            </a:r>
            <a:r>
              <a:rPr lang="en-US" i="1" dirty="0" smtClean="0"/>
              <a:t>How these choices can either help or harm the environment and the earth’s ability to sustain human and other life;</a:t>
            </a:r>
          </a:p>
          <a:p>
            <a:pPr lvl="2" indent="-260963" eaLnBrk="1" fontAlgn="auto" hangingPunct="1">
              <a:spcBef>
                <a:spcPts val="0"/>
              </a:spcBef>
              <a:spcAft>
                <a:spcPts val="0"/>
              </a:spcAft>
              <a:defRPr/>
            </a:pPr>
            <a:r>
              <a:rPr lang="en-US" dirty="0" smtClean="0"/>
              <a:t>• </a:t>
            </a:r>
            <a:r>
              <a:rPr lang="en-US" i="1" dirty="0" smtClean="0"/>
              <a:t>How to deal sensibly with problems that involve scientific evidence, uncertainty, and economic, aesthetic and ethical considerations; and</a:t>
            </a:r>
          </a:p>
          <a:p>
            <a:pPr lvl="2" indent="-260963" eaLnBrk="1" fontAlgn="auto" hangingPunct="1">
              <a:spcBef>
                <a:spcPts val="0"/>
              </a:spcBef>
              <a:spcAft>
                <a:spcPts val="0"/>
              </a:spcAft>
              <a:defRPr/>
            </a:pPr>
            <a:r>
              <a:rPr lang="en-US" dirty="0" smtClean="0"/>
              <a:t>• </a:t>
            </a:r>
            <a:r>
              <a:rPr lang="en-US" i="1" dirty="0" smtClean="0"/>
              <a:t>What they need to do – individually or as part of a community – to keep the environment healthy and sustain its resources so that people can create and enjoy a good quality of life for themselves and their children.”</a:t>
            </a:r>
          </a:p>
          <a:p>
            <a:pPr lvl="2" indent="-260963" eaLnBrk="1" fontAlgn="auto" hangingPunct="1">
              <a:spcBef>
                <a:spcPts val="0"/>
              </a:spcBef>
              <a:spcAft>
                <a:spcPts val="0"/>
              </a:spcAft>
              <a:buFont typeface="Wingdings 2"/>
              <a:buChar char=""/>
              <a:defRPr/>
            </a:pPr>
            <a:r>
              <a:rPr lang="en-US" dirty="0" smtClean="0"/>
              <a:t>Definition logic: understanding of systems -&gt; choices -&gt; consequences-&gt; possible solutions -&gt; actions</a:t>
            </a:r>
          </a:p>
          <a:p>
            <a:pPr eaLnBrk="1" fontAlgn="auto" hangingPunct="1">
              <a:spcBef>
                <a:spcPts val="0"/>
              </a:spcBef>
              <a:spcAft>
                <a:spcPts val="0"/>
              </a:spcAft>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BF826E-51BD-4711-B618-20B233412023}"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B4EE7A-BE9F-43A9-805E-EFC58F5B45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84C64165-39C1-4341-8B36-1E68EA56C801}" type="datetimeFigureOut">
              <a:rPr lang="en-US" smtClean="0"/>
              <a:pPr>
                <a:defRPr/>
              </a:pPr>
              <a:t>9/4/2012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55264A3-4339-4FC0-AF7C-1AB11A32248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F00DA63-D152-4FF7-B212-0139E5F01022}" type="datetimeFigureOut">
              <a:rPr lang="en-US" smtClean="0"/>
              <a:pPr>
                <a:defRPr/>
              </a:pPr>
              <a:t>9/4/2012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2DB6F5-B01B-486E-8BD2-A2ED012476B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886CA81A-78E1-4268-9625-A90CA7151B99}" type="datetimeFigureOut">
              <a:rPr lang="en-US" smtClean="0"/>
              <a:pPr>
                <a:defRPr/>
              </a:pPr>
              <a:t>9/4/2012</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031682DC-A89B-4B7F-816E-51B5C96DC0B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43BA90F2-38B7-4E16-8ABA-2E84965E32CF}" type="datetimeFigureOut">
              <a:rPr lang="en-US" smtClean="0"/>
              <a:pPr>
                <a:defRPr/>
              </a:pPr>
              <a:t>9/4/2012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EE23386-9081-47C2-82BE-A2A8E3A52743}"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CA464D-AC12-46C0-BD98-A275D2F97D7D}" type="datetimeFigureOut">
              <a:rPr lang="en-US" smtClean="0"/>
              <a:pPr>
                <a:defRPr/>
              </a:pPr>
              <a:t>9/4/2012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F1A604C1-FE0C-46FB-BC9B-F1D432FFE3F9}"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AFF66DE9-C603-4D8C-8EBF-1194C748050C}" type="datetimeFigureOut">
              <a:rPr lang="en-US" smtClean="0"/>
              <a:pPr>
                <a:defRPr/>
              </a:pPr>
              <a:t>9/4/2012</a:t>
            </a:fld>
            <a:endParaRPr lang="en-US"/>
          </a:p>
        </p:txBody>
      </p:sp>
      <p:sp>
        <p:nvSpPr>
          <p:cNvPr id="10" name="Slide Number Placeholder 9"/>
          <p:cNvSpPr>
            <a:spLocks noGrp="1"/>
          </p:cNvSpPr>
          <p:nvPr>
            <p:ph type="sldNum" sz="quarter" idx="16"/>
          </p:nvPr>
        </p:nvSpPr>
        <p:spPr/>
        <p:txBody>
          <a:bodyPr rtlCol="0"/>
          <a:lstStyle/>
          <a:p>
            <a:pPr>
              <a:defRPr/>
            </a:pPr>
            <a:fld id="{97991085-62C2-482B-8792-74FAD092ED44}"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2CD506D3-33BE-4A6E-81FC-00DD24C055E9}" type="datetimeFigureOut">
              <a:rPr lang="en-US" smtClean="0"/>
              <a:pPr>
                <a:defRPr/>
              </a:pPr>
              <a:t>9/4/2012</a:t>
            </a:fld>
            <a:endParaRPr lang="en-US"/>
          </a:p>
        </p:txBody>
      </p:sp>
      <p:sp>
        <p:nvSpPr>
          <p:cNvPr id="12" name="Slide Number Placeholder 11"/>
          <p:cNvSpPr>
            <a:spLocks noGrp="1"/>
          </p:cNvSpPr>
          <p:nvPr>
            <p:ph type="sldNum" sz="quarter" idx="16"/>
          </p:nvPr>
        </p:nvSpPr>
        <p:spPr/>
        <p:txBody>
          <a:bodyPr rtlCol="0"/>
          <a:lstStyle/>
          <a:p>
            <a:pPr>
              <a:defRPr/>
            </a:pPr>
            <a:fld id="{3B940118-63AB-41A4-86A8-B5BB80AEBF09}"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C7B9E66-594C-4E91-948F-C0564962884A}" type="datetimeFigureOut">
              <a:rPr lang="en-US" smtClean="0"/>
              <a:pPr>
                <a:defRPr/>
              </a:pPr>
              <a:t>9/4/2012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C4E8A7A1-6CE6-4021-986A-2B17F724424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02F50D1-9505-49CC-B395-88459FCA923B}" type="datetimeFigureOut">
              <a:rPr lang="en-US" smtClean="0"/>
              <a:pPr>
                <a:defRPr/>
              </a:pPr>
              <a:t>9/4/2012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543D2A6-7A98-4170-9FA4-04DBA75038D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09248BD8-EAFD-430F-9F3A-C2A19F658648}" type="datetimeFigureOut">
              <a:rPr lang="en-US" smtClean="0"/>
              <a:pPr>
                <a:defRPr/>
              </a:pPr>
              <a:t>9/4/2012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AE0EF72A-C65D-4A99-BC3F-5D91CCA26F11}"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70ECAC50-D4ED-4342-9353-9891D5AF3780}" type="datetimeFigureOut">
              <a:rPr lang="en-US" smtClean="0"/>
              <a:pPr>
                <a:defRPr/>
              </a:pPr>
              <a:t>9/4/2012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B71EE9E2-C33C-440A-9982-36F1FC9E250F}"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22241C77-132B-429F-BD5F-737A0C0426DF}" type="datetimeFigureOut">
              <a:rPr lang="en-US" smtClean="0"/>
              <a:pPr>
                <a:defRPr/>
              </a:pPr>
              <a:t>9/4/2012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17AFF21-82D5-4BFA-B687-5DB90A8DF8C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286000"/>
          </a:xfrm>
        </p:spPr>
        <p:txBody>
          <a:bodyPr>
            <a:normAutofit fontScale="90000"/>
          </a:bodyPr>
          <a:lstStyle/>
          <a:p>
            <a:pPr eaLnBrk="1" fontAlgn="auto" hangingPunct="1">
              <a:spcAft>
                <a:spcPts val="0"/>
              </a:spcAft>
              <a:defRPr/>
            </a:pPr>
            <a:r>
              <a:rPr lang="en-US" dirty="0" smtClean="0"/>
              <a:t>DC Environmental Literacy Plan:</a:t>
            </a:r>
            <a:br>
              <a:rPr lang="en-US" dirty="0" smtClean="0"/>
            </a:br>
            <a:r>
              <a:rPr lang="en-US" dirty="0" smtClean="0"/>
              <a:t>Integrating Environmental Education into the K-12 Curriculum</a:t>
            </a:r>
            <a:endParaRPr lang="en-US" dirty="0"/>
          </a:p>
        </p:txBody>
      </p:sp>
      <p:sp>
        <p:nvSpPr>
          <p:cNvPr id="4" name="Subtitle 3"/>
          <p:cNvSpPr>
            <a:spLocks noGrp="1"/>
          </p:cNvSpPr>
          <p:nvPr>
            <p:ph type="subTitle" idx="1"/>
          </p:nvPr>
        </p:nvSpPr>
        <p:spPr/>
        <p:txBody>
          <a:bodyPr>
            <a:normAutofit fontScale="92500" lnSpcReduction="20000"/>
          </a:bodyPr>
          <a:lstStyle/>
          <a:p>
            <a:r>
              <a:rPr lang="en-US" dirty="0" smtClean="0"/>
              <a:t>Grace </a:t>
            </a:r>
            <a:r>
              <a:rPr lang="en-US" dirty="0" err="1" smtClean="0"/>
              <a:t>Manubay</a:t>
            </a:r>
            <a:r>
              <a:rPr lang="en-US" dirty="0" smtClean="0"/>
              <a:t/>
            </a:r>
            <a:br>
              <a:rPr lang="en-US" dirty="0" smtClean="0"/>
            </a:br>
            <a:r>
              <a:rPr lang="en-US" dirty="0" smtClean="0"/>
              <a:t>District Department of the Environment</a:t>
            </a:r>
            <a:endParaRPr lang="en-US" dirty="0"/>
          </a:p>
        </p:txBody>
      </p:sp>
      <p:pic>
        <p:nvPicPr>
          <p:cNvPr id="13" name="Picture 12" descr="combined-logo.JPG"/>
          <p:cNvPicPr>
            <a:picLocks noChangeAspect="1"/>
          </p:cNvPicPr>
          <p:nvPr/>
        </p:nvPicPr>
        <p:blipFill>
          <a:blip r:embed="rId3" cstate="print"/>
          <a:srcRect l="510"/>
          <a:stretch>
            <a:fillRect/>
          </a:stretch>
        </p:blipFill>
        <p:spPr>
          <a:xfrm>
            <a:off x="0" y="4800600"/>
            <a:ext cx="9144000"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a:bodyPr>
          <a:lstStyle/>
          <a:p>
            <a:pPr algn="ctr"/>
            <a:r>
              <a:rPr lang="en-US" sz="4500" b="1" dirty="0" smtClean="0"/>
              <a:t>Format of the District’s EL Plan</a:t>
            </a:r>
          </a:p>
        </p:txBody>
      </p:sp>
      <p:sp>
        <p:nvSpPr>
          <p:cNvPr id="16387" name="Content Placeholder 2"/>
          <p:cNvSpPr>
            <a:spLocks noGrp="1"/>
          </p:cNvSpPr>
          <p:nvPr>
            <p:ph sz="quarter" idx="1"/>
          </p:nvPr>
        </p:nvSpPr>
        <p:spPr>
          <a:xfrm>
            <a:off x="0" y="1524000"/>
            <a:ext cx="6248400" cy="5334000"/>
          </a:xfrm>
        </p:spPr>
        <p:txBody>
          <a:bodyPr>
            <a:normAutofit fontScale="92500" lnSpcReduction="20000"/>
          </a:bodyPr>
          <a:lstStyle/>
          <a:p>
            <a:endParaRPr lang="en-US" dirty="0" smtClean="0"/>
          </a:p>
          <a:p>
            <a:r>
              <a:rPr lang="en-US" sz="3200" b="1" dirty="0" smtClean="0"/>
              <a:t>Background rationale</a:t>
            </a:r>
            <a:r>
              <a:rPr lang="en-US" sz="3200" dirty="0" smtClean="0"/>
              <a:t>: research </a:t>
            </a:r>
          </a:p>
          <a:p>
            <a:r>
              <a:rPr lang="en-US" sz="3200" b="1" dirty="0" smtClean="0"/>
              <a:t>Current context</a:t>
            </a:r>
            <a:r>
              <a:rPr lang="en-US" sz="3200" dirty="0" smtClean="0"/>
              <a:t>: where we are</a:t>
            </a:r>
          </a:p>
          <a:p>
            <a:r>
              <a:rPr lang="en-US" sz="3200" b="1" dirty="0" smtClean="0"/>
              <a:t>Objectives </a:t>
            </a:r>
            <a:r>
              <a:rPr lang="en-US" sz="3200" dirty="0" smtClean="0"/>
              <a:t>and</a:t>
            </a:r>
            <a:r>
              <a:rPr lang="en-US" sz="3200" b="1" dirty="0" smtClean="0"/>
              <a:t> action items</a:t>
            </a:r>
            <a:r>
              <a:rPr lang="en-US" sz="3200" dirty="0" smtClean="0"/>
              <a:t>: what we will accomplish over the next 5 years</a:t>
            </a:r>
          </a:p>
          <a:p>
            <a:r>
              <a:rPr lang="en-US" sz="3200" b="1" dirty="0" smtClean="0"/>
              <a:t>Status</a:t>
            </a:r>
            <a:r>
              <a:rPr lang="en-US" sz="3200" dirty="0" smtClean="0"/>
              <a:t>: progress made </a:t>
            </a:r>
          </a:p>
          <a:p>
            <a:r>
              <a:rPr lang="en-US" sz="3200" b="1" dirty="0" smtClean="0"/>
              <a:t>Implementation recommendations</a:t>
            </a:r>
            <a:r>
              <a:rPr lang="en-US" sz="3200" dirty="0" smtClean="0"/>
              <a:t>: framework to get to our desired outcomes</a:t>
            </a:r>
          </a:p>
          <a:p>
            <a:r>
              <a:rPr lang="en-US" sz="3200" b="1" dirty="0" smtClean="0"/>
              <a:t>Next steps</a:t>
            </a:r>
            <a:r>
              <a:rPr lang="en-US" sz="3200" dirty="0" smtClean="0"/>
              <a:t>: actions agencies can take to move forward</a:t>
            </a:r>
          </a:p>
        </p:txBody>
      </p:sp>
      <p:pic>
        <p:nvPicPr>
          <p:cNvPr id="4" name="Picture 3" descr="WYG_planting.jpg"/>
          <p:cNvPicPr>
            <a:picLocks noChangeAspect="1"/>
          </p:cNvPicPr>
          <p:nvPr/>
        </p:nvPicPr>
        <p:blipFill>
          <a:blip r:embed="rId3" cstate="print"/>
          <a:srcRect l="22075" r="15997"/>
          <a:stretch>
            <a:fillRect/>
          </a:stretch>
        </p:blipFill>
        <p:spPr bwMode="auto">
          <a:xfrm>
            <a:off x="6324600" y="2376488"/>
            <a:ext cx="2819400" cy="34147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a:bodyPr>
          <a:lstStyle/>
          <a:p>
            <a:pPr algn="ctr"/>
            <a:r>
              <a:rPr lang="en-US" sz="4500" b="1" dirty="0" smtClean="0"/>
              <a:t>Table of Contents - Sections</a:t>
            </a:r>
          </a:p>
        </p:txBody>
      </p:sp>
      <p:sp>
        <p:nvSpPr>
          <p:cNvPr id="16387" name="Content Placeholder 2"/>
          <p:cNvSpPr>
            <a:spLocks noGrp="1"/>
          </p:cNvSpPr>
          <p:nvPr>
            <p:ph sz="quarter" idx="1"/>
          </p:nvPr>
        </p:nvSpPr>
        <p:spPr>
          <a:xfrm>
            <a:off x="0" y="1524001"/>
            <a:ext cx="5410200" cy="5334000"/>
          </a:xfrm>
        </p:spPr>
        <p:txBody>
          <a:bodyPr>
            <a:normAutofit/>
          </a:bodyPr>
          <a:lstStyle/>
          <a:p>
            <a:endParaRPr lang="en-US" dirty="0" smtClean="0"/>
          </a:p>
          <a:p>
            <a:r>
              <a:rPr lang="en-US" sz="3200" dirty="0" smtClean="0"/>
              <a:t>Content Standards</a:t>
            </a:r>
          </a:p>
          <a:p>
            <a:r>
              <a:rPr lang="en-US" sz="3200" dirty="0" smtClean="0"/>
              <a:t>Professional Development</a:t>
            </a:r>
          </a:p>
          <a:p>
            <a:r>
              <a:rPr lang="en-US" sz="3200" dirty="0" smtClean="0"/>
              <a:t>High School Graduation Requirements</a:t>
            </a:r>
          </a:p>
          <a:p>
            <a:r>
              <a:rPr lang="en-US" sz="3200" dirty="0" smtClean="0"/>
              <a:t>Student Assessment (Evaluation)</a:t>
            </a:r>
          </a:p>
          <a:p>
            <a:r>
              <a:rPr lang="en-US" sz="3200" dirty="0" smtClean="0"/>
              <a:t>School Facilities</a:t>
            </a:r>
          </a:p>
          <a:p>
            <a:r>
              <a:rPr lang="en-US" sz="3200" dirty="0" smtClean="0"/>
              <a:t>Implementation</a:t>
            </a:r>
          </a:p>
        </p:txBody>
      </p:sp>
      <p:pic>
        <p:nvPicPr>
          <p:cNvPr id="4" name="Picture 3" descr="SEA_at_KAG.JPG"/>
          <p:cNvPicPr>
            <a:picLocks noChangeAspect="1"/>
          </p:cNvPicPr>
          <p:nvPr/>
        </p:nvPicPr>
        <p:blipFill>
          <a:blip r:embed="rId3" cstate="print"/>
          <a:srcRect/>
          <a:stretch>
            <a:fillRect/>
          </a:stretch>
        </p:blipFill>
        <p:spPr bwMode="auto">
          <a:xfrm>
            <a:off x="5543550" y="2057400"/>
            <a:ext cx="3600450" cy="4800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a:bodyPr>
          <a:lstStyle/>
          <a:p>
            <a:pPr algn="ctr"/>
            <a:r>
              <a:rPr lang="en-US" sz="4500" b="1" dirty="0" smtClean="0"/>
              <a:t>Table of Contents - Appendices</a:t>
            </a:r>
          </a:p>
        </p:txBody>
      </p:sp>
      <p:sp>
        <p:nvSpPr>
          <p:cNvPr id="16387" name="Content Placeholder 2"/>
          <p:cNvSpPr>
            <a:spLocks noGrp="1"/>
          </p:cNvSpPr>
          <p:nvPr>
            <p:ph sz="quarter" idx="1"/>
          </p:nvPr>
        </p:nvSpPr>
        <p:spPr>
          <a:xfrm>
            <a:off x="0" y="1524001"/>
            <a:ext cx="9144000" cy="5334000"/>
          </a:xfrm>
        </p:spPr>
        <p:txBody>
          <a:bodyPr>
            <a:normAutofit fontScale="92500" lnSpcReduction="10000"/>
          </a:bodyPr>
          <a:lstStyle/>
          <a:p>
            <a:endParaRPr lang="en-US" dirty="0" smtClean="0"/>
          </a:p>
          <a:p>
            <a:r>
              <a:rPr lang="en-US" sz="3200" dirty="0" smtClean="0"/>
              <a:t>About the Workgroup</a:t>
            </a:r>
          </a:p>
          <a:p>
            <a:r>
              <a:rPr lang="en-US" sz="3200" dirty="0" smtClean="0"/>
              <a:t>District’s Education Landscape</a:t>
            </a:r>
          </a:p>
          <a:p>
            <a:r>
              <a:rPr lang="en-US" sz="3200" dirty="0" smtClean="0"/>
              <a:t>Status of Environmental Literacy </a:t>
            </a:r>
          </a:p>
          <a:p>
            <a:r>
              <a:rPr lang="en-US" sz="3200" dirty="0" smtClean="0"/>
              <a:t>Existing Science and High School </a:t>
            </a:r>
            <a:br>
              <a:rPr lang="en-US" sz="3200" dirty="0" smtClean="0"/>
            </a:br>
            <a:r>
              <a:rPr lang="en-US" sz="3200" dirty="0" smtClean="0"/>
              <a:t>Social Studies Standards that </a:t>
            </a:r>
            <a:br>
              <a:rPr lang="en-US" sz="3200" dirty="0" smtClean="0"/>
            </a:br>
            <a:r>
              <a:rPr lang="en-US" sz="3200" dirty="0" smtClean="0"/>
              <a:t>Support Environmental Literacy</a:t>
            </a:r>
          </a:p>
          <a:p>
            <a:r>
              <a:rPr lang="en-US" sz="3200" dirty="0" smtClean="0"/>
              <a:t>Organizations with Environmental </a:t>
            </a:r>
            <a:br>
              <a:rPr lang="en-US" sz="3200" dirty="0" smtClean="0"/>
            </a:br>
            <a:r>
              <a:rPr lang="en-US" sz="3200" dirty="0" smtClean="0"/>
              <a:t>Literacy Resources for Schools</a:t>
            </a:r>
          </a:p>
          <a:p>
            <a:r>
              <a:rPr lang="en-US" sz="3200" dirty="0" smtClean="0"/>
              <a:t>Case Studies of Environmental </a:t>
            </a:r>
            <a:br>
              <a:rPr lang="en-US" sz="3200" dirty="0" smtClean="0"/>
            </a:br>
            <a:r>
              <a:rPr lang="en-US" sz="3200" dirty="0" smtClean="0"/>
              <a:t>Literacy in Schools</a:t>
            </a:r>
          </a:p>
        </p:txBody>
      </p:sp>
      <p:pic>
        <p:nvPicPr>
          <p:cNvPr id="4" name="Picture 7"/>
          <p:cNvPicPr>
            <a:picLocks noChangeAspect="1" noChangeArrowheads="1"/>
          </p:cNvPicPr>
          <p:nvPr/>
        </p:nvPicPr>
        <p:blipFill>
          <a:blip r:embed="rId3" cstate="print"/>
          <a:srcRect l="14285" r="31456"/>
          <a:stretch>
            <a:fillRect/>
          </a:stretch>
        </p:blipFill>
        <p:spPr bwMode="auto">
          <a:xfrm>
            <a:off x="5715000" y="2116357"/>
            <a:ext cx="3429000" cy="474164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b="1" dirty="0" smtClean="0"/>
              <a:t>Future Timeline</a:t>
            </a:r>
            <a:endParaRPr lang="en-US" b="1" dirty="0"/>
          </a:p>
        </p:txBody>
      </p:sp>
      <p:sp>
        <p:nvSpPr>
          <p:cNvPr id="3" name="Content Placeholder 2"/>
          <p:cNvSpPr>
            <a:spLocks noGrp="1"/>
          </p:cNvSpPr>
          <p:nvPr>
            <p:ph sz="quarter" idx="1"/>
          </p:nvPr>
        </p:nvSpPr>
        <p:spPr>
          <a:xfrm>
            <a:off x="228600" y="1295400"/>
            <a:ext cx="8915400" cy="4495800"/>
          </a:xfrm>
        </p:spPr>
        <p:txBody>
          <a:bodyPr>
            <a:normAutofit/>
          </a:bodyPr>
          <a:lstStyle/>
          <a:p>
            <a:pPr>
              <a:buNone/>
            </a:pPr>
            <a:endParaRPr lang="en-US" dirty="0" smtClean="0"/>
          </a:p>
          <a:p>
            <a:r>
              <a:rPr lang="en-US" sz="3600" dirty="0" smtClean="0"/>
              <a:t>Available to download on DDOE’s website</a:t>
            </a:r>
          </a:p>
          <a:p>
            <a:pPr lvl="1"/>
            <a:r>
              <a:rPr lang="en-US" sz="3200" dirty="0" smtClean="0"/>
              <a:t>http://ddoe.dc.gov/education</a:t>
            </a:r>
          </a:p>
          <a:p>
            <a:r>
              <a:rPr lang="en-US" sz="3600" dirty="0" smtClean="0"/>
              <a:t>Plan submitted to DC Council on July 2, 2012</a:t>
            </a:r>
          </a:p>
          <a:p>
            <a:r>
              <a:rPr lang="en-US" sz="3600" dirty="0" smtClean="0"/>
              <a:t>Moving forward with action items.</a:t>
            </a:r>
          </a:p>
          <a:p>
            <a:endParaRPr lang="en-US" dirty="0" smtClean="0"/>
          </a:p>
          <a:p>
            <a:endParaRPr lang="en-US" dirty="0"/>
          </a:p>
        </p:txBody>
      </p:sp>
      <p:pic>
        <p:nvPicPr>
          <p:cNvPr id="6" name="Picture 5" descr="combined-logo.JPG"/>
          <p:cNvPicPr>
            <a:picLocks noChangeAspect="1"/>
          </p:cNvPicPr>
          <p:nvPr/>
        </p:nvPicPr>
        <p:blipFill>
          <a:blip r:embed="rId3" cstate="print"/>
          <a:srcRect l="510"/>
          <a:stretch>
            <a:fillRect/>
          </a:stretch>
        </p:blipFill>
        <p:spPr>
          <a:xfrm>
            <a:off x="0" y="5638800"/>
            <a:ext cx="9144000" cy="121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28600"/>
            <a:ext cx="9144000" cy="1143000"/>
          </a:xfrm>
        </p:spPr>
        <p:txBody>
          <a:bodyPr/>
          <a:lstStyle/>
          <a:p>
            <a:pPr algn="ctr"/>
            <a:r>
              <a:rPr lang="en-US" sz="4500" b="1" dirty="0" smtClean="0"/>
              <a:t>Healthy Schools Act of 2010</a:t>
            </a:r>
          </a:p>
        </p:txBody>
      </p:sp>
      <p:sp>
        <p:nvSpPr>
          <p:cNvPr id="27651" name="Content Placeholder 2"/>
          <p:cNvSpPr>
            <a:spLocks noGrp="1"/>
          </p:cNvSpPr>
          <p:nvPr>
            <p:ph sz="quarter" idx="1"/>
          </p:nvPr>
        </p:nvSpPr>
        <p:spPr>
          <a:xfrm>
            <a:off x="0" y="1600200"/>
            <a:ext cx="9144000" cy="5257800"/>
          </a:xfrm>
        </p:spPr>
        <p:txBody>
          <a:bodyPr>
            <a:normAutofit/>
          </a:bodyPr>
          <a:lstStyle/>
          <a:p>
            <a:r>
              <a:rPr lang="en-US" sz="2700" dirty="0" smtClean="0"/>
              <a:t>Seeks to improve the health and wellness of all District students.</a:t>
            </a:r>
          </a:p>
          <a:p>
            <a:endParaRPr lang="en-US" sz="100" dirty="0" smtClean="0"/>
          </a:p>
          <a:p>
            <a:r>
              <a:rPr lang="en-US" sz="2750" dirty="0" smtClean="0"/>
              <a:t>Addresses nutrition, health education, physical education and physical activity, Farm-to-School programs, and school gardens.</a:t>
            </a:r>
          </a:p>
          <a:p>
            <a:endParaRPr lang="en-US" sz="100" dirty="0" smtClean="0"/>
          </a:p>
          <a:p>
            <a:r>
              <a:rPr lang="en-US" sz="2750" dirty="0" smtClean="0"/>
              <a:t>Acknowledges that creating and sustaining </a:t>
            </a:r>
            <a:br>
              <a:rPr lang="en-US" sz="2750" dirty="0" smtClean="0"/>
            </a:br>
            <a:r>
              <a:rPr lang="en-US" sz="2750" dirty="0" smtClean="0"/>
              <a:t>an environmentally-friendly school </a:t>
            </a:r>
            <a:br>
              <a:rPr lang="en-US" sz="2750" dirty="0" smtClean="0"/>
            </a:br>
            <a:r>
              <a:rPr lang="en-US" sz="2750" dirty="0" smtClean="0"/>
              <a:t>environment and integrating environmental </a:t>
            </a:r>
            <a:br>
              <a:rPr lang="en-US" sz="2750" dirty="0" smtClean="0"/>
            </a:br>
            <a:r>
              <a:rPr lang="en-US" sz="2750" dirty="0" smtClean="0"/>
              <a:t>education into the schools’ curriculum are </a:t>
            </a:r>
            <a:br>
              <a:rPr lang="en-US" sz="2750" dirty="0" smtClean="0"/>
            </a:br>
            <a:r>
              <a:rPr lang="en-US" sz="2750" dirty="0" smtClean="0"/>
              <a:t>essential to the health and wellness of </a:t>
            </a:r>
            <a:br>
              <a:rPr lang="en-US" sz="2750" dirty="0" smtClean="0"/>
            </a:br>
            <a:r>
              <a:rPr lang="en-US" sz="2750" dirty="0" smtClean="0"/>
              <a:t>students, as well as the health of the local </a:t>
            </a:r>
            <a:br>
              <a:rPr lang="en-US" sz="2750" dirty="0" smtClean="0"/>
            </a:br>
            <a:r>
              <a:rPr lang="en-US" sz="2750" dirty="0" smtClean="0"/>
              <a:t>environment and community.</a:t>
            </a:r>
          </a:p>
          <a:p>
            <a:endParaRPr lang="en-US" sz="2700" dirty="0" smtClean="0"/>
          </a:p>
        </p:txBody>
      </p:sp>
      <p:pic>
        <p:nvPicPr>
          <p:cNvPr id="6" name="Picture 8" descr="WYG_harvest.jpg"/>
          <p:cNvPicPr>
            <a:picLocks noChangeAspect="1"/>
          </p:cNvPicPr>
          <p:nvPr/>
        </p:nvPicPr>
        <p:blipFill>
          <a:blip r:embed="rId3" cstate="print"/>
          <a:srcRect/>
          <a:stretch>
            <a:fillRect/>
          </a:stretch>
        </p:blipFill>
        <p:spPr bwMode="auto">
          <a:xfrm>
            <a:off x="6755016" y="3276600"/>
            <a:ext cx="2388984" cy="3581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28600"/>
            <a:ext cx="9144000" cy="1143000"/>
          </a:xfrm>
        </p:spPr>
        <p:txBody>
          <a:bodyPr/>
          <a:lstStyle/>
          <a:p>
            <a:pPr algn="ctr"/>
            <a:r>
              <a:rPr lang="en-US" sz="4500" b="1" dirty="0" smtClean="0"/>
              <a:t>Healthy Schools Act of 2010</a:t>
            </a:r>
          </a:p>
        </p:txBody>
      </p:sp>
      <p:sp>
        <p:nvSpPr>
          <p:cNvPr id="27651" name="Content Placeholder 2"/>
          <p:cNvSpPr>
            <a:spLocks noGrp="1"/>
          </p:cNvSpPr>
          <p:nvPr>
            <p:ph sz="quarter" idx="1"/>
          </p:nvPr>
        </p:nvSpPr>
        <p:spPr>
          <a:xfrm>
            <a:off x="0" y="1752600"/>
            <a:ext cx="9144000" cy="3581400"/>
          </a:xfrm>
        </p:spPr>
        <p:txBody>
          <a:bodyPr>
            <a:normAutofit/>
          </a:bodyPr>
          <a:lstStyle/>
          <a:p>
            <a:r>
              <a:rPr lang="en-US" dirty="0" smtClean="0"/>
              <a:t>Incorporates provisions that incorporate environmental stewardship behaviors into building practices.</a:t>
            </a:r>
          </a:p>
          <a:p>
            <a:r>
              <a:rPr lang="en-US" dirty="0" smtClean="0"/>
              <a:t>Meet LEED Gold Level certification when renovating or constructing new schools.</a:t>
            </a:r>
          </a:p>
          <a:p>
            <a:r>
              <a:rPr lang="en-US" dirty="0" smtClean="0"/>
              <a:t>Assist schools in receiving U.S. Green Ribbon Schools recognition.</a:t>
            </a:r>
          </a:p>
          <a:p>
            <a:r>
              <a:rPr lang="en-US" dirty="0" smtClean="0"/>
              <a:t>Develop an Environmental Literacy Plan for District schools.</a:t>
            </a:r>
          </a:p>
        </p:txBody>
      </p:sp>
      <p:pic>
        <p:nvPicPr>
          <p:cNvPr id="6" name="Picture 5" descr="combined-logo.JPG"/>
          <p:cNvPicPr>
            <a:picLocks noChangeAspect="1"/>
          </p:cNvPicPr>
          <p:nvPr/>
        </p:nvPicPr>
        <p:blipFill>
          <a:blip r:embed="rId3" cstate="print"/>
          <a:srcRect l="510"/>
          <a:stretch>
            <a:fillRect/>
          </a:stretch>
        </p:blipFill>
        <p:spPr>
          <a:xfrm>
            <a:off x="0" y="5638800"/>
            <a:ext cx="9144000" cy="1219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quarter" idx="1"/>
          </p:nvPr>
        </p:nvSpPr>
        <p:spPr>
          <a:xfrm>
            <a:off x="0" y="1828800"/>
            <a:ext cx="9144000" cy="5029200"/>
          </a:xfrm>
        </p:spPr>
        <p:txBody>
          <a:bodyPr>
            <a:normAutofit fontScale="92500" lnSpcReduction="20000"/>
          </a:bodyPr>
          <a:lstStyle/>
          <a:p>
            <a:pPr>
              <a:buNone/>
            </a:pPr>
            <a:r>
              <a:rPr lang="en-US" dirty="0" smtClean="0"/>
              <a:t>Section 502 is amended as follows:</a:t>
            </a:r>
          </a:p>
          <a:p>
            <a:pPr>
              <a:buNone/>
            </a:pPr>
            <a:r>
              <a:rPr lang="en-US" dirty="0" smtClean="0"/>
              <a:t>(b) The Environmental Literacy Plan shall, at minimum, describe the following:</a:t>
            </a:r>
          </a:p>
          <a:p>
            <a:pPr>
              <a:buNone/>
            </a:pPr>
            <a:r>
              <a:rPr lang="en-US" dirty="0" smtClean="0"/>
              <a:t>		(1) Relevant teaching and learning standards adopted by </a:t>
            </a:r>
            <a:br>
              <a:rPr lang="en-US" dirty="0" smtClean="0"/>
            </a:br>
            <a:r>
              <a:rPr lang="en-US" dirty="0" smtClean="0"/>
              <a:t>             the State Board of Education;</a:t>
            </a:r>
          </a:p>
          <a:p>
            <a:pPr>
              <a:buNone/>
            </a:pPr>
            <a:r>
              <a:rPr lang="en-US" dirty="0" smtClean="0"/>
              <a:t>		(2) Professional development opportunities for teachers;</a:t>
            </a:r>
            <a:br>
              <a:rPr lang="en-US" dirty="0" smtClean="0"/>
            </a:br>
            <a:r>
              <a:rPr lang="en-US" dirty="0" smtClean="0"/>
              <a:t>	(3) How to measure environmental literacy;</a:t>
            </a:r>
          </a:p>
          <a:p>
            <a:pPr>
              <a:buNone/>
            </a:pPr>
            <a:r>
              <a:rPr lang="en-US" dirty="0" smtClean="0"/>
              <a:t>		(4) Governmental and nongovernmental entities that </a:t>
            </a:r>
            <a:br>
              <a:rPr lang="en-US" dirty="0" smtClean="0"/>
            </a:br>
            <a:r>
              <a:rPr lang="en-US" dirty="0" smtClean="0"/>
              <a:t>              can assist schools; and</a:t>
            </a:r>
            <a:br>
              <a:rPr lang="en-US" dirty="0" smtClean="0"/>
            </a:br>
            <a:r>
              <a:rPr lang="en-US" dirty="0" smtClean="0"/>
              <a:t>	(5) Implementation of the Plan.</a:t>
            </a:r>
          </a:p>
          <a:p>
            <a:pPr>
              <a:buNone/>
            </a:pPr>
            <a:r>
              <a:rPr lang="en-US" dirty="0" smtClean="0"/>
              <a:t>(c) The District Department of the Environment shall transmit the Environmental Literacy Plan to the Mayor and the Council by June 30, 2012.</a:t>
            </a:r>
          </a:p>
        </p:txBody>
      </p:sp>
      <p:sp>
        <p:nvSpPr>
          <p:cNvPr id="4" name="Title 1"/>
          <p:cNvSpPr txBox="1">
            <a:spLocks/>
          </p:cNvSpPr>
          <p:nvPr/>
        </p:nvSpPr>
        <p:spPr bwMode="auto">
          <a:xfrm>
            <a:off x="0" y="76200"/>
            <a:ext cx="91440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smtClean="0">
                <a:ln>
                  <a:noFill/>
                </a:ln>
                <a:solidFill>
                  <a:schemeClr val="tx2"/>
                </a:solidFill>
                <a:effectLst/>
                <a:uLnTx/>
                <a:uFillTx/>
                <a:latin typeface="+mj-lt"/>
                <a:ea typeface="+mj-ea"/>
                <a:cs typeface="+mj-cs"/>
              </a:rPr>
              <a:t>HSA</a:t>
            </a:r>
            <a:r>
              <a:rPr kumimoji="0" lang="en-US" sz="4500" b="1" i="0" u="none" strike="noStrike" kern="1200" cap="none" spc="0" normalizeH="0" noProof="0" dirty="0" smtClean="0">
                <a:ln>
                  <a:noFill/>
                </a:ln>
                <a:solidFill>
                  <a:schemeClr val="tx2"/>
                </a:solidFill>
                <a:effectLst/>
                <a:uLnTx/>
                <a:uFillTx/>
                <a:latin typeface="+mj-lt"/>
                <a:ea typeface="+mj-ea"/>
                <a:cs typeface="+mj-cs"/>
              </a:rPr>
              <a:t> </a:t>
            </a:r>
            <a:r>
              <a:rPr kumimoji="0" lang="en-US" sz="4500" b="1" i="0" u="none" strike="noStrike" kern="1200" cap="none" spc="0" normalizeH="0" baseline="0" noProof="0" dirty="0" smtClean="0">
                <a:ln>
                  <a:noFill/>
                </a:ln>
                <a:solidFill>
                  <a:schemeClr val="tx2"/>
                </a:solidFill>
                <a:effectLst/>
                <a:uLnTx/>
                <a:uFillTx/>
                <a:latin typeface="+mj-lt"/>
                <a:ea typeface="+mj-ea"/>
                <a:cs typeface="+mj-cs"/>
              </a:rPr>
              <a:t>Amendment</a:t>
            </a:r>
            <a:r>
              <a:rPr kumimoji="0" lang="en-US" sz="4500" b="1" i="0" u="none" strike="noStrike" kern="1200" cap="none" spc="0" normalizeH="0" noProof="0" dirty="0" smtClean="0">
                <a:ln>
                  <a:noFill/>
                </a:ln>
                <a:solidFill>
                  <a:schemeClr val="tx2"/>
                </a:solidFill>
                <a:effectLst/>
                <a:uLnTx/>
                <a:uFillTx/>
                <a:latin typeface="+mj-lt"/>
                <a:ea typeface="+mj-ea"/>
                <a:cs typeface="+mj-cs"/>
              </a:rPr>
              <a:t> Act</a:t>
            </a:r>
            <a:r>
              <a:rPr kumimoji="0" lang="en-US" sz="4500" b="1" i="0" u="none" strike="noStrike" kern="1200" cap="none" spc="0" normalizeH="0" baseline="0" noProof="0" dirty="0" smtClean="0">
                <a:ln>
                  <a:noFill/>
                </a:ln>
                <a:solidFill>
                  <a:schemeClr val="tx2"/>
                </a:solidFill>
                <a:effectLst/>
                <a:uLnTx/>
                <a:uFillTx/>
                <a:latin typeface="+mj-lt"/>
                <a:ea typeface="+mj-ea"/>
                <a:cs typeface="+mj-cs"/>
              </a:rPr>
              <a:t> – July 2011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eaLnBrk="1" fontAlgn="auto" hangingPunct="1">
              <a:spcAft>
                <a:spcPts val="0"/>
              </a:spcAft>
              <a:defRPr/>
            </a:pPr>
            <a:r>
              <a:rPr lang="en-US" b="1" dirty="0" smtClean="0"/>
              <a:t>Definition of Environmental Literacy</a:t>
            </a:r>
            <a:endParaRPr lang="en-US" dirty="0"/>
          </a:p>
        </p:txBody>
      </p:sp>
      <p:sp>
        <p:nvSpPr>
          <p:cNvPr id="3" name="Content Placeholder 2"/>
          <p:cNvSpPr>
            <a:spLocks noGrp="1"/>
          </p:cNvSpPr>
          <p:nvPr>
            <p:ph sz="quarter" idx="1"/>
          </p:nvPr>
        </p:nvSpPr>
        <p:spPr>
          <a:xfrm>
            <a:off x="0" y="2133600"/>
            <a:ext cx="5562600" cy="3733800"/>
          </a:xfrm>
        </p:spPr>
        <p:txBody>
          <a:bodyPr>
            <a:normAutofit/>
          </a:bodyPr>
          <a:lstStyle/>
          <a:p>
            <a:pPr>
              <a:buNone/>
            </a:pPr>
            <a:r>
              <a:rPr lang="en-US" sz="3200" b="1" dirty="0" smtClean="0"/>
              <a:t>Environmental literacy </a:t>
            </a:r>
            <a:r>
              <a:rPr lang="en-US" sz="3200" dirty="0" smtClean="0"/>
              <a:t>is the development of knowledge, attitudes, and skills necessary to make informed decisions concerning the relationships among natural and urban systems. </a:t>
            </a:r>
          </a:p>
          <a:p>
            <a:pPr>
              <a:buNone/>
            </a:pPr>
            <a:endParaRPr lang="en-US" sz="2900" dirty="0" smtClean="0"/>
          </a:p>
          <a:p>
            <a:pPr marL="274320" indent="-274320" eaLnBrk="1" fontAlgn="auto" hangingPunct="1">
              <a:spcAft>
                <a:spcPts val="0"/>
              </a:spcAft>
              <a:buClr>
                <a:schemeClr val="accent3"/>
              </a:buClr>
              <a:buFont typeface="Wingdings 2" pitchFamily="18" charset="2"/>
              <a:buNone/>
              <a:defRPr/>
            </a:pPr>
            <a:endParaRPr lang="en-US" dirty="0" smtClean="0"/>
          </a:p>
        </p:txBody>
      </p:sp>
      <p:pic>
        <p:nvPicPr>
          <p:cNvPr id="4" name="Picture 6" descr="2006june-Octmixed 175"/>
          <p:cNvPicPr>
            <a:picLocks noChangeAspect="1" noChangeArrowheads="1"/>
          </p:cNvPicPr>
          <p:nvPr/>
        </p:nvPicPr>
        <p:blipFill>
          <a:blip r:embed="rId3" cstate="print"/>
          <a:srcRect l="10596" t="5298" r="15894"/>
          <a:stretch>
            <a:fillRect/>
          </a:stretch>
        </p:blipFill>
        <p:spPr bwMode="auto">
          <a:xfrm>
            <a:off x="5486400" y="2286000"/>
            <a:ext cx="3657600" cy="353370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eaLnBrk="1" fontAlgn="auto" hangingPunct="1">
              <a:spcAft>
                <a:spcPts val="0"/>
              </a:spcAft>
              <a:defRPr/>
            </a:pPr>
            <a:r>
              <a:rPr lang="en-US" b="1" dirty="0" smtClean="0"/>
              <a:t>An environmentally literate person:</a:t>
            </a:r>
            <a:endParaRPr lang="en-US" dirty="0"/>
          </a:p>
        </p:txBody>
      </p:sp>
      <p:sp>
        <p:nvSpPr>
          <p:cNvPr id="3" name="Content Placeholder 2"/>
          <p:cNvSpPr>
            <a:spLocks noGrp="1"/>
          </p:cNvSpPr>
          <p:nvPr>
            <p:ph sz="quarter" idx="1"/>
          </p:nvPr>
        </p:nvSpPr>
        <p:spPr>
          <a:xfrm>
            <a:off x="0" y="1524000"/>
            <a:ext cx="9144000" cy="5334000"/>
          </a:xfrm>
        </p:spPr>
        <p:txBody>
          <a:bodyPr>
            <a:normAutofit/>
          </a:bodyPr>
          <a:lstStyle/>
          <a:p>
            <a:r>
              <a:rPr lang="en-US" sz="3200" dirty="0" smtClean="0"/>
              <a:t>Discusses and describes ecological and environmental systems and human impacts on these systems; </a:t>
            </a:r>
          </a:p>
          <a:p>
            <a:endParaRPr lang="en-US" sz="100" dirty="0" smtClean="0"/>
          </a:p>
          <a:p>
            <a:r>
              <a:rPr lang="en-US" sz="3200" dirty="0" smtClean="0"/>
              <a:t>Engages in hands-on, outdoor learning experiences that involve discovery, inquiry, and problem solving; </a:t>
            </a:r>
          </a:p>
          <a:p>
            <a:endParaRPr lang="en-US" sz="100" dirty="0" smtClean="0"/>
          </a:p>
          <a:p>
            <a:r>
              <a:rPr lang="en-US" sz="3200" dirty="0" smtClean="0"/>
              <a:t>Questions and analyzes information pertaining to his or her surrounding environment; and </a:t>
            </a:r>
          </a:p>
          <a:p>
            <a:endParaRPr lang="en-US" sz="100" dirty="0" smtClean="0"/>
          </a:p>
          <a:p>
            <a:r>
              <a:rPr lang="en-US" sz="3200" dirty="0" smtClean="0"/>
              <a:t>Understands how to take actions that respect, restore, protect, and sustain the health and well-being of human communities and environmental systems. </a:t>
            </a:r>
          </a:p>
          <a:p>
            <a:pPr marL="274320" indent="-274320" eaLnBrk="1" fontAlgn="auto" hangingPunct="1">
              <a:spcAft>
                <a:spcPts val="0"/>
              </a:spcAft>
              <a:buClr>
                <a:schemeClr val="accent3"/>
              </a:buClr>
              <a:buFont typeface="Wingdings 2" pitchFamily="18" charset="2"/>
              <a:buNone/>
              <a:defRPr/>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smtClean="0"/>
              <a:t>The Environmental Literacy Plan will…</a:t>
            </a:r>
            <a:endParaRPr lang="en-US" b="1"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sz="3200" dirty="0" smtClean="0"/>
              <a:t>Create opportunities to teach current District standards using the environment as a context for learning.</a:t>
            </a:r>
          </a:p>
          <a:p>
            <a:pPr>
              <a:buNone/>
            </a:pPr>
            <a:endParaRPr lang="en-US" sz="100" dirty="0" smtClean="0"/>
          </a:p>
          <a:p>
            <a:r>
              <a:rPr lang="en-US" sz="3200" dirty="0" smtClean="0"/>
              <a:t>Identify local resources to support teachers who want to integrate environmental education into their teaching practices.</a:t>
            </a:r>
          </a:p>
          <a:p>
            <a:pPr>
              <a:buNone/>
            </a:pPr>
            <a:endParaRPr lang="en-US" sz="100" dirty="0" smtClean="0"/>
          </a:p>
          <a:p>
            <a:r>
              <a:rPr lang="en-US" sz="3200" dirty="0" smtClean="0"/>
              <a:t>Provide professional development for teachers </a:t>
            </a:r>
            <a:br>
              <a:rPr lang="en-US" sz="3200" dirty="0" smtClean="0"/>
            </a:br>
            <a:r>
              <a:rPr lang="en-US" sz="3200" dirty="0" smtClean="0"/>
              <a:t>(at all levels) and educators. </a:t>
            </a:r>
          </a:p>
          <a:p>
            <a:endParaRPr lang="en-US" sz="100" dirty="0" smtClean="0"/>
          </a:p>
          <a:p>
            <a:r>
              <a:rPr lang="en-US" sz="3200" dirty="0" smtClean="0"/>
              <a:t>Help determine whether environmental literacy efforts have any impact on student achievement.</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smtClean="0"/>
              <a:t>The Environmental Literacy Plan will…</a:t>
            </a:r>
            <a:endParaRPr lang="en-US" b="1" dirty="0"/>
          </a:p>
        </p:txBody>
      </p:sp>
      <p:sp>
        <p:nvSpPr>
          <p:cNvPr id="3" name="Content Placeholder 2"/>
          <p:cNvSpPr>
            <a:spLocks noGrp="1"/>
          </p:cNvSpPr>
          <p:nvPr>
            <p:ph sz="quarter" idx="1"/>
          </p:nvPr>
        </p:nvSpPr>
        <p:spPr>
          <a:xfrm>
            <a:off x="0" y="1600200"/>
            <a:ext cx="9144000" cy="5105400"/>
          </a:xfrm>
        </p:spPr>
        <p:txBody>
          <a:bodyPr>
            <a:normAutofit lnSpcReduction="10000"/>
          </a:bodyPr>
          <a:lstStyle/>
          <a:p>
            <a:r>
              <a:rPr lang="en-US" sz="3200" dirty="0" smtClean="0"/>
              <a:t>Encourage all District high schools to offer an environmental science course. </a:t>
            </a:r>
          </a:p>
          <a:p>
            <a:pPr>
              <a:buNone/>
            </a:pPr>
            <a:endParaRPr lang="en-US" sz="100" dirty="0" smtClean="0"/>
          </a:p>
          <a:p>
            <a:r>
              <a:rPr lang="en-US" sz="3200" dirty="0" smtClean="0"/>
              <a:t>Increase participation in environmental service-learning to fulfill the community service graduation requirements.</a:t>
            </a:r>
          </a:p>
          <a:p>
            <a:pPr>
              <a:buNone/>
            </a:pPr>
            <a:endParaRPr lang="en-US" sz="100" dirty="0" smtClean="0"/>
          </a:p>
          <a:p>
            <a:r>
              <a:rPr lang="en-US" sz="3200" dirty="0" smtClean="0"/>
              <a:t>Find ways to build upon existing efforts in environmental education.</a:t>
            </a:r>
          </a:p>
          <a:p>
            <a:pPr>
              <a:buNone/>
            </a:pPr>
            <a:endParaRPr lang="en-US" sz="100" dirty="0" smtClean="0"/>
          </a:p>
          <a:p>
            <a:r>
              <a:rPr lang="en-US" sz="3200" dirty="0" smtClean="0"/>
              <a:t>Lay the groundwork for systemic implementation of environmental efforts that foster environmental literacy.</a:t>
            </a:r>
          </a:p>
          <a:p>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Other Local Efforts</a:t>
            </a:r>
            <a:endParaRPr lang="en-US" b="1" dirty="0"/>
          </a:p>
        </p:txBody>
      </p:sp>
      <p:sp>
        <p:nvSpPr>
          <p:cNvPr id="3" name="Content Placeholder 2"/>
          <p:cNvSpPr>
            <a:spLocks noGrp="1"/>
          </p:cNvSpPr>
          <p:nvPr>
            <p:ph sz="quarter" idx="1"/>
          </p:nvPr>
        </p:nvSpPr>
        <p:spPr>
          <a:xfrm>
            <a:off x="0" y="2133600"/>
            <a:ext cx="6096000" cy="4724400"/>
          </a:xfrm>
        </p:spPr>
        <p:txBody>
          <a:bodyPr>
            <a:normAutofit/>
          </a:bodyPr>
          <a:lstStyle/>
          <a:p>
            <a:r>
              <a:rPr lang="en-US" sz="3200" dirty="0" smtClean="0"/>
              <a:t>Sustainable DC Initiative</a:t>
            </a:r>
          </a:p>
          <a:p>
            <a:r>
              <a:rPr lang="en-US" sz="3200" dirty="0" smtClean="0"/>
              <a:t>DCPS STEM Vision</a:t>
            </a:r>
          </a:p>
          <a:p>
            <a:r>
              <a:rPr lang="en-US" sz="3200" dirty="0" smtClean="0"/>
              <a:t>DPR’s “Move. Grow. Be Green.”</a:t>
            </a:r>
          </a:p>
          <a:p>
            <a:r>
              <a:rPr lang="en-US" sz="3200" dirty="0" smtClean="0"/>
              <a:t>Healthy Schools Act requirements</a:t>
            </a:r>
          </a:p>
          <a:p>
            <a:r>
              <a:rPr lang="en-US" sz="3200" dirty="0" smtClean="0"/>
              <a:t>Meaningful Watershed Educational Experiences</a:t>
            </a:r>
          </a:p>
          <a:p>
            <a:r>
              <a:rPr lang="en-US" sz="3200" dirty="0" smtClean="0"/>
              <a:t>Others…</a:t>
            </a:r>
          </a:p>
        </p:txBody>
      </p:sp>
      <p:pic>
        <p:nvPicPr>
          <p:cNvPr id="5" name="Picture 7"/>
          <p:cNvPicPr>
            <a:picLocks noChangeAspect="1" noChangeArrowheads="1"/>
          </p:cNvPicPr>
          <p:nvPr/>
        </p:nvPicPr>
        <p:blipFill>
          <a:blip r:embed="rId3" cstate="print"/>
          <a:srcRect r="8696" b="13913"/>
          <a:stretch>
            <a:fillRect/>
          </a:stretch>
        </p:blipFill>
        <p:spPr bwMode="auto">
          <a:xfrm>
            <a:off x="6018382" y="1905000"/>
            <a:ext cx="3125618" cy="2209800"/>
          </a:xfrm>
          <a:prstGeom prst="rect">
            <a:avLst/>
          </a:prstGeom>
          <a:noFill/>
          <a:ln w="9525">
            <a:noFill/>
            <a:miter lim="800000"/>
            <a:headEnd/>
            <a:tailEnd/>
          </a:ln>
        </p:spPr>
      </p:pic>
      <p:pic>
        <p:nvPicPr>
          <p:cNvPr id="7" name="Picture 9"/>
          <p:cNvPicPr>
            <a:picLocks noChangeAspect="1" noChangeArrowheads="1"/>
          </p:cNvPicPr>
          <p:nvPr/>
        </p:nvPicPr>
        <p:blipFill>
          <a:blip r:embed="rId4" cstate="print"/>
          <a:srcRect/>
          <a:stretch>
            <a:fillRect/>
          </a:stretch>
        </p:blipFill>
        <p:spPr bwMode="auto">
          <a:xfrm>
            <a:off x="6037910" y="4343400"/>
            <a:ext cx="3106090" cy="2057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4238</TotalTime>
  <Words>1020</Words>
  <Application>Microsoft Office PowerPoint</Application>
  <PresentationFormat>On-screen Show (4:3)</PresentationFormat>
  <Paragraphs>123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DC Environmental Literacy Plan: Integrating Environmental Education into the K-12 Curriculum</vt:lpstr>
      <vt:lpstr>Healthy Schools Act of 2010</vt:lpstr>
      <vt:lpstr>Healthy Schools Act of 2010</vt:lpstr>
      <vt:lpstr>Slide 4</vt:lpstr>
      <vt:lpstr>Definition of Environmental Literacy</vt:lpstr>
      <vt:lpstr>An environmentally literate person:</vt:lpstr>
      <vt:lpstr>The Environmental Literacy Plan will…</vt:lpstr>
      <vt:lpstr>The Environmental Literacy Plan will…</vt:lpstr>
      <vt:lpstr>Other Local Efforts</vt:lpstr>
      <vt:lpstr>Format of the District’s EL Plan</vt:lpstr>
      <vt:lpstr>Table of Contents - Sections</vt:lpstr>
      <vt:lpstr>Table of Contents - Appendices</vt:lpstr>
      <vt:lpstr>Future Timeline</vt:lpstr>
    </vt:vector>
  </TitlesOfParts>
  <Company>NCSE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Environmental Literacy Plan Working Group</dc:title>
  <dc:creator>jshafir</dc:creator>
  <cp:lastModifiedBy>Jessica</cp:lastModifiedBy>
  <cp:revision>120</cp:revision>
  <dcterms:created xsi:type="dcterms:W3CDTF">2010-10-25T20:13:58Z</dcterms:created>
  <dcterms:modified xsi:type="dcterms:W3CDTF">2012-09-04T18:02:03Z</dcterms:modified>
</cp:coreProperties>
</file>