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82" r:id="rId3"/>
    <p:sldId id="283" r:id="rId4"/>
    <p:sldId id="284" r:id="rId5"/>
    <p:sldId id="299" r:id="rId6"/>
    <p:sldId id="298" r:id="rId7"/>
    <p:sldId id="285" r:id="rId8"/>
    <p:sldId id="286" r:id="rId9"/>
    <p:sldId id="288" r:id="rId10"/>
    <p:sldId id="289" r:id="rId11"/>
    <p:sldId id="296" r:id="rId12"/>
    <p:sldId id="291" r:id="rId13"/>
    <p:sldId id="292" r:id="rId14"/>
    <p:sldId id="293" r:id="rId15"/>
    <p:sldId id="294" r:id="rId16"/>
    <p:sldId id="295" r:id="rId17"/>
    <p:sldId id="305" r:id="rId18"/>
    <p:sldId id="297" r:id="rId19"/>
    <p:sldId id="300" r:id="rId20"/>
    <p:sldId id="302" r:id="rId21"/>
    <p:sldId id="301" r:id="rId22"/>
    <p:sldId id="303" r:id="rId23"/>
    <p:sldId id="30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1053" autoAdjust="0"/>
  </p:normalViewPr>
  <p:slideViewPr>
    <p:cSldViewPr>
      <p:cViewPr varScale="1">
        <p:scale>
          <a:sx n="66" d="100"/>
          <a:sy n="66" d="100"/>
        </p:scale>
        <p:origin x="-12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A5F67-0AA0-4D9F-B94C-53E921DD632B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07C542-CC07-4B3C-9526-A74798726E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DF235-DBE2-42FA-8FC5-DAD923F2841D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81B41-9878-436F-BF20-46CC84AA4E5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Ownership of the plan by State</a:t>
            </a:r>
            <a:r>
              <a:rPr lang="en-US" baseline="0" dirty="0" smtClean="0"/>
              <a:t> Boards of ED </a:t>
            </a:r>
            <a:r>
              <a:rPr lang="en-US" dirty="0" smtClean="0"/>
              <a:t>is proposed</a:t>
            </a:r>
            <a:r>
              <a:rPr lang="en-US" baseline="0" dirty="0" smtClean="0"/>
              <a:t> in the new ESEA (no child left inside)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So deleted </a:t>
            </a:r>
            <a:r>
              <a:rPr lang="en-US" dirty="0" smtClean="0"/>
              <a:t>Determining who “owns” the plan  or alternately say Adoption</a:t>
            </a:r>
            <a:r>
              <a:rPr lang="en-US" baseline="0" dirty="0" smtClean="0"/>
              <a:t> of a plan by the state Board but I don’t think you want to go on record saying this.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And </a:t>
            </a:r>
            <a:r>
              <a:rPr lang="en-US" dirty="0" smtClean="0"/>
              <a:t>to assess the needs for the “next generation” of a new</a:t>
            </a:r>
            <a:r>
              <a:rPr lang="en-US" baseline="0" dirty="0" smtClean="0"/>
              <a:t> plan Literacy Plan.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believe the Business Plan includes most all of the elements recommended by NAAEE for an environmental literacy plan</a:t>
            </a:r>
            <a:r>
              <a:rPr lang="en-US" baseline="0" smtClean="0"/>
              <a:t>. </a:t>
            </a:r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 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Or could</a:t>
            </a:r>
            <a:r>
              <a:rPr lang="en-US" baseline="0" dirty="0" smtClean="0"/>
              <a:t> also say two major goals of the plan are: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>
              <a:buFont typeface="Courier New" pitchFamily="49" charset="0"/>
              <a:buChar char="o"/>
            </a:pPr>
            <a:r>
              <a:rPr lang="en-US" dirty="0" smtClean="0"/>
              <a:t>Supports the creation of opportunities for academic enrichment during non-school hours for children, particularly students who attend high-poverty and low-performing schools.</a:t>
            </a:r>
          </a:p>
          <a:p>
            <a:pPr lvl="1">
              <a:buFont typeface="Courier New" pitchFamily="49" charset="0"/>
              <a:buChar char="o"/>
            </a:pPr>
            <a:r>
              <a:rPr lang="en-US" dirty="0" smtClean="0"/>
              <a:t>VRUEC presented one day of concurrent sessions at the annual conference, highlighting resources and partnerships available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</a:t>
            </a:r>
            <a:r>
              <a:rPr lang="en-US" baseline="0" dirty="0" smtClean="0"/>
              <a:t> have strong partnerships because we have consensus on goals and needs </a:t>
            </a:r>
            <a:r>
              <a:rPr lang="en-US" baseline="0" dirty="0" smtClean="0">
                <a:sym typeface="Wingdings" pitchFamily="2" charset="2"/>
              </a:rPr>
              <a:t>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 hope this</a:t>
            </a:r>
            <a:r>
              <a:rPr lang="en-US" baseline="0" dirty="0" smtClean="0"/>
              <a:t> is only </a:t>
            </a:r>
            <a:r>
              <a:rPr lang="en-US" dirty="0" smtClean="0"/>
              <a:t>A short term challenge, due to transition and change </a:t>
            </a:r>
            <a:r>
              <a:rPr lang="en-US" smtClean="0"/>
              <a:t>in leadership.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B81B41-9878-436F-BF20-46CC84AA4E5C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C606F8C-4B64-4D9B-A92A-EFBCD71CD731}" type="datetimeFigureOut">
              <a:rPr lang="en-US" smtClean="0"/>
              <a:pPr/>
              <a:t>9/5/2012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98520F2-2103-4B6A-8F42-7C83ABB7FA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096000" y="5562600"/>
            <a:ext cx="2286000" cy="10611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5400" dirty="0" smtClean="0"/>
              <a:t>Virginia’s Environmental Literacy Plan</a:t>
            </a:r>
            <a:endParaRPr lang="en-US" sz="54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2845981"/>
            <a:ext cx="8153400" cy="3925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Virginia Science Standards Institutes (VSSI)</a:t>
            </a:r>
          </a:p>
          <a:p>
            <a:pPr lvl="1"/>
            <a:r>
              <a:rPr lang="en-US" dirty="0" smtClean="0"/>
              <a:t>Sponsored through a VDOE Math Science Partnership grant with Longwood University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Two week-long summer institutes conducted for K-3 teachers and administrators -  school/division teams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Conducted by VRUEC partners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57 participants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United States Department of Education Green Ribbon Schools Award Program (USED GRS)</a:t>
            </a:r>
          </a:p>
          <a:p>
            <a:pPr lvl="1"/>
            <a:r>
              <a:rPr lang="en-US" dirty="0" smtClean="0"/>
              <a:t>Lead state agency is the VDOE in partnership with VRUEC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Participated in 2011-2012</a:t>
            </a:r>
          </a:p>
          <a:p>
            <a:pPr lvl="2"/>
            <a:r>
              <a:rPr lang="en-US" dirty="0" smtClean="0"/>
              <a:t>Had 10 Virginia schools apply</a:t>
            </a:r>
          </a:p>
          <a:p>
            <a:pPr lvl="2"/>
            <a:r>
              <a:rPr lang="en-US" dirty="0" smtClean="0"/>
              <a:t>Selected three schools to be submitted to the national competition</a:t>
            </a:r>
          </a:p>
          <a:p>
            <a:pPr lvl="2"/>
            <a:r>
              <a:rPr lang="en-US" dirty="0" smtClean="0"/>
              <a:t>Had two Virginia schools selected as national awardees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Are participating in 2012-2013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Proposed program with the Virginia Association of Elementary School Principals (VAESP)</a:t>
            </a:r>
          </a:p>
          <a:p>
            <a:pPr lvl="1"/>
            <a:r>
              <a:rPr lang="en-US" dirty="0" smtClean="0"/>
              <a:t>Conduct a day-long conference session at the VAESP annual conference on MWEE, outdoor classrooms, and the cross-curricular connections with the SOL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Support the principals’ schools during the 2013-14 school year to set up outdoor classrooms and conduct MWEE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Will be conducted by VRUEC partners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College and University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Longwood University</a:t>
            </a:r>
          </a:p>
          <a:p>
            <a:pPr lvl="1"/>
            <a:r>
              <a:rPr lang="en-US" dirty="0" smtClean="0"/>
              <a:t>develop the Center for Excellence in Environmental Education (CE</a:t>
            </a:r>
            <a:r>
              <a:rPr lang="en-US" baseline="30000" dirty="0" smtClean="0"/>
              <a:t>3</a:t>
            </a:r>
            <a:r>
              <a:rPr lang="en-US" dirty="0" smtClean="0"/>
              <a:t>) on their campus and at Hull Springs Farm located on the Chesapeake Bay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Will be used by Longwood for </a:t>
            </a:r>
          </a:p>
          <a:p>
            <a:pPr lvl="2"/>
            <a:r>
              <a:rPr lang="en-US" dirty="0" smtClean="0"/>
              <a:t>student education</a:t>
            </a:r>
          </a:p>
          <a:p>
            <a:pPr lvl="2"/>
            <a:r>
              <a:rPr lang="en-US" dirty="0" smtClean="0"/>
              <a:t>K-12 teachers and students</a:t>
            </a:r>
          </a:p>
          <a:p>
            <a:pPr lvl="2"/>
            <a:r>
              <a:rPr lang="en-US" dirty="0" smtClean="0"/>
              <a:t>community action groups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VRUEC members part of the advisory group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College and University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Sweet Briar College</a:t>
            </a:r>
          </a:p>
          <a:p>
            <a:pPr lvl="1"/>
            <a:r>
              <a:rPr lang="en-US" dirty="0" smtClean="0"/>
              <a:t>Environmental Studies for teachers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College is an active VRUEC partner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Lynchburg College </a:t>
            </a:r>
            <a:r>
              <a:rPr lang="en-US" dirty="0" err="1" smtClean="0"/>
              <a:t>Claytor</a:t>
            </a:r>
            <a:r>
              <a:rPr lang="en-US" dirty="0" smtClean="0"/>
              <a:t> Nature Center</a:t>
            </a:r>
          </a:p>
          <a:p>
            <a:pPr lvl="1"/>
            <a:r>
              <a:rPr lang="en-US" dirty="0" smtClean="0"/>
              <a:t>Offers environmental education courses and a field study location for Lynchburg College students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Offers environmental education experiences for the local K-12 community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College is an active VRUEC partner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College and University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University of Richmond</a:t>
            </a:r>
          </a:p>
          <a:p>
            <a:pPr lvl="1"/>
            <a:r>
              <a:rPr lang="en-US" dirty="0" smtClean="0"/>
              <a:t>The Sustainability and Nature Institute for Educators in the School of Professional and Continuing Studies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Focuses on the development of outdoor classrooms and their use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University has applied for membership in the VRUEC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Virginia Tech</a:t>
            </a:r>
          </a:p>
          <a:p>
            <a:pPr lvl="1"/>
            <a:r>
              <a:rPr lang="en-US" dirty="0" smtClean="0"/>
              <a:t>Multiple majors offered through the College of Natural Resources and Environment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University is an active VRUEC member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Community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sz="4300" dirty="0" smtClean="0"/>
              <a:t>Watershed Education Institutes</a:t>
            </a:r>
          </a:p>
          <a:p>
            <a:pPr lvl="1"/>
            <a:r>
              <a:rPr lang="en-US" sz="3400" dirty="0" smtClean="0"/>
              <a:t>Funded by NOAA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Nine one-day classes for </a:t>
            </a:r>
            <a:r>
              <a:rPr lang="en-US" sz="3400" dirty="0" err="1" smtClean="0"/>
              <a:t>nonformal</a:t>
            </a:r>
            <a:r>
              <a:rPr lang="en-US" sz="3400" dirty="0" smtClean="0"/>
              <a:t> educators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At the completion of the institutes, participants receive certification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Managed by VDEQ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Conducted by VRUEC partners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sz="4300" dirty="0" smtClean="0"/>
              <a:t>Environmental Education Leadership Program </a:t>
            </a:r>
          </a:p>
          <a:p>
            <a:pPr lvl="1"/>
            <a:r>
              <a:rPr lang="en-US" sz="3400" dirty="0" smtClean="0"/>
              <a:t>Cultivate a corps of highly qualified non-formal environmental  educators</a:t>
            </a:r>
          </a:p>
          <a:p>
            <a:pPr lvl="1"/>
            <a:r>
              <a:rPr lang="en-US" sz="3400" dirty="0" smtClean="0"/>
              <a:t>At the completion of each level, participants receive certification</a:t>
            </a:r>
          </a:p>
          <a:p>
            <a:pPr lvl="1"/>
            <a:r>
              <a:rPr lang="en-US" sz="3400" dirty="0" smtClean="0"/>
              <a:t>Managed by the Office of Environmental Education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Community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4300" dirty="0" smtClean="0"/>
              <a:t>Environmental Education Leadership Program </a:t>
            </a:r>
          </a:p>
          <a:p>
            <a:pPr lvl="1"/>
            <a:r>
              <a:rPr lang="en-US" sz="3400" dirty="0" smtClean="0"/>
              <a:t>Cultivate a corps of highly qualified non-formal environmental  educators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At the completion of each level, participants receive certification</a:t>
            </a:r>
          </a:p>
          <a:p>
            <a:pPr lvl="1">
              <a:buNone/>
            </a:pPr>
            <a:endParaRPr lang="en-US" sz="3400" dirty="0" smtClean="0"/>
          </a:p>
          <a:p>
            <a:pPr lvl="1"/>
            <a:r>
              <a:rPr lang="en-US" sz="3400" dirty="0" smtClean="0"/>
              <a:t>Managed by the Office of Environmental Education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Community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The 21st Century Community Learning Centers (Title IV, Part B) program 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Opportunities for academic enrichment during non-school hours, particularly students who attend high-poverty and low-performing schools.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VRUEC presented one day of concurrent sessions at the annual conference, highlighting resources and partnerships available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Strengths of Virginia’s Environmental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Alignment of programs to state goals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Strong partnerships between state agencies, private providers, colleges and universities, and Virginia’s public education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 Have a strong Office of Environmental Education as a statewide clearinghouse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Virginia’s Environmental Literacy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Currently using the Business Plan for Environmental Education in the Commonwealth of Virginia (VBPEE) – developed and implemented in 2003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Through the Virginia Resource Use Education Council (VRUEC), have identified a workgroup to evaluate the current plan and to assess the needs for the “next generation” Environmental Literacy Plan</a:t>
            </a:r>
          </a:p>
          <a:p>
            <a:pPr lvl="1"/>
            <a:r>
              <a:rPr lang="en-US" dirty="0" smtClean="0"/>
              <a:t>The development timeline will be proposed by this group.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for Virginia’s Environmental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Change (made by the Virginia General Assembly) of the location and leadership of the Office of Environmental Education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Formally housed and led by the Virginia Department of Environmental Quality (VDEQ)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As of July 1, 2012, the office and new leadership is part of the Virginia Department of Conservation and Recreation (VDCR)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for Virginia’s Environmental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Access to funding to support local, regional, and state projects</a:t>
            </a:r>
          </a:p>
          <a:p>
            <a:pPr>
              <a:lnSpc>
                <a:spcPct val="80000"/>
              </a:lnSpc>
              <a:buNone/>
            </a:pP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Assessment of Environmental Literacy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Environmental education SOL are assessed yearly, but the assessment is of content knowledge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Need to develop assessments of actual environmental literacy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Challenges for Virginia’s Environmental Education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dirty="0" smtClean="0"/>
              <a:t>Development of a Virginia Environmental Literacy plan</a:t>
            </a:r>
          </a:p>
          <a:p>
            <a:pPr lvl="1">
              <a:lnSpc>
                <a:spcPct val="80000"/>
              </a:lnSpc>
            </a:pPr>
            <a:r>
              <a:rPr lang="en-US" sz="2800" dirty="0" smtClean="0"/>
              <a:t>Creation of the plan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Buy-in by education community before legislation</a:t>
            </a:r>
          </a:p>
          <a:p>
            <a:pPr lvl="1">
              <a:lnSpc>
                <a:spcPct val="80000"/>
              </a:lnSpc>
              <a:buNone/>
            </a:pPr>
            <a:endParaRPr lang="en-US" sz="2800" dirty="0" smtClean="0"/>
          </a:p>
          <a:p>
            <a:pPr lvl="1">
              <a:lnSpc>
                <a:spcPct val="80000"/>
              </a:lnSpc>
            </a:pPr>
            <a:r>
              <a:rPr lang="en-US" sz="2800" dirty="0" smtClean="0"/>
              <a:t>Implementation funds </a:t>
            </a:r>
          </a:p>
          <a:p>
            <a:pPr lvl="1">
              <a:buFont typeface="Courier New" pitchFamily="49" charset="0"/>
              <a:buChar char="o"/>
            </a:pP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371600"/>
            <a:ext cx="7772400" cy="3425825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2800" dirty="0" smtClean="0"/>
              <a:t>CONTACT INFORMATION</a:t>
            </a:r>
          </a:p>
          <a:p>
            <a:pPr algn="ctr"/>
            <a:endParaRPr lang="en-US" dirty="0" smtClean="0"/>
          </a:p>
          <a:p>
            <a:pPr algn="ctr"/>
            <a:r>
              <a:rPr lang="en-US" sz="2800" dirty="0" smtClean="0"/>
              <a:t>Barbara Young </a:t>
            </a:r>
          </a:p>
          <a:p>
            <a:pPr algn="ctr"/>
            <a:r>
              <a:rPr lang="en-US" dirty="0" smtClean="0"/>
              <a:t>Science Specialist</a:t>
            </a:r>
          </a:p>
          <a:p>
            <a:pPr algn="ctr"/>
            <a:r>
              <a:rPr lang="en-US" dirty="0" smtClean="0"/>
              <a:t>Virginia Department of Education</a:t>
            </a:r>
          </a:p>
          <a:p>
            <a:pPr algn="ctr"/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Chair, Virginia Resource Use Education Council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(804) 225-2676</a:t>
            </a:r>
          </a:p>
          <a:p>
            <a:pPr algn="ctr"/>
            <a:r>
              <a:rPr lang="en-US" u="sng" dirty="0" smtClean="0"/>
              <a:t>Barbara.Young@doe.virginia.gov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Implementation of the VBPEE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The Virginia Department of Environmental Quality’s (VDEQ) Office of Environmental Education has been the coordinating agency for implementation of the VBPEE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designated principal providers for EE in VA are:</a:t>
            </a:r>
          </a:p>
          <a:p>
            <a:pPr lvl="1"/>
            <a:r>
              <a:rPr lang="en-US" dirty="0" smtClean="0"/>
              <a:t>K-12 Schools (Virginia Department of Education)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Colleges and Universities (Virginia State Council of Higher Education)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Community-based Programs (Virginia Department of Environmental Quality)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Implementation of the VBPEE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Virginia Resource-Use Education Council (VRUEC) is the interagency group to support and implement the VBPEE.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VRUEC</a:t>
            </a:r>
          </a:p>
          <a:p>
            <a:pPr lvl="1"/>
            <a:r>
              <a:rPr lang="en-US" dirty="0" smtClean="0"/>
              <a:t>Celebrated 60 years of active service this year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 The membership includes:</a:t>
            </a:r>
          </a:p>
          <a:p>
            <a:pPr lvl="2"/>
            <a:r>
              <a:rPr lang="en-US" dirty="0" smtClean="0"/>
              <a:t>Virginia's state and federal natural resource agencies</a:t>
            </a:r>
          </a:p>
          <a:p>
            <a:pPr lvl="2"/>
            <a:r>
              <a:rPr lang="en-US" dirty="0" smtClean="0"/>
              <a:t>Virginia’s education agencies</a:t>
            </a:r>
          </a:p>
          <a:p>
            <a:pPr lvl="2"/>
            <a:r>
              <a:rPr lang="en-US" dirty="0" smtClean="0"/>
              <a:t>Virginia’s colleges of education and resource management</a:t>
            </a:r>
          </a:p>
          <a:p>
            <a:pPr lvl="2"/>
            <a:r>
              <a:rPr lang="en-US" dirty="0" smtClean="0"/>
              <a:t>Education and environmental NGOs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Overall Implementation of the VBPEE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Virginia Naturally Website </a:t>
            </a:r>
          </a:p>
          <a:p>
            <a:pPr lvl="1"/>
            <a:r>
              <a:rPr lang="en-US" dirty="0" smtClean="0"/>
              <a:t>Clearinghouse for environmental education resources including information about: </a:t>
            </a:r>
          </a:p>
          <a:p>
            <a:pPr lvl="2"/>
            <a:r>
              <a:rPr lang="en-US" dirty="0" smtClean="0"/>
              <a:t>volunteer opportunities</a:t>
            </a:r>
          </a:p>
          <a:p>
            <a:pPr lvl="2"/>
            <a:r>
              <a:rPr lang="en-US" dirty="0" smtClean="0"/>
              <a:t>educational classes </a:t>
            </a:r>
          </a:p>
          <a:p>
            <a:pPr lvl="2"/>
            <a:r>
              <a:rPr lang="en-US" dirty="0" smtClean="0"/>
              <a:t>places to visit</a:t>
            </a:r>
          </a:p>
          <a:p>
            <a:pPr lvl="2"/>
            <a:r>
              <a:rPr lang="en-US" dirty="0" smtClean="0"/>
              <a:t>community events</a:t>
            </a:r>
          </a:p>
          <a:p>
            <a:pPr lvl="2"/>
            <a:r>
              <a:rPr lang="en-US" dirty="0" smtClean="0"/>
              <a:t>watershed maps</a:t>
            </a:r>
          </a:p>
          <a:p>
            <a:pPr lvl="2"/>
            <a:r>
              <a:rPr lang="en-US" dirty="0" smtClean="0"/>
              <a:t>lesson plans</a:t>
            </a:r>
          </a:p>
          <a:p>
            <a:pPr lvl="2"/>
            <a:r>
              <a:rPr lang="en-US" dirty="0" smtClean="0"/>
              <a:t>recreational activities</a:t>
            </a:r>
          </a:p>
          <a:p>
            <a:pPr lvl="2">
              <a:buNone/>
            </a:pPr>
            <a:endParaRPr lang="en-US" dirty="0" smtClean="0"/>
          </a:p>
          <a:p>
            <a:pPr lvl="1"/>
            <a:r>
              <a:rPr lang="en-US" dirty="0" smtClean="0"/>
              <a:t>Maintained by the Virginia Office of Environmental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Focus of Current VBPEE K-12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Meaningful Watershed Education Experiences (MWEE)</a:t>
            </a:r>
          </a:p>
          <a:p>
            <a:pPr lvl="1"/>
            <a:r>
              <a:rPr lang="en-US" dirty="0" smtClean="0"/>
              <a:t>Every student in Virginia will experience a minimum of one MWEE in elementary school, one in middle school, and one in high school.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Participation in MWEE is tracked by the VDOE annually through a survey.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Outdoor classroom development and use</a:t>
            </a:r>
          </a:p>
          <a:p>
            <a:pPr lvl="1"/>
            <a:r>
              <a:rPr lang="en-US" dirty="0" smtClean="0"/>
              <a:t>Supported by VRUEC member organizations, particularly the Virginia Department of Game and Inland Fisheries (VDGIF)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Virginia’s Standard of Learning (SOL)</a:t>
            </a:r>
          </a:p>
          <a:p>
            <a:pPr lvl="1"/>
            <a:r>
              <a:rPr lang="en-US" dirty="0" smtClean="0"/>
              <a:t> Purposefully have environmental education content embedded from K-12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SOL are build in learning progressions from K-12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The science SOL are assessed in</a:t>
            </a:r>
          </a:p>
          <a:p>
            <a:pPr lvl="2"/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grade</a:t>
            </a:r>
          </a:p>
          <a:p>
            <a:pPr lvl="2"/>
            <a:r>
              <a:rPr lang="en-US" dirty="0" smtClean="0"/>
              <a:t>5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</a:p>
          <a:p>
            <a:pPr lvl="2"/>
            <a:r>
              <a:rPr lang="en-US" dirty="0" smtClean="0"/>
              <a:t>8</a:t>
            </a:r>
            <a:r>
              <a:rPr lang="en-US" baseline="30000" dirty="0" smtClean="0"/>
              <a:t>th</a:t>
            </a:r>
            <a:r>
              <a:rPr lang="en-US" dirty="0" smtClean="0"/>
              <a:t> grade</a:t>
            </a:r>
          </a:p>
          <a:p>
            <a:pPr lvl="2"/>
            <a:r>
              <a:rPr lang="en-US" dirty="0" smtClean="0"/>
              <a:t>End of Course for Earth Science, Biology, and Chemistry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Virginia Naturally Schools</a:t>
            </a:r>
          </a:p>
          <a:p>
            <a:pPr lvl="1"/>
            <a:r>
              <a:rPr lang="en-US" dirty="0" smtClean="0"/>
              <a:t>Annual competition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Schools apply to become a Virginia Naturally School </a:t>
            </a:r>
          </a:p>
          <a:p>
            <a:pPr lvl="1"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Recognition for school efforts in environmental education,  and supporting environmental conservation and stewardship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Currently are 48 schools in Virginia who were recognized in 2011 (some have been recognized yearly for 12 years!)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2012 schools will be named shortly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Sampling of Current VBPEE K-12 Programs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Virginia Chesapeake Bay Academies</a:t>
            </a:r>
          </a:p>
          <a:p>
            <a:pPr lvl="1"/>
            <a:r>
              <a:rPr lang="en-US" dirty="0" smtClean="0"/>
              <a:t>Made possible through a National Oceanic and Atmospheric Administration (NOAA) Bay Watershed Education and Training (B-WET) grant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Conducted by VRUEC partners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Six academies offered in the summer 2012 for 100 6-12 grade science teachers</a:t>
            </a:r>
          </a:p>
          <a:p>
            <a:pPr lvl="1">
              <a:buNone/>
            </a:pPr>
            <a:endParaRPr lang="en-US" dirty="0" smtClean="0"/>
          </a:p>
          <a:p>
            <a:pPr lvl="1"/>
            <a:r>
              <a:rPr lang="en-US" dirty="0" smtClean="0"/>
              <a:t>All academies were close to or at capacity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1042</TotalTime>
  <Words>1362</Words>
  <Application>Microsoft Office PowerPoint</Application>
  <PresentationFormat>On-screen Show (4:3)</PresentationFormat>
  <Paragraphs>227</Paragraphs>
  <Slides>23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Foundry</vt:lpstr>
      <vt:lpstr>Virginia’s Environmental Literacy Plan</vt:lpstr>
      <vt:lpstr>Virginia’s Environmental Literacy Project</vt:lpstr>
      <vt:lpstr>Overall Implementation of the VBPEE</vt:lpstr>
      <vt:lpstr>Overall Implementation of the VBPEE</vt:lpstr>
      <vt:lpstr>Overall Implementation of the VBPEE</vt:lpstr>
      <vt:lpstr>Focus of Current VBPEE K-12</vt:lpstr>
      <vt:lpstr>Sampling of Current VBPEE K-12 Programs </vt:lpstr>
      <vt:lpstr>Sampling of Current VBPEE K-12 Programs </vt:lpstr>
      <vt:lpstr>Sampling of Current VBPEE K-12 Programs </vt:lpstr>
      <vt:lpstr>Sampling of Current VBPEE K-12 Programs </vt:lpstr>
      <vt:lpstr>Sampling of Current VBPEE K-12 Programs </vt:lpstr>
      <vt:lpstr>Sampling of Current VBPEE K-12 Programs </vt:lpstr>
      <vt:lpstr>Sampling of Current VBPEE College and University Programs </vt:lpstr>
      <vt:lpstr>Sampling of Current VBPEE College and University Programs </vt:lpstr>
      <vt:lpstr>Sampling of Current VBPEE College and University Programs </vt:lpstr>
      <vt:lpstr>Sampling of Current VBPEE Community Programs </vt:lpstr>
      <vt:lpstr>Sampling of Current VBPEE Community Programs </vt:lpstr>
      <vt:lpstr>Sampling of Current VBPEE Community Programs </vt:lpstr>
      <vt:lpstr>Strengths of Virginia’s Environmental Education</vt:lpstr>
      <vt:lpstr>Challenges for Virginia’s Environmental Education</vt:lpstr>
      <vt:lpstr>Challenges for Virginia’s Environmental Education</vt:lpstr>
      <vt:lpstr>Challenges for Virginia’s Environmental Education</vt:lpstr>
      <vt:lpstr>Slide 23</vt:lpstr>
    </vt:vector>
  </TitlesOfParts>
  <Company>Virginia IT Infrastructure Partnership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VRUEC Spring Meeting  &amp; Awards</dc:title>
  <dc:creator>jennifer comfort underwood</dc:creator>
  <cp:lastModifiedBy>Barbara Young</cp:lastModifiedBy>
  <cp:revision>167</cp:revision>
  <dcterms:created xsi:type="dcterms:W3CDTF">2012-05-18T19:01:18Z</dcterms:created>
  <dcterms:modified xsi:type="dcterms:W3CDTF">2012-09-05T18:04:12Z</dcterms:modified>
</cp:coreProperties>
</file>