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61" r:id="rId5"/>
    <p:sldId id="268" r:id="rId6"/>
    <p:sldId id="259" r:id="rId7"/>
    <p:sldId id="260" r:id="rId8"/>
    <p:sldId id="264" r:id="rId9"/>
    <p:sldId id="265" r:id="rId10"/>
    <p:sldId id="266" r:id="rId11"/>
    <p:sldId id="269" r:id="rId12"/>
    <p:sldId id="270" r:id="rId13"/>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72B9"/>
    <a:srgbClr val="6F717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85714" autoAdjust="0"/>
  </p:normalViewPr>
  <p:slideViewPr>
    <p:cSldViewPr>
      <p:cViewPr>
        <p:scale>
          <a:sx n="90" d="100"/>
          <a:sy n="90" d="100"/>
        </p:scale>
        <p:origin x="-504" y="-78"/>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endParaRPr lang="en-US"/>
          </a:p>
        </p:txBody>
      </p:sp>
      <p:sp>
        <p:nvSpPr>
          <p:cNvPr id="10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a:p>
        </p:txBody>
      </p:sp>
      <p:sp>
        <p:nvSpPr>
          <p:cNvPr id="10244"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endParaRPr lang="en-US"/>
          </a:p>
        </p:txBody>
      </p:sp>
      <p:sp>
        <p:nvSpPr>
          <p:cNvPr id="10245"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F0520CA7-2904-4F2A-90CB-23D0180C6AC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endParaRPr lang="en-US"/>
          </a:p>
        </p:txBody>
      </p:sp>
      <p:sp>
        <p:nvSpPr>
          <p:cNvPr id="3075"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a:p>
        </p:txBody>
      </p:sp>
      <p:sp>
        <p:nvSpPr>
          <p:cNvPr id="307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endParaRPr lang="en-US"/>
          </a:p>
        </p:txBody>
      </p:sp>
      <p:sp>
        <p:nvSpPr>
          <p:cNvPr id="3079"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3263C636-A9CF-4139-8356-6751FFCE7CD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accent2"/>
                </a:solidFill>
              </a:rPr>
              <a:t>The Susquehanna River is approximately 450 miles long and passes through 3 states</a:t>
            </a:r>
          </a:p>
          <a:p>
            <a:r>
              <a:rPr lang="en-US" sz="1200" b="1" dirty="0" smtClean="0">
                <a:solidFill>
                  <a:schemeClr val="accent2"/>
                </a:solidFill>
              </a:rPr>
              <a:t>Drainage Basin covers 27,500 square miles</a:t>
            </a:r>
          </a:p>
          <a:p>
            <a:r>
              <a:rPr lang="en-US" sz="1200" b="1" dirty="0" smtClean="0"/>
              <a:t>Last 40 miles river drop elevation of 225 feet, or 167 feet the last 25 miles</a:t>
            </a:r>
            <a:endParaRPr lang="en-US" sz="1200" b="1" dirty="0" smtClean="0">
              <a:solidFill>
                <a:schemeClr val="accent2"/>
              </a:solidFill>
            </a:endParaRPr>
          </a:p>
          <a:p>
            <a:r>
              <a:rPr lang="en-US" sz="1200" b="1" dirty="0" smtClean="0">
                <a:solidFill>
                  <a:schemeClr val="accent2"/>
                </a:solidFill>
              </a:rPr>
              <a:t>River flows vary from 1,700 cubic feet per second (cfs) to greater than 1,000,000 cfs</a:t>
            </a:r>
          </a:p>
          <a:p>
            <a:r>
              <a:rPr lang="en-US" sz="1200" b="1" dirty="0" smtClean="0">
                <a:solidFill>
                  <a:schemeClr val="accent2"/>
                </a:solidFill>
              </a:rPr>
              <a:t>Higher volume river flows traditionally occur during winter and spring</a:t>
            </a:r>
          </a:p>
          <a:p>
            <a:r>
              <a:rPr lang="en-US" sz="1200" b="1" dirty="0" smtClean="0"/>
              <a:t>Construction of the dam  created the reservoir area – 14 sq miles or 105 billion gals  or 310,000 acre-feet of storage, 71,000 acre-feet usable storage</a:t>
            </a:r>
          </a:p>
          <a:p>
            <a:endParaRPr lang="en-US" sz="1200" b="1" dirty="0" smtClean="0">
              <a:solidFill>
                <a:schemeClr val="accent2"/>
              </a:solidFill>
            </a:endParaRPr>
          </a:p>
          <a:p>
            <a:r>
              <a:rPr lang="en-US" sz="1200" b="1" dirty="0" smtClean="0">
                <a:solidFill>
                  <a:schemeClr val="accent2"/>
                </a:solidFill>
              </a:rPr>
              <a:t>Conowingo Pond provides Cooling water source for Peach Bottom Atomic Power Station and Water source for Muddy Run Pump Storage</a:t>
            </a:r>
          </a:p>
          <a:p>
            <a:endParaRPr lang="en-US" sz="1200" b="1" dirty="0" smtClean="0"/>
          </a:p>
          <a:p>
            <a:r>
              <a:rPr lang="en-US" sz="1200" b="1" dirty="0" smtClean="0"/>
              <a:t>4 major dam comparisons</a:t>
            </a:r>
          </a:p>
          <a:p>
            <a:r>
              <a:rPr lang="en-US" sz="1200" b="1" dirty="0" smtClean="0">
                <a:solidFill>
                  <a:schemeClr val="accent2"/>
                </a:solidFill>
              </a:rPr>
              <a:t>York haven 1900s, hydraulic capacity – 17,000 cfs gross head 22’</a:t>
            </a:r>
          </a:p>
          <a:p>
            <a:r>
              <a:rPr lang="en-US" sz="1200" b="1" dirty="0" smtClean="0">
                <a:solidFill>
                  <a:schemeClr val="accent2"/>
                </a:solidFill>
              </a:rPr>
              <a:t>Holtwood 1910s – 28,000 cfs, gross head 63’</a:t>
            </a:r>
          </a:p>
          <a:p>
            <a:r>
              <a:rPr lang="en-US" sz="1200" b="1" dirty="0" smtClean="0">
                <a:solidFill>
                  <a:schemeClr val="accent2"/>
                </a:solidFill>
              </a:rPr>
              <a:t>Conowingo 1920s – 86,000 cfs, gross head 89’</a:t>
            </a:r>
          </a:p>
          <a:p>
            <a:r>
              <a:rPr lang="en-US" sz="1200" b="1" dirty="0" smtClean="0">
                <a:solidFill>
                  <a:schemeClr val="accent2"/>
                </a:solidFill>
              </a:rPr>
              <a:t>Safe Harbor 1930s – 110,000 cfs, gross head 55’</a:t>
            </a:r>
          </a:p>
          <a:p>
            <a:endParaRPr lang="en-US" dirty="0"/>
          </a:p>
        </p:txBody>
      </p:sp>
      <p:sp>
        <p:nvSpPr>
          <p:cNvPr id="4" name="Slide Number Placeholder 3"/>
          <p:cNvSpPr>
            <a:spLocks noGrp="1"/>
          </p:cNvSpPr>
          <p:nvPr>
            <p:ph type="sldNum" sz="quarter" idx="10"/>
          </p:nvPr>
        </p:nvSpPr>
        <p:spPr/>
        <p:txBody>
          <a:bodyPr/>
          <a:lstStyle/>
          <a:p>
            <a:fld id="{3263C636-A9CF-4139-8356-6751FFCE7CD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chemeClr val="accent2"/>
                </a:solidFill>
              </a:rPr>
              <a:t>Conowingo is the last dam on river thus must pass whatever comes down river (run of river)</a:t>
            </a:r>
          </a:p>
          <a:p>
            <a:r>
              <a:rPr lang="en-US" b="1" dirty="0" smtClean="0"/>
              <a:t>Generating hydraulic capacity is 86,000 cfs or 38,000,000 gal/min</a:t>
            </a:r>
          </a:p>
          <a:p>
            <a:r>
              <a:rPr lang="en-US" b="1" dirty="0" smtClean="0"/>
              <a:t>Peek construction saw 3725 men employed on power house and dam alone</a:t>
            </a:r>
          </a:p>
          <a:p>
            <a:r>
              <a:rPr lang="en-US" b="1" dirty="0" smtClean="0"/>
              <a:t>Construction started on March 8, 1926 – Units #1 &amp; #2 transmitted power to </a:t>
            </a:r>
            <a:r>
              <a:rPr lang="en-US" b="1" dirty="0" err="1" smtClean="0"/>
              <a:t>Phila</a:t>
            </a:r>
            <a:r>
              <a:rPr lang="en-US" b="1" dirty="0" smtClean="0"/>
              <a:t> on March 1, 1928</a:t>
            </a:r>
          </a:p>
          <a:p>
            <a:r>
              <a:rPr lang="en-US" b="1" dirty="0" smtClean="0"/>
              <a:t>Four new units added in 1965, all the superstructure was part of original construction, intakes, penstock etc</a:t>
            </a:r>
          </a:p>
          <a:p>
            <a:endParaRPr lang="en-US" dirty="0"/>
          </a:p>
        </p:txBody>
      </p:sp>
      <p:sp>
        <p:nvSpPr>
          <p:cNvPr id="4" name="Slide Number Placeholder 3"/>
          <p:cNvSpPr>
            <a:spLocks noGrp="1"/>
          </p:cNvSpPr>
          <p:nvPr>
            <p:ph type="sldNum" sz="quarter" idx="10"/>
          </p:nvPr>
        </p:nvSpPr>
        <p:spPr/>
        <p:txBody>
          <a:bodyPr/>
          <a:lstStyle/>
          <a:p>
            <a:fld id="{3263C636-A9CF-4139-8356-6751FFCE7CD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1) Dam face , Total concrete used in dam construction 435,000 cubic yards originally design as a gravity dam, Width at base 85’ @ spill way</a:t>
            </a:r>
          </a:p>
          <a:p>
            <a:r>
              <a:rPr lang="en-US" b="1" dirty="0" smtClean="0"/>
              <a:t>2) Intake/Trash racks, water enter the penstock thru the intake. 100’ of trash racks keep debris from entering turbine. Top 25’ of trash rake are made of wood to prevent frazzle.</a:t>
            </a:r>
          </a:p>
          <a:p>
            <a:r>
              <a:rPr lang="en-US" b="1" dirty="0" smtClean="0"/>
              <a:t>Not shown is Butterfly valve located in penstock before turbine. Unique feature is the 136 ton, 27’ </a:t>
            </a:r>
            <a:r>
              <a:rPr lang="en-US" b="1" dirty="0" err="1" smtClean="0"/>
              <a:t>dia</a:t>
            </a:r>
            <a:r>
              <a:rPr lang="en-US" b="1" dirty="0" smtClean="0"/>
              <a:t> Butterfly valves which can be used to close with maximum flow through the turbine at time of construction they were the largest ever built besting the similar 23’6’’ valves at Niagara Falls.</a:t>
            </a:r>
          </a:p>
          <a:p>
            <a:r>
              <a:rPr lang="en-US" b="1" dirty="0" smtClean="0"/>
              <a:t>3) Water imparts energy to Turbine which turns generator Low speed units small units 82 rpm, large units 120 rpm</a:t>
            </a:r>
          </a:p>
          <a:p>
            <a:r>
              <a:rPr lang="en-US" b="1" dirty="0" smtClean="0"/>
              <a:t>4) Generator spin and make electricity.   Seven small units 36MWs &amp; 42 MWS, four large units 65 MWs,  large unit Rotor 260 tons</a:t>
            </a:r>
          </a:p>
          <a:p>
            <a:r>
              <a:rPr lang="en-US" b="1" dirty="0" smtClean="0"/>
              <a:t>5) 13.8 KV step up to 200 KV transmission</a:t>
            </a:r>
          </a:p>
          <a:p>
            <a:r>
              <a:rPr lang="en-US" b="1" dirty="0" smtClean="0"/>
              <a:t>6) Transmission lines</a:t>
            </a:r>
          </a:p>
          <a:p>
            <a:r>
              <a:rPr lang="en-US" b="1" dirty="0" smtClean="0"/>
              <a:t>7) discharge/tailrace</a:t>
            </a:r>
          </a:p>
          <a:p>
            <a:r>
              <a:rPr lang="en-US" b="1" dirty="0" smtClean="0"/>
              <a:t>Roughly speaking, one gallon of water per second falling one hundred feet can generate one kilowatt of electrical power.</a:t>
            </a:r>
          </a:p>
          <a:p>
            <a:r>
              <a:rPr lang="en-US" b="1" dirty="0" smtClean="0"/>
              <a:t>Conowingo </a:t>
            </a:r>
            <a:r>
              <a:rPr lang="en-US" b="1" dirty="0" err="1" smtClean="0"/>
              <a:t>avgs</a:t>
            </a:r>
            <a:r>
              <a:rPr lang="en-US" b="1" dirty="0" smtClean="0"/>
              <a:t> over 1,850,000 MW-HRS/year the equivalent of 770,000 tons of coal or about 2100 tons / day or 4,200,000 pounds of coal/day</a:t>
            </a:r>
          </a:p>
          <a:p>
            <a:r>
              <a:rPr lang="en-US" b="1" dirty="0" smtClean="0"/>
              <a:t>Conowingo accounts for nearly 75% of Maryland's renewable power</a:t>
            </a:r>
          </a:p>
          <a:p>
            <a:r>
              <a:rPr lang="en-US" b="1" dirty="0" smtClean="0"/>
              <a:t>Conowingo record year was 2003 – generated 2,599,780 MW - HRs</a:t>
            </a:r>
          </a:p>
          <a:p>
            <a:endParaRPr lang="en-US" dirty="0"/>
          </a:p>
        </p:txBody>
      </p:sp>
      <p:sp>
        <p:nvSpPr>
          <p:cNvPr id="4" name="Slide Number Placeholder 3"/>
          <p:cNvSpPr>
            <a:spLocks noGrp="1"/>
          </p:cNvSpPr>
          <p:nvPr>
            <p:ph type="sldNum" sz="quarter" idx="10"/>
          </p:nvPr>
        </p:nvSpPr>
        <p:spPr/>
        <p:txBody>
          <a:bodyPr/>
          <a:lstStyle/>
          <a:p>
            <a:fld id="{3263C636-A9CF-4139-8356-6751FFCE7CD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River flows that exceed 86,000 cfs station need to use Crest gate to regulate river flow</a:t>
            </a:r>
          </a:p>
          <a:p>
            <a:r>
              <a:rPr lang="en-US" b="1" dirty="0" smtClean="0"/>
              <a:t>50 - Stoney type Crest gates – 22.5’ high  41’ long, weigh 40 ton and passes 16,000 cfs or 7,200,000 gal/min</a:t>
            </a:r>
          </a:p>
          <a:p>
            <a:r>
              <a:rPr lang="en-US" b="1" dirty="0" smtClean="0"/>
              <a:t>2 - </a:t>
            </a:r>
            <a:r>
              <a:rPr lang="en-US" b="1" dirty="0" err="1" smtClean="0"/>
              <a:t>Reg</a:t>
            </a:r>
            <a:r>
              <a:rPr lang="en-US" b="1" dirty="0" smtClean="0"/>
              <a:t> gates are 10’ high x 41 ‘ long – 4000 cfs</a:t>
            </a:r>
          </a:p>
          <a:p>
            <a:r>
              <a:rPr lang="en-US" b="1" dirty="0" smtClean="0"/>
              <a:t>With all gates open and full house </a:t>
            </a:r>
            <a:r>
              <a:rPr lang="en-US" b="1" dirty="0" err="1" smtClean="0"/>
              <a:t>est</a:t>
            </a:r>
            <a:r>
              <a:rPr lang="en-US" b="1" dirty="0" smtClean="0"/>
              <a:t> passing of 916,000 cfs with raising pond elevation at 108.5’</a:t>
            </a:r>
          </a:p>
          <a:p>
            <a:r>
              <a:rPr lang="en-US" b="1" dirty="0" smtClean="0"/>
              <a:t>All 50 gates were only open twice in Dam’s history 1937, 1972 (Hurricane Agnes)</a:t>
            </a:r>
          </a:p>
          <a:p>
            <a:r>
              <a:rPr lang="en-US" b="1" dirty="0" smtClean="0"/>
              <a:t>1978 anchored to bedrock to increase design up to 1,170,000 cfs river flow</a:t>
            </a:r>
          </a:p>
          <a:p>
            <a:r>
              <a:rPr lang="en-US" b="1" dirty="0" smtClean="0"/>
              <a:t>Average 40 days / year in spill conditions</a:t>
            </a:r>
          </a:p>
          <a:p>
            <a:r>
              <a:rPr lang="en-US" b="1" dirty="0" smtClean="0"/>
              <a:t>Up to 80 calls are made to notify downstream emergency services, government agencies, commercial businesses</a:t>
            </a:r>
          </a:p>
          <a:p>
            <a:r>
              <a:rPr lang="en-US" b="1" dirty="0" smtClean="0"/>
              <a:t>Sept 7 2011 3</a:t>
            </a:r>
            <a:r>
              <a:rPr lang="en-US" b="1" baseline="30000" dirty="0" smtClean="0"/>
              <a:t>rd</a:t>
            </a:r>
            <a:r>
              <a:rPr lang="en-US" b="1" dirty="0" smtClean="0"/>
              <a:t> highest with approx 700,000 cfs and 43 gate opened</a:t>
            </a:r>
            <a:endParaRPr lang="en-US" dirty="0"/>
          </a:p>
        </p:txBody>
      </p:sp>
      <p:sp>
        <p:nvSpPr>
          <p:cNvPr id="4" name="Slide Number Placeholder 3"/>
          <p:cNvSpPr>
            <a:spLocks noGrp="1"/>
          </p:cNvSpPr>
          <p:nvPr>
            <p:ph type="sldNum" sz="quarter" idx="10"/>
          </p:nvPr>
        </p:nvSpPr>
        <p:spPr/>
        <p:txBody>
          <a:bodyPr/>
          <a:lstStyle/>
          <a:p>
            <a:fld id="{3263C636-A9CF-4139-8356-6751FFCE7CD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1980 - FERC license till 2014</a:t>
            </a:r>
          </a:p>
          <a:p>
            <a:r>
              <a:rPr lang="en-US" b="1" dirty="0" smtClean="0"/>
              <a:t>1988 -  settlement agreement on water quality and fish restoration program</a:t>
            </a:r>
          </a:p>
          <a:p>
            <a:r>
              <a:rPr lang="en-US" b="1" dirty="0" smtClean="0"/>
              <a:t>1991 - East Fish Lift built at cost of $12.5 million operation</a:t>
            </a:r>
          </a:p>
          <a:p>
            <a:r>
              <a:rPr lang="en-US" b="1" dirty="0" smtClean="0"/>
              <a:t>1998 safe harbor and Holtwood fish go into operation enabling use of the Conowingo fish Lift</a:t>
            </a:r>
          </a:p>
          <a:p>
            <a:r>
              <a:rPr lang="en-US" b="1" dirty="0" smtClean="0"/>
              <a:t>Prior to 1997 all fish were sorted by hand and transported by truck to above Harrisburg</a:t>
            </a:r>
          </a:p>
          <a:p>
            <a:r>
              <a:rPr lang="en-US" b="1" dirty="0" smtClean="0"/>
              <a:t>Passed a record amount (193,574) of American shad in 2001</a:t>
            </a:r>
          </a:p>
          <a:p>
            <a:r>
              <a:rPr lang="en-US" b="1" dirty="0" smtClean="0"/>
              <a:t>Attraction flow is provide by opening a gate (4,000 cfs) old </a:t>
            </a:r>
            <a:r>
              <a:rPr lang="en-US" b="1" dirty="0" err="1" smtClean="0"/>
              <a:t>reg</a:t>
            </a:r>
            <a:r>
              <a:rPr lang="en-US" b="1" dirty="0" smtClean="0"/>
              <a:t> gate #1 was dedicated to the fish lift.</a:t>
            </a:r>
          </a:p>
          <a:p>
            <a:r>
              <a:rPr lang="en-US" b="1" dirty="0" smtClean="0"/>
              <a:t>Note: 2011 number for fish passage down significantly due to the high river flow for a prolonged period of time in spring of 2011 (in spill for 65 day from </a:t>
            </a:r>
            <a:r>
              <a:rPr lang="en-US" b="1" dirty="0" err="1" smtClean="0"/>
              <a:t>feb</a:t>
            </a:r>
            <a:r>
              <a:rPr lang="en-US" b="1" dirty="0" smtClean="0"/>
              <a:t> 28 till June 6.</a:t>
            </a:r>
          </a:p>
          <a:p>
            <a:endParaRPr lang="en-US" dirty="0"/>
          </a:p>
        </p:txBody>
      </p:sp>
      <p:sp>
        <p:nvSpPr>
          <p:cNvPr id="4" name="Slide Number Placeholder 3"/>
          <p:cNvSpPr>
            <a:spLocks noGrp="1"/>
          </p:cNvSpPr>
          <p:nvPr>
            <p:ph type="sldNum" sz="quarter" idx="10"/>
          </p:nvPr>
        </p:nvSpPr>
        <p:spPr/>
        <p:txBody>
          <a:bodyPr/>
          <a:lstStyle/>
          <a:p>
            <a:fld id="{3263C636-A9CF-4139-8356-6751FFCE7CD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Construction started in 1964, first 2 units completed  1967 , all construction finished Feb 1968 – cost $73 million </a:t>
            </a:r>
          </a:p>
          <a:p>
            <a:r>
              <a:rPr lang="en-US" b="1" dirty="0" smtClean="0"/>
              <a:t>When built in 1967 it was the largest pump storage facility in the world, currently 6</a:t>
            </a:r>
            <a:r>
              <a:rPr lang="en-US" b="1" baseline="30000" dirty="0" smtClean="0"/>
              <a:t>th</a:t>
            </a:r>
            <a:r>
              <a:rPr lang="en-US" b="1" dirty="0" smtClean="0"/>
              <a:t> largest in US, 46</a:t>
            </a:r>
            <a:r>
              <a:rPr lang="en-US" b="1" baseline="30000" dirty="0" smtClean="0"/>
              <a:t>th</a:t>
            </a:r>
            <a:r>
              <a:rPr lang="en-US" b="1" dirty="0" smtClean="0"/>
              <a:t> in world</a:t>
            </a:r>
          </a:p>
          <a:p>
            <a:r>
              <a:rPr lang="en-US" b="1" dirty="0" smtClean="0"/>
              <a:t>Located 13 miles upstream of Conowingo, water reaches Conowingo in about 45 </a:t>
            </a:r>
            <a:r>
              <a:rPr lang="en-US" b="1" dirty="0" err="1" smtClean="0"/>
              <a:t>mins</a:t>
            </a:r>
            <a:endParaRPr lang="en-US" b="1" dirty="0" smtClean="0"/>
          </a:p>
          <a:p>
            <a:r>
              <a:rPr lang="en-US" b="1" dirty="0" smtClean="0"/>
              <a:t>1000 acre storage pond, usable capacity of 1,466,000,000 gals, 100 acre recreational pond</a:t>
            </a:r>
          </a:p>
          <a:p>
            <a:r>
              <a:rPr lang="en-US" b="1" dirty="0" smtClean="0"/>
              <a:t>Approx 410’ of head</a:t>
            </a:r>
          </a:p>
          <a:p>
            <a:endParaRPr lang="en-US" dirty="0"/>
          </a:p>
        </p:txBody>
      </p:sp>
      <p:sp>
        <p:nvSpPr>
          <p:cNvPr id="4" name="Slide Number Placeholder 3"/>
          <p:cNvSpPr>
            <a:spLocks noGrp="1"/>
          </p:cNvSpPr>
          <p:nvPr>
            <p:ph type="sldNum" sz="quarter" idx="10"/>
          </p:nvPr>
        </p:nvSpPr>
        <p:spPr/>
        <p:txBody>
          <a:bodyPr/>
          <a:lstStyle/>
          <a:p>
            <a:fld id="{3263C636-A9CF-4139-8356-6751FFCE7CD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2010 - MR units had over 6300 pump/gen starts and Gen mw-hrs 1,596,881, pump mw-hrs 2,038,006</a:t>
            </a:r>
          </a:p>
          <a:p>
            <a:r>
              <a:rPr lang="en-US" b="1" dirty="0" smtClean="0"/>
              <a:t>Switchgear was replaced starting in 2007 last units were replaced in 2010, rated 20% higher, more reliable, less PM required /cycle 500/2 day maint outage to 10,000 cycles</a:t>
            </a:r>
          </a:p>
          <a:p>
            <a:r>
              <a:rPr lang="en-US" b="1" dirty="0" smtClean="0"/>
              <a:t>Reversible pump / turbines – 8 Units</a:t>
            </a:r>
          </a:p>
          <a:p>
            <a:r>
              <a:rPr lang="en-US" b="1" dirty="0" smtClean="0"/>
              <a:t>Name plate capacity: 110 Megawatts each (138,000 hp)</a:t>
            </a:r>
          </a:p>
          <a:p>
            <a:r>
              <a:rPr lang="en-US" b="1" dirty="0" smtClean="0"/>
              <a:t>Turbine shaft rotates at 180 RPM in each direction</a:t>
            </a:r>
          </a:p>
          <a:p>
            <a:r>
              <a:rPr lang="en-US" b="1" dirty="0" smtClean="0"/>
              <a:t>Takes 4 </a:t>
            </a:r>
            <a:r>
              <a:rPr lang="en-US" b="1" dirty="0" err="1" smtClean="0"/>
              <a:t>kw</a:t>
            </a:r>
            <a:r>
              <a:rPr lang="en-US" b="1" dirty="0" smtClean="0"/>
              <a:t> to make 3 </a:t>
            </a:r>
            <a:r>
              <a:rPr lang="en-US" b="1" dirty="0" err="1" smtClean="0"/>
              <a:t>kw</a:t>
            </a:r>
            <a:endParaRPr lang="en-US" b="1" dirty="0" smtClean="0"/>
          </a:p>
          <a:p>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3263C636-A9CF-4139-8356-6751FFCE7CD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63C636-A9CF-4139-8356-6751FFCE7CD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279" name="Picture 3" descr="C:\Users\peter.eatroff\Desktop\aCoverNoImg.png"/>
          <p:cNvPicPr>
            <a:picLocks noChangeAspect="1" noChangeArrowheads="1"/>
          </p:cNvPicPr>
          <p:nvPr/>
        </p:nvPicPr>
        <p:blipFill>
          <a:blip r:embed="rId2" cstate="print"/>
          <a:srcRect/>
          <a:stretch>
            <a:fillRect/>
          </a:stretch>
        </p:blipFill>
        <p:spPr bwMode="auto">
          <a:xfrm>
            <a:off x="-3175" y="0"/>
            <a:ext cx="9144000" cy="6858000"/>
          </a:xfrm>
          <a:prstGeom prst="rect">
            <a:avLst/>
          </a:prstGeom>
          <a:noFill/>
          <a:ln w="9525">
            <a:noFill/>
            <a:miter lim="800000"/>
            <a:headEnd/>
            <a:tailEnd/>
          </a:ln>
        </p:spPr>
      </p:pic>
      <p:pic>
        <p:nvPicPr>
          <p:cNvPr id="11280" name="Picture 6"/>
          <p:cNvPicPr>
            <a:picLocks noChangeAspect="1"/>
          </p:cNvPicPr>
          <p:nvPr/>
        </p:nvPicPr>
        <p:blipFill>
          <a:blip r:embed="rId3" cstate="print"/>
          <a:srcRect/>
          <a:stretch>
            <a:fillRect/>
          </a:stretch>
        </p:blipFill>
        <p:spPr bwMode="auto">
          <a:xfrm>
            <a:off x="5419725" y="6151563"/>
            <a:ext cx="3454400" cy="457200"/>
          </a:xfrm>
          <a:prstGeom prst="rect">
            <a:avLst/>
          </a:prstGeom>
          <a:noFill/>
          <a:ln w="9525">
            <a:noFill/>
            <a:miter lim="800000"/>
            <a:headEnd/>
            <a:tailEnd/>
          </a:ln>
        </p:spPr>
      </p:pic>
      <p:sp>
        <p:nvSpPr>
          <p:cNvPr id="11266" name="Rectangle 2"/>
          <p:cNvSpPr>
            <a:spLocks noGrp="1" noChangeArrowheads="1"/>
          </p:cNvSpPr>
          <p:nvPr>
            <p:ph type="subTitle" idx="1"/>
          </p:nvPr>
        </p:nvSpPr>
        <p:spPr>
          <a:xfrm>
            <a:off x="609600" y="2514600"/>
            <a:ext cx="6629400" cy="609600"/>
          </a:xfrm>
        </p:spPr>
        <p:txBody>
          <a:bodyPr lIns="91440" tIns="45720" rIns="91440" bIns="45720"/>
          <a:lstStyle>
            <a:lvl1pPr marL="0" indent="0">
              <a:buFontTx/>
              <a:buNone/>
              <a:defRPr sz="2400"/>
            </a:lvl1pPr>
          </a:lstStyle>
          <a:p>
            <a:r>
              <a:rPr lang="en-US" smtClean="0"/>
              <a:t>Click to edit Master subtitle style</a:t>
            </a:r>
            <a:endParaRPr lang="en-US"/>
          </a:p>
        </p:txBody>
      </p:sp>
      <p:sp>
        <p:nvSpPr>
          <p:cNvPr id="11268" name="Rectangle 4"/>
          <p:cNvSpPr>
            <a:spLocks noGrp="1" noChangeArrowheads="1"/>
          </p:cNvSpPr>
          <p:nvPr>
            <p:ph type="ctrTitle"/>
          </p:nvPr>
        </p:nvSpPr>
        <p:spPr>
          <a:xfrm>
            <a:off x="609600" y="1371600"/>
            <a:ext cx="7010400" cy="1143000"/>
          </a:xfrm>
        </p:spPr>
        <p:txBody>
          <a:bodyPr lIns="91440" tIns="45720" rIns="91440" bIns="45720" anchor="ctr"/>
          <a:lstStyle>
            <a:lvl1pPr>
              <a:defRPr sz="3600" b="0">
                <a:solidFill>
                  <a:srgbClr val="6F7173"/>
                </a:solidFill>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Presentation Title</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E4605D7B-4AB9-4746-9C36-0B561B3412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3850" y="185738"/>
            <a:ext cx="2101850" cy="6216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3538" y="185738"/>
            <a:ext cx="6157912" cy="6216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Presentation Title</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E9D7B89E-011E-4941-A6BD-B41BA72D00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Presentation Title</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322D0BA6-DDC8-4608-BA9E-5615E24F31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t>Presentation Title</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EED78502-5F82-4A0C-B9E7-01EE90CD232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3538" y="1219200"/>
            <a:ext cx="4129087" cy="518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219200"/>
            <a:ext cx="4130675" cy="518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Presentation Title</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EEEA231A-5BB0-4BDC-A6C7-B9DFC7CD33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en-US"/>
              <a:t>Presentation Title</a:t>
            </a:r>
            <a:endParaRPr lang="en-US" dirty="0"/>
          </a:p>
        </p:txBody>
      </p:sp>
      <p:sp>
        <p:nvSpPr>
          <p:cNvPr id="8" name="Slide Number Placeholder 7"/>
          <p:cNvSpPr>
            <a:spLocks noGrp="1"/>
          </p:cNvSpPr>
          <p:nvPr>
            <p:ph type="sldNum" sz="quarter" idx="11"/>
          </p:nvPr>
        </p:nvSpPr>
        <p:spPr/>
        <p:txBody>
          <a:bodyPr/>
          <a:lstStyle>
            <a:lvl1pPr>
              <a:defRPr/>
            </a:lvl1pPr>
          </a:lstStyle>
          <a:p>
            <a:pPr>
              <a:defRPr/>
            </a:pPr>
            <a:fld id="{2D70C284-921E-4247-A9B9-6322DEB9BF9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t>Presentation Title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42EFF6DB-5C36-4A92-AFB4-E5D5413E726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Presentation Title</a:t>
            </a: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76AEFCCF-5BB7-49D0-8A64-0B5CB4DDEF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Presentation Title</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0DD9A89-0E32-4C28-832B-33BA659E41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Presentation Title</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B616EA86-AAED-458B-8A3C-F638D6A828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1" name="Picture 10"/>
          <p:cNvPicPr>
            <a:picLocks noChangeAspect="1"/>
          </p:cNvPicPr>
          <p:nvPr/>
        </p:nvPicPr>
        <p:blipFill>
          <a:blip r:embed="rId13" cstate="print"/>
          <a:srcRect/>
          <a:stretch>
            <a:fillRect/>
          </a:stretch>
        </p:blipFill>
        <p:spPr bwMode="auto">
          <a:xfrm>
            <a:off x="7277100" y="6532563"/>
            <a:ext cx="1739900" cy="230187"/>
          </a:xfrm>
          <a:prstGeom prst="rect">
            <a:avLst/>
          </a:prstGeom>
          <a:noFill/>
          <a:ln w="9525">
            <a:noFill/>
            <a:miter lim="800000"/>
            <a:headEnd/>
            <a:tailEnd/>
          </a:ln>
        </p:spPr>
      </p:pic>
      <p:cxnSp>
        <p:nvCxnSpPr>
          <p:cNvPr id="12" name="Straight Connector 11"/>
          <p:cNvCxnSpPr/>
          <p:nvPr/>
        </p:nvCxnSpPr>
        <p:spPr>
          <a:xfrm>
            <a:off x="363538" y="6602413"/>
            <a:ext cx="7498080"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063" name="Title Placeholder 1"/>
          <p:cNvSpPr>
            <a:spLocks noGrp="1"/>
          </p:cNvSpPr>
          <p:nvPr>
            <p:ph type="title"/>
          </p:nvPr>
        </p:nvSpPr>
        <p:spPr bwMode="auto">
          <a:xfrm>
            <a:off x="363538" y="185738"/>
            <a:ext cx="8412162" cy="7286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a:t>
            </a:r>
            <a:br>
              <a:rPr lang="en-US" smtClean="0"/>
            </a:br>
            <a:r>
              <a:rPr lang="en-US" smtClean="0"/>
              <a:t>title style</a:t>
            </a:r>
          </a:p>
        </p:txBody>
      </p:sp>
      <p:sp>
        <p:nvSpPr>
          <p:cNvPr id="1064" name="Text Placeholder 2"/>
          <p:cNvSpPr>
            <a:spLocks noGrp="1"/>
          </p:cNvSpPr>
          <p:nvPr>
            <p:ph type="body" idx="1"/>
          </p:nvPr>
        </p:nvSpPr>
        <p:spPr bwMode="auto">
          <a:xfrm>
            <a:off x="363538" y="1219200"/>
            <a:ext cx="8412162" cy="5183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738188" y="6624638"/>
            <a:ext cx="6400800" cy="212725"/>
          </a:xfrm>
          <a:prstGeom prst="rect">
            <a:avLst/>
          </a:prstGeom>
        </p:spPr>
        <p:txBody>
          <a:bodyPr vert="horz" lIns="0" tIns="0" rIns="0" bIns="0" rtlCol="0" anchor="ctr" anchorCtr="0"/>
          <a:lstStyle>
            <a:lvl1pPr algn="l" fontAlgn="auto">
              <a:spcBef>
                <a:spcPts val="0"/>
              </a:spcBef>
              <a:spcAft>
                <a:spcPts val="0"/>
              </a:spcAft>
              <a:defRPr sz="800" smtClean="0">
                <a:solidFill>
                  <a:schemeClr val="accent3"/>
                </a:solidFill>
                <a:latin typeface="+mn-lt"/>
              </a:defRPr>
            </a:lvl1pPr>
          </a:lstStyle>
          <a:p>
            <a:pPr>
              <a:defRPr/>
            </a:pPr>
            <a:r>
              <a:rPr lang="en-US"/>
              <a:t>Presentation Title</a:t>
            </a:r>
            <a:endParaRPr lang="en-US" dirty="0"/>
          </a:p>
        </p:txBody>
      </p:sp>
      <p:sp>
        <p:nvSpPr>
          <p:cNvPr id="6" name="Slide Number Placeholder 5"/>
          <p:cNvSpPr>
            <a:spLocks noGrp="1"/>
          </p:cNvSpPr>
          <p:nvPr>
            <p:ph type="sldNum" sz="quarter" idx="4"/>
          </p:nvPr>
        </p:nvSpPr>
        <p:spPr>
          <a:xfrm>
            <a:off x="363538" y="6624638"/>
            <a:ext cx="342900" cy="212725"/>
          </a:xfrm>
          <a:prstGeom prst="rect">
            <a:avLst/>
          </a:prstGeom>
        </p:spPr>
        <p:txBody>
          <a:bodyPr vert="horz" lIns="0" tIns="0" rIns="0" bIns="0" rtlCol="0" anchor="ctr" anchorCtr="0"/>
          <a:lstStyle>
            <a:lvl1pPr algn="l" fontAlgn="auto">
              <a:spcBef>
                <a:spcPts val="0"/>
              </a:spcBef>
              <a:spcAft>
                <a:spcPts val="0"/>
              </a:spcAft>
              <a:defRPr sz="800" smtClean="0">
                <a:solidFill>
                  <a:schemeClr val="accent3"/>
                </a:solidFill>
                <a:latin typeface="+mn-lt"/>
              </a:defRPr>
            </a:lvl1pPr>
          </a:lstStyle>
          <a:p>
            <a:pPr>
              <a:defRPr/>
            </a:pPr>
            <a:fld id="{975F99A7-3FF0-42CC-A7DF-D7AA8FD29221}" type="slidenum">
              <a:rPr lang="en-US"/>
              <a:pPr>
                <a:defRPr/>
              </a:pPr>
              <a:t>‹#›</a:t>
            </a:fld>
            <a:endParaRPr lang="en-US"/>
          </a:p>
        </p:txBody>
      </p:sp>
      <p:cxnSp>
        <p:nvCxnSpPr>
          <p:cNvPr id="13" name="Straight Connector 12"/>
          <p:cNvCxnSpPr>
            <a:cxnSpLocks noChangeShapeType="1"/>
          </p:cNvCxnSpPr>
          <p:nvPr/>
        </p:nvCxnSpPr>
        <p:spPr bwMode="auto">
          <a:xfrm>
            <a:off x="363538" y="990600"/>
            <a:ext cx="8412162" cy="0"/>
          </a:xfrm>
          <a:prstGeom prst="line">
            <a:avLst/>
          </a:prstGeom>
          <a:noFill/>
          <a:ln w="12700" algn="ctr">
            <a:solidFill>
              <a:srgbClr val="6F7173"/>
            </a:solidFill>
            <a:round/>
            <a:headEnd/>
            <a:tailEn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spcBef>
          <a:spcPct val="0"/>
        </a:spcBef>
        <a:spcAft>
          <a:spcPct val="0"/>
        </a:spcAft>
        <a:defRPr sz="2400" b="1">
          <a:solidFill>
            <a:srgbClr val="2372B9"/>
          </a:solidFill>
          <a:latin typeface="+mj-lt"/>
          <a:ea typeface="+mj-ea"/>
          <a:cs typeface="+mj-cs"/>
        </a:defRPr>
      </a:lvl1pPr>
      <a:lvl2pPr algn="l" rtl="0" eaLnBrk="1" fontAlgn="base" hangingPunct="1">
        <a:spcBef>
          <a:spcPct val="0"/>
        </a:spcBef>
        <a:spcAft>
          <a:spcPct val="0"/>
        </a:spcAft>
        <a:defRPr sz="2400" b="1">
          <a:solidFill>
            <a:srgbClr val="2372B9"/>
          </a:solidFill>
          <a:latin typeface="Franklin Gothic Medium" pitchFamily="34" charset="0"/>
        </a:defRPr>
      </a:lvl2pPr>
      <a:lvl3pPr algn="l" rtl="0" eaLnBrk="1" fontAlgn="base" hangingPunct="1">
        <a:spcBef>
          <a:spcPct val="0"/>
        </a:spcBef>
        <a:spcAft>
          <a:spcPct val="0"/>
        </a:spcAft>
        <a:defRPr sz="2400" b="1">
          <a:solidFill>
            <a:srgbClr val="2372B9"/>
          </a:solidFill>
          <a:latin typeface="Franklin Gothic Medium" pitchFamily="34" charset="0"/>
        </a:defRPr>
      </a:lvl3pPr>
      <a:lvl4pPr algn="l" rtl="0" eaLnBrk="1" fontAlgn="base" hangingPunct="1">
        <a:spcBef>
          <a:spcPct val="0"/>
        </a:spcBef>
        <a:spcAft>
          <a:spcPct val="0"/>
        </a:spcAft>
        <a:defRPr sz="2400" b="1">
          <a:solidFill>
            <a:srgbClr val="2372B9"/>
          </a:solidFill>
          <a:latin typeface="Franklin Gothic Medium" pitchFamily="34" charset="0"/>
        </a:defRPr>
      </a:lvl4pPr>
      <a:lvl5pPr algn="l" rtl="0" eaLnBrk="1" fontAlgn="base" hangingPunct="1">
        <a:spcBef>
          <a:spcPct val="0"/>
        </a:spcBef>
        <a:spcAft>
          <a:spcPct val="0"/>
        </a:spcAft>
        <a:defRPr sz="2400" b="1">
          <a:solidFill>
            <a:srgbClr val="2372B9"/>
          </a:solidFill>
          <a:latin typeface="Franklin Gothic Medium" pitchFamily="34" charset="0"/>
        </a:defRPr>
      </a:lvl5pPr>
      <a:lvl6pPr marL="457200" algn="l" rtl="0" eaLnBrk="1" fontAlgn="base" hangingPunct="1">
        <a:spcBef>
          <a:spcPct val="0"/>
        </a:spcBef>
        <a:spcAft>
          <a:spcPct val="0"/>
        </a:spcAft>
        <a:defRPr sz="2400" b="1">
          <a:solidFill>
            <a:srgbClr val="2372B9"/>
          </a:solidFill>
          <a:latin typeface="Franklin Gothic Medium" pitchFamily="34" charset="0"/>
        </a:defRPr>
      </a:lvl6pPr>
      <a:lvl7pPr marL="914400" algn="l" rtl="0" eaLnBrk="1" fontAlgn="base" hangingPunct="1">
        <a:spcBef>
          <a:spcPct val="0"/>
        </a:spcBef>
        <a:spcAft>
          <a:spcPct val="0"/>
        </a:spcAft>
        <a:defRPr sz="2400" b="1">
          <a:solidFill>
            <a:srgbClr val="2372B9"/>
          </a:solidFill>
          <a:latin typeface="Franklin Gothic Medium" pitchFamily="34" charset="0"/>
        </a:defRPr>
      </a:lvl7pPr>
      <a:lvl8pPr marL="1371600" algn="l" rtl="0" eaLnBrk="1" fontAlgn="base" hangingPunct="1">
        <a:spcBef>
          <a:spcPct val="0"/>
        </a:spcBef>
        <a:spcAft>
          <a:spcPct val="0"/>
        </a:spcAft>
        <a:defRPr sz="2400" b="1">
          <a:solidFill>
            <a:srgbClr val="2372B9"/>
          </a:solidFill>
          <a:latin typeface="Franklin Gothic Medium" pitchFamily="34" charset="0"/>
        </a:defRPr>
      </a:lvl8pPr>
      <a:lvl9pPr marL="1828800" algn="l" rtl="0" eaLnBrk="1" fontAlgn="base" hangingPunct="1">
        <a:spcBef>
          <a:spcPct val="0"/>
        </a:spcBef>
        <a:spcAft>
          <a:spcPct val="0"/>
        </a:spcAft>
        <a:defRPr sz="2400" b="1">
          <a:solidFill>
            <a:srgbClr val="2372B9"/>
          </a:solidFill>
          <a:latin typeface="Franklin Gothic Medium" pitchFamily="34" charset="0"/>
        </a:defRPr>
      </a:lvl9pPr>
    </p:titleStyle>
    <p:bodyStyle>
      <a:lvl1pPr marL="342900" indent="-342900" algn="l" rtl="0" eaLnBrk="1" fontAlgn="base" hangingPunct="1">
        <a:spcBef>
          <a:spcPct val="20000"/>
        </a:spcBef>
        <a:spcAft>
          <a:spcPct val="0"/>
        </a:spcAft>
        <a:buChar char="•"/>
        <a:defRPr sz="1600">
          <a:solidFill>
            <a:srgbClr val="6F7173"/>
          </a:solidFill>
          <a:latin typeface="+mn-lt"/>
          <a:ea typeface="+mn-ea"/>
          <a:cs typeface="+mn-cs"/>
        </a:defRPr>
      </a:lvl1pPr>
      <a:lvl2pPr marL="742950" indent="-285750" algn="l" rtl="0" eaLnBrk="1" fontAlgn="base" hangingPunct="1">
        <a:spcBef>
          <a:spcPct val="20000"/>
        </a:spcBef>
        <a:spcAft>
          <a:spcPct val="0"/>
        </a:spcAft>
        <a:buFont typeface="Franklin Gothic Medium" pitchFamily="34" charset="0"/>
        <a:buChar char="−"/>
        <a:defRPr sz="1600">
          <a:solidFill>
            <a:srgbClr val="6F7173"/>
          </a:solidFill>
          <a:latin typeface="+mn-lt"/>
        </a:defRPr>
      </a:lvl2pPr>
      <a:lvl3pPr marL="1143000" indent="-228600" algn="l" rtl="0" eaLnBrk="1" fontAlgn="base" hangingPunct="1">
        <a:spcBef>
          <a:spcPct val="20000"/>
        </a:spcBef>
        <a:spcAft>
          <a:spcPct val="0"/>
        </a:spcAft>
        <a:buChar char="•"/>
        <a:defRPr sz="1600">
          <a:solidFill>
            <a:srgbClr val="6F7173"/>
          </a:solidFill>
          <a:latin typeface="+mn-lt"/>
        </a:defRPr>
      </a:lvl3pPr>
      <a:lvl4pPr marL="1600200" indent="-228600" algn="l" rtl="0" eaLnBrk="1" fontAlgn="base" hangingPunct="1">
        <a:spcBef>
          <a:spcPct val="20000"/>
        </a:spcBef>
        <a:spcAft>
          <a:spcPct val="0"/>
        </a:spcAft>
        <a:buFont typeface="Franklin Gothic Medium" pitchFamily="34" charset="0"/>
        <a:buChar char="­"/>
        <a:defRPr sz="1600">
          <a:solidFill>
            <a:srgbClr val="6F7173"/>
          </a:solidFill>
          <a:latin typeface="+mn-lt"/>
        </a:defRPr>
      </a:lvl4pPr>
      <a:lvl5pPr marL="2057400" indent="-228600" algn="l" rtl="0" eaLnBrk="1" fontAlgn="base" hangingPunct="1">
        <a:spcBef>
          <a:spcPct val="20000"/>
        </a:spcBef>
        <a:spcAft>
          <a:spcPct val="0"/>
        </a:spcAft>
        <a:buChar char="•"/>
        <a:defRPr sz="1600">
          <a:solidFill>
            <a:srgbClr val="6F7173"/>
          </a:solidFill>
          <a:latin typeface="+mn-lt"/>
        </a:defRPr>
      </a:lvl5pPr>
      <a:lvl6pPr marL="2514600" indent="-228600" algn="l" rtl="0" eaLnBrk="1" fontAlgn="base" hangingPunct="1">
        <a:spcBef>
          <a:spcPct val="20000"/>
        </a:spcBef>
        <a:spcAft>
          <a:spcPct val="0"/>
        </a:spcAft>
        <a:buChar char="•"/>
        <a:defRPr sz="1600">
          <a:solidFill>
            <a:srgbClr val="6F7173"/>
          </a:solidFill>
          <a:latin typeface="+mn-lt"/>
        </a:defRPr>
      </a:lvl6pPr>
      <a:lvl7pPr marL="2971800" indent="-228600" algn="l" rtl="0" eaLnBrk="1" fontAlgn="base" hangingPunct="1">
        <a:spcBef>
          <a:spcPct val="20000"/>
        </a:spcBef>
        <a:spcAft>
          <a:spcPct val="0"/>
        </a:spcAft>
        <a:buChar char="•"/>
        <a:defRPr sz="1600">
          <a:solidFill>
            <a:srgbClr val="6F7173"/>
          </a:solidFill>
          <a:latin typeface="+mn-lt"/>
        </a:defRPr>
      </a:lvl7pPr>
      <a:lvl8pPr marL="3429000" indent="-228600" algn="l" rtl="0" eaLnBrk="1" fontAlgn="base" hangingPunct="1">
        <a:spcBef>
          <a:spcPct val="20000"/>
        </a:spcBef>
        <a:spcAft>
          <a:spcPct val="0"/>
        </a:spcAft>
        <a:buChar char="•"/>
        <a:defRPr sz="1600">
          <a:solidFill>
            <a:srgbClr val="6F7173"/>
          </a:solidFill>
          <a:latin typeface="+mn-lt"/>
        </a:defRPr>
      </a:lvl8pPr>
      <a:lvl9pPr marL="3886200" indent="-228600" algn="l" rtl="0" eaLnBrk="1" fontAlgn="base" hangingPunct="1">
        <a:spcBef>
          <a:spcPct val="20000"/>
        </a:spcBef>
        <a:spcAft>
          <a:spcPct val="0"/>
        </a:spcAft>
        <a:buChar char="•"/>
        <a:defRPr sz="1600">
          <a:solidFill>
            <a:srgbClr val="6F717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600200" y="609600"/>
            <a:ext cx="6324600" cy="1143000"/>
          </a:xfrm>
        </p:spPr>
        <p:txBody>
          <a:bodyPr/>
          <a:lstStyle/>
          <a:p>
            <a:pPr>
              <a:spcBef>
                <a:spcPct val="20000"/>
              </a:spcBef>
            </a:pPr>
            <a:r>
              <a:rPr lang="en-US" sz="2400" dirty="0" smtClean="0">
                <a:latin typeface="+mn-lt"/>
                <a:ea typeface="+mn-ea"/>
                <a:cs typeface="+mn-cs"/>
              </a:rPr>
              <a:t>Conowingo Hydroelectric Power Station </a:t>
            </a:r>
            <a:br>
              <a:rPr lang="en-US" sz="2400" dirty="0" smtClean="0">
                <a:latin typeface="+mn-lt"/>
                <a:ea typeface="+mn-ea"/>
                <a:cs typeface="+mn-cs"/>
              </a:rPr>
            </a:br>
            <a:r>
              <a:rPr lang="en-US" sz="2400" dirty="0" smtClean="0">
                <a:latin typeface="+mn-lt"/>
                <a:ea typeface="+mn-ea"/>
                <a:cs typeface="+mn-cs"/>
              </a:rPr>
              <a:t>		and </a:t>
            </a:r>
            <a:br>
              <a:rPr lang="en-US" sz="2400" dirty="0" smtClean="0">
                <a:latin typeface="+mn-lt"/>
                <a:ea typeface="+mn-ea"/>
                <a:cs typeface="+mn-cs"/>
              </a:rPr>
            </a:br>
            <a:r>
              <a:rPr lang="en-US" sz="2400" dirty="0" smtClean="0">
                <a:latin typeface="+mn-lt"/>
                <a:ea typeface="+mn-ea"/>
                <a:cs typeface="+mn-cs"/>
              </a:rPr>
              <a:t>Muddy Run Pump Storage Facility</a:t>
            </a:r>
            <a:br>
              <a:rPr lang="en-US" sz="2400" dirty="0" smtClean="0">
                <a:latin typeface="+mn-lt"/>
                <a:ea typeface="+mn-ea"/>
                <a:cs typeface="+mn-cs"/>
              </a:rPr>
            </a:br>
            <a:endParaRPr lang="en-US" sz="2400" dirty="0">
              <a:latin typeface="+mn-lt"/>
              <a:ea typeface="+mn-ea"/>
              <a:cs typeface="+mn-cs"/>
            </a:endParaRPr>
          </a:p>
        </p:txBody>
      </p:sp>
      <p:sp>
        <p:nvSpPr>
          <p:cNvPr id="15363" name="Rectangle 3"/>
          <p:cNvSpPr>
            <a:spLocks noGrp="1" noChangeArrowheads="1"/>
          </p:cNvSpPr>
          <p:nvPr>
            <p:ph type="subTitle" idx="1"/>
          </p:nvPr>
        </p:nvSpPr>
        <p:spPr>
          <a:xfrm>
            <a:off x="1447800" y="2362200"/>
            <a:ext cx="7696200" cy="609600"/>
          </a:xfrm>
        </p:spPr>
        <p:txBody>
          <a:bodyPr/>
          <a:lstStyle/>
          <a:p>
            <a:r>
              <a:rPr lang="en-US" dirty="0" smtClean="0"/>
              <a:t>Welcomes th</a:t>
            </a:r>
            <a:r>
              <a:rPr lang="en-US" dirty="0" smtClean="0"/>
              <a:t>e Citizens Advisory Committee</a:t>
            </a:r>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Muddy Run Upper Canal – construction phase</a:t>
            </a:r>
            <a:endParaRPr lang="en-US" dirty="0"/>
          </a:p>
        </p:txBody>
      </p:sp>
      <p:sp>
        <p:nvSpPr>
          <p:cNvPr id="4" name="Footer Placeholder 3"/>
          <p:cNvSpPr>
            <a:spLocks noGrp="1"/>
          </p:cNvSpPr>
          <p:nvPr>
            <p:ph type="ftr" sz="quarter" idx="10"/>
          </p:nvPr>
        </p:nvSpPr>
        <p:spPr/>
        <p:txBody>
          <a:bodyPr/>
          <a:lstStyle/>
          <a:p>
            <a:pPr>
              <a:defRPr/>
            </a:pPr>
            <a:r>
              <a:rPr lang="en-US" smtClean="0"/>
              <a:t>Presentation Title</a:t>
            </a:r>
            <a:endParaRPr lang="en-US" dirty="0"/>
          </a:p>
        </p:txBody>
      </p:sp>
      <p:sp>
        <p:nvSpPr>
          <p:cNvPr id="5" name="Slide Number Placeholder 4"/>
          <p:cNvSpPr>
            <a:spLocks noGrp="1"/>
          </p:cNvSpPr>
          <p:nvPr>
            <p:ph type="sldNum" sz="quarter" idx="11"/>
          </p:nvPr>
        </p:nvSpPr>
        <p:spPr/>
        <p:txBody>
          <a:bodyPr/>
          <a:lstStyle/>
          <a:p>
            <a:pPr>
              <a:defRPr/>
            </a:pPr>
            <a:fld id="{322D0BA6-DDC8-4608-BA9E-5615E24F315B}" type="slidenum">
              <a:rPr lang="en-US" smtClean="0"/>
              <a:pPr>
                <a:defRPr/>
              </a:pPr>
              <a:t>10</a:t>
            </a:fld>
            <a:endParaRPr lang="en-US"/>
          </a:p>
        </p:txBody>
      </p:sp>
      <p:pic>
        <p:nvPicPr>
          <p:cNvPr id="6" name="Picture 7" descr="MR canal construction aerial a"/>
          <p:cNvPicPr>
            <a:picLocks noGrp="1" noChangeAspect="1" noChangeArrowheads="1"/>
          </p:cNvPicPr>
          <p:nvPr>
            <p:ph idx="1"/>
          </p:nvPr>
        </p:nvPicPr>
        <p:blipFill>
          <a:blip r:embed="rId2" cstate="print"/>
          <a:srcRect/>
          <a:stretch>
            <a:fillRect/>
          </a:stretch>
        </p:blipFill>
        <p:spPr bwMode="auto">
          <a:xfrm>
            <a:off x="304800" y="914400"/>
            <a:ext cx="8229600" cy="4953000"/>
          </a:xfrm>
          <a:prstGeom prst="rect">
            <a:avLst/>
          </a:prstGeom>
          <a:noFill/>
        </p:spPr>
      </p:pic>
      <p:pic>
        <p:nvPicPr>
          <p:cNvPr id="7" name="Picture 8" descr="MR aerial cylinder gates a"/>
          <p:cNvPicPr>
            <a:picLocks noChangeAspect="1" noChangeArrowheads="1"/>
          </p:cNvPicPr>
          <p:nvPr/>
        </p:nvPicPr>
        <p:blipFill>
          <a:blip r:embed="rId3" cstate="print"/>
          <a:srcRect/>
          <a:stretch>
            <a:fillRect/>
          </a:stretch>
        </p:blipFill>
        <p:spPr bwMode="auto">
          <a:xfrm>
            <a:off x="6248400" y="914400"/>
            <a:ext cx="2286000" cy="1538288"/>
          </a:xfrm>
          <a:prstGeom prst="rect">
            <a:avLst/>
          </a:prstGeom>
          <a:noFill/>
        </p:spPr>
      </p:pic>
      <p:sp>
        <p:nvSpPr>
          <p:cNvPr id="9" name="TextBox 8"/>
          <p:cNvSpPr txBox="1"/>
          <p:nvPr/>
        </p:nvSpPr>
        <p:spPr>
          <a:xfrm>
            <a:off x="381000" y="6019800"/>
            <a:ext cx="8305800" cy="584775"/>
          </a:xfrm>
          <a:prstGeom prst="rect">
            <a:avLst/>
          </a:prstGeom>
          <a:noFill/>
        </p:spPr>
        <p:txBody>
          <a:bodyPr wrap="square" rtlCol="0">
            <a:spAutoFit/>
          </a:bodyPr>
          <a:lstStyle/>
          <a:p>
            <a:r>
              <a:rPr lang="en-US" sz="1600" dirty="0" smtClean="0">
                <a:solidFill>
                  <a:srgbClr val="6F7173"/>
                </a:solidFill>
                <a:latin typeface="+mn-lt"/>
              </a:rPr>
              <a:t>Upper reservoir canal is 2300’ long</a:t>
            </a:r>
          </a:p>
          <a:p>
            <a:r>
              <a:rPr lang="en-US" sz="1600" dirty="0" smtClean="0">
                <a:solidFill>
                  <a:srgbClr val="6F7173"/>
                </a:solidFill>
                <a:latin typeface="+mn-lt"/>
              </a:rPr>
              <a:t>Canal is concrete lined and includes a 200’ spillway section </a:t>
            </a:r>
          </a:p>
        </p:txBody>
      </p:sp>
      <p:pic>
        <p:nvPicPr>
          <p:cNvPr id="10" name="Picture 10" descr="MR clinder gate fill a"/>
          <p:cNvPicPr>
            <a:picLocks noChangeAspect="1" noChangeArrowheads="1"/>
          </p:cNvPicPr>
          <p:nvPr/>
        </p:nvPicPr>
        <p:blipFill>
          <a:blip r:embed="rId4" cstate="print"/>
          <a:srcRect/>
          <a:stretch>
            <a:fillRect/>
          </a:stretch>
        </p:blipFill>
        <p:spPr bwMode="auto">
          <a:xfrm>
            <a:off x="304800" y="3352800"/>
            <a:ext cx="2057399" cy="2510723"/>
          </a:xfrm>
          <a:prstGeom prst="rect">
            <a:avLst/>
          </a:prstGeom>
          <a:noFill/>
        </p:spPr>
      </p:pic>
      <p:pic>
        <p:nvPicPr>
          <p:cNvPr id="11" name="Picture 11" descr="MR clinder gate construction"/>
          <p:cNvPicPr>
            <a:picLocks noChangeAspect="1" noChangeArrowheads="1"/>
          </p:cNvPicPr>
          <p:nvPr/>
        </p:nvPicPr>
        <p:blipFill>
          <a:blip r:embed="rId5" cstate="print"/>
          <a:srcRect/>
          <a:stretch>
            <a:fillRect/>
          </a:stretch>
        </p:blipFill>
        <p:spPr bwMode="auto">
          <a:xfrm>
            <a:off x="304800" y="914400"/>
            <a:ext cx="2065866" cy="243839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 provides essential services to the grid</a:t>
            </a:r>
            <a:endParaRPr lang="en-US" dirty="0"/>
          </a:p>
        </p:txBody>
      </p:sp>
      <p:sp>
        <p:nvSpPr>
          <p:cNvPr id="4" name="Footer Placeholder 3"/>
          <p:cNvSpPr>
            <a:spLocks noGrp="1"/>
          </p:cNvSpPr>
          <p:nvPr>
            <p:ph type="ftr" sz="quarter" idx="10"/>
          </p:nvPr>
        </p:nvSpPr>
        <p:spPr/>
        <p:txBody>
          <a:bodyPr/>
          <a:lstStyle/>
          <a:p>
            <a:pPr>
              <a:defRPr/>
            </a:pPr>
            <a:r>
              <a:rPr lang="en-US" smtClean="0"/>
              <a:t>Presentation Title</a:t>
            </a:r>
            <a:endParaRPr lang="en-US" dirty="0"/>
          </a:p>
        </p:txBody>
      </p:sp>
      <p:sp>
        <p:nvSpPr>
          <p:cNvPr id="5" name="Slide Number Placeholder 4"/>
          <p:cNvSpPr>
            <a:spLocks noGrp="1"/>
          </p:cNvSpPr>
          <p:nvPr>
            <p:ph type="sldNum" sz="quarter" idx="11"/>
          </p:nvPr>
        </p:nvSpPr>
        <p:spPr/>
        <p:txBody>
          <a:bodyPr/>
          <a:lstStyle/>
          <a:p>
            <a:pPr>
              <a:defRPr/>
            </a:pPr>
            <a:fld id="{322D0BA6-DDC8-4608-BA9E-5615E24F315B}" type="slidenum">
              <a:rPr lang="en-US" smtClean="0"/>
              <a:pPr>
                <a:defRPr/>
              </a:pPr>
              <a:t>11</a:t>
            </a:fld>
            <a:endParaRPr lang="en-US"/>
          </a:p>
        </p:txBody>
      </p:sp>
      <p:pic>
        <p:nvPicPr>
          <p:cNvPr id="6" name="Content Placeholder 5" descr="PeachBottom02"/>
          <p:cNvPicPr>
            <a:picLocks noGrp="1" noChangeAspect="1" noChangeArrowheads="1"/>
          </p:cNvPicPr>
          <p:nvPr>
            <p:ph idx="1"/>
          </p:nvPr>
        </p:nvPicPr>
        <p:blipFill>
          <a:blip r:embed="rId2" cstate="print"/>
          <a:srcRect/>
          <a:stretch>
            <a:fillRect/>
          </a:stretch>
        </p:blipFill>
        <p:spPr bwMode="auto">
          <a:xfrm>
            <a:off x="381000" y="1066801"/>
            <a:ext cx="8305800" cy="4191000"/>
          </a:xfrm>
          <a:prstGeom prst="rect">
            <a:avLst/>
          </a:prstGeom>
          <a:noFill/>
        </p:spPr>
      </p:pic>
      <p:sp>
        <p:nvSpPr>
          <p:cNvPr id="7" name="TextBox 6"/>
          <p:cNvSpPr txBox="1"/>
          <p:nvPr/>
        </p:nvSpPr>
        <p:spPr>
          <a:xfrm>
            <a:off x="381000" y="5410200"/>
            <a:ext cx="8153400" cy="634020"/>
          </a:xfrm>
          <a:prstGeom prst="rect">
            <a:avLst/>
          </a:prstGeom>
          <a:noFill/>
        </p:spPr>
        <p:txBody>
          <a:bodyPr wrap="square" rtlCol="0">
            <a:spAutoFit/>
          </a:bodyPr>
          <a:lstStyle/>
          <a:p>
            <a:pPr marL="342900" lvl="1" indent="-342900">
              <a:spcBef>
                <a:spcPct val="20000"/>
              </a:spcBef>
              <a:buFont typeface="Arial" pitchFamily="34" charset="0"/>
              <a:buChar char="•"/>
            </a:pPr>
            <a:r>
              <a:rPr lang="en-US" sz="1600" dirty="0" smtClean="0">
                <a:solidFill>
                  <a:srgbClr val="6F7173"/>
                </a:solidFill>
                <a:latin typeface="+mn-lt"/>
              </a:rPr>
              <a:t>Conowingo and Muddy Run provide “Black Start” capability for PJM</a:t>
            </a:r>
          </a:p>
          <a:p>
            <a:pPr marL="342900" lvl="1" indent="-342900">
              <a:spcBef>
                <a:spcPct val="20000"/>
              </a:spcBef>
              <a:buFont typeface="Arial" pitchFamily="34" charset="0"/>
              <a:buChar char="•"/>
            </a:pPr>
            <a:r>
              <a:rPr lang="en-US" sz="1600" dirty="0" smtClean="0">
                <a:solidFill>
                  <a:srgbClr val="6F7173"/>
                </a:solidFill>
                <a:latin typeface="+mn-lt"/>
              </a:rPr>
              <a:t>Back up power for Peach Bottom Station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4" name="Footer Placeholder 3"/>
          <p:cNvSpPr>
            <a:spLocks noGrp="1"/>
          </p:cNvSpPr>
          <p:nvPr>
            <p:ph type="ftr" sz="quarter" idx="10"/>
          </p:nvPr>
        </p:nvSpPr>
        <p:spPr/>
        <p:txBody>
          <a:bodyPr/>
          <a:lstStyle/>
          <a:p>
            <a:pPr>
              <a:defRPr/>
            </a:pPr>
            <a:r>
              <a:rPr lang="en-US" smtClean="0"/>
              <a:t>Presentation Title</a:t>
            </a:r>
            <a:endParaRPr lang="en-US" dirty="0"/>
          </a:p>
        </p:txBody>
      </p:sp>
      <p:sp>
        <p:nvSpPr>
          <p:cNvPr id="5" name="Slide Number Placeholder 4"/>
          <p:cNvSpPr>
            <a:spLocks noGrp="1"/>
          </p:cNvSpPr>
          <p:nvPr>
            <p:ph type="sldNum" sz="quarter" idx="11"/>
          </p:nvPr>
        </p:nvSpPr>
        <p:spPr/>
        <p:txBody>
          <a:bodyPr/>
          <a:lstStyle/>
          <a:p>
            <a:pPr>
              <a:defRPr/>
            </a:pPr>
            <a:fld id="{322D0BA6-DDC8-4608-BA9E-5615E24F315B}" type="slidenum">
              <a:rPr lang="en-US" smtClean="0"/>
              <a:pPr>
                <a:defRPr/>
              </a:pPr>
              <a:t>12</a:t>
            </a:fld>
            <a:endParaRPr lang="en-US"/>
          </a:p>
        </p:txBody>
      </p:sp>
      <p:pic>
        <p:nvPicPr>
          <p:cNvPr id="6" name="Picture 12" descr="eagle a"/>
          <p:cNvPicPr>
            <a:picLocks noGrp="1" noChangeAspect="1" noChangeArrowheads="1"/>
          </p:cNvPicPr>
          <p:nvPr>
            <p:ph idx="1"/>
          </p:nvPr>
        </p:nvPicPr>
        <p:blipFill>
          <a:blip r:embed="rId3" cstate="print"/>
          <a:srcRect/>
          <a:stretch>
            <a:fillRect/>
          </a:stretch>
        </p:blipFill>
        <p:spPr bwMode="auto">
          <a:xfrm>
            <a:off x="0" y="1219200"/>
            <a:ext cx="9144000" cy="51831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Presentation Title</a:t>
            </a:r>
            <a:endParaRPr lang="en-US" dirty="0"/>
          </a:p>
        </p:txBody>
      </p:sp>
      <p:sp>
        <p:nvSpPr>
          <p:cNvPr id="5" name="Slide Number Placeholder 4"/>
          <p:cNvSpPr>
            <a:spLocks noGrp="1"/>
          </p:cNvSpPr>
          <p:nvPr>
            <p:ph type="sldNum" sz="quarter" idx="11"/>
          </p:nvPr>
        </p:nvSpPr>
        <p:spPr/>
        <p:txBody>
          <a:bodyPr/>
          <a:lstStyle/>
          <a:p>
            <a:pPr>
              <a:defRPr/>
            </a:pPr>
            <a:fld id="{29C4494F-1810-4B92-BF39-9768E819AE43}" type="slidenum">
              <a:rPr lang="en-US"/>
              <a:pPr>
                <a:defRPr/>
              </a:pPr>
              <a:t>2</a:t>
            </a:fld>
            <a:endParaRPr lang="en-US"/>
          </a:p>
        </p:txBody>
      </p:sp>
      <p:sp>
        <p:nvSpPr>
          <p:cNvPr id="16386" name="Rectangle 2"/>
          <p:cNvSpPr>
            <a:spLocks noGrp="1"/>
          </p:cNvSpPr>
          <p:nvPr>
            <p:ph type="title"/>
          </p:nvPr>
        </p:nvSpPr>
        <p:spPr/>
        <p:txBody>
          <a:bodyPr/>
          <a:lstStyle/>
          <a:p>
            <a:r>
              <a:rPr lang="en-US" dirty="0" smtClean="0"/>
              <a:t>Susquehanna</a:t>
            </a:r>
            <a:r>
              <a:rPr lang="en-US" sz="2800" dirty="0" smtClean="0">
                <a:latin typeface="Arial" charset="0"/>
              </a:rPr>
              <a:t> </a:t>
            </a:r>
            <a:r>
              <a:rPr lang="en-US" dirty="0" smtClean="0"/>
              <a:t>River Basin</a:t>
            </a:r>
            <a:endParaRPr lang="en-US" dirty="0"/>
          </a:p>
        </p:txBody>
      </p:sp>
      <p:sp>
        <p:nvSpPr>
          <p:cNvPr id="16387" name="Rectangle 3"/>
          <p:cNvSpPr>
            <a:spLocks noGrp="1"/>
          </p:cNvSpPr>
          <p:nvPr>
            <p:ph type="body" idx="1"/>
          </p:nvPr>
        </p:nvSpPr>
        <p:spPr/>
        <p:txBody>
          <a:bodyPr/>
          <a:lstStyle/>
          <a:p>
            <a:endParaRPr lang="en-US" dirty="0"/>
          </a:p>
        </p:txBody>
      </p:sp>
      <p:pic>
        <p:nvPicPr>
          <p:cNvPr id="6" name="11eb0f26-2e4a-494a-9780-7d55a36890ca" descr="FF2D29AB-596E-437F-B0C5-5BFB767268B9"/>
          <p:cNvPicPr>
            <a:picLocks noChangeAspect="1" noChangeArrowheads="1"/>
          </p:cNvPicPr>
          <p:nvPr/>
        </p:nvPicPr>
        <p:blipFill>
          <a:blip r:embed="rId3" cstate="print"/>
          <a:srcRect/>
          <a:stretch>
            <a:fillRect/>
          </a:stretch>
        </p:blipFill>
        <p:spPr bwMode="auto">
          <a:xfrm>
            <a:off x="304800" y="1143000"/>
            <a:ext cx="8648700" cy="5334000"/>
          </a:xfrm>
          <a:prstGeom prst="rect">
            <a:avLst/>
          </a:prstGeom>
          <a:noFill/>
          <a:ln w="9525">
            <a:noFill/>
            <a:miter lim="800000"/>
            <a:headEnd/>
            <a:tailEnd/>
          </a:ln>
        </p:spPr>
      </p:pic>
      <p:grpSp>
        <p:nvGrpSpPr>
          <p:cNvPr id="7" name="Group 28"/>
          <p:cNvGrpSpPr>
            <a:grpSpLocks/>
          </p:cNvGrpSpPr>
          <p:nvPr/>
        </p:nvGrpSpPr>
        <p:grpSpPr bwMode="auto">
          <a:xfrm>
            <a:off x="304800" y="1143000"/>
            <a:ext cx="2438400" cy="1524000"/>
            <a:chOff x="3216" y="528"/>
            <a:chExt cx="2256" cy="1536"/>
          </a:xfrm>
        </p:grpSpPr>
        <p:pic>
          <p:nvPicPr>
            <p:cNvPr id="8" name="Picture 26" descr="Susq"/>
            <p:cNvPicPr>
              <a:picLocks noChangeAspect="1" noChangeArrowheads="1"/>
            </p:cNvPicPr>
            <p:nvPr/>
          </p:nvPicPr>
          <p:blipFill>
            <a:blip r:embed="rId4" cstate="print"/>
            <a:srcRect/>
            <a:stretch>
              <a:fillRect/>
            </a:stretch>
          </p:blipFill>
          <p:spPr bwMode="auto">
            <a:xfrm>
              <a:off x="3216" y="528"/>
              <a:ext cx="2256" cy="1536"/>
            </a:xfrm>
            <a:prstGeom prst="rect">
              <a:avLst/>
            </a:prstGeom>
            <a:noFill/>
          </p:spPr>
        </p:pic>
        <p:sp>
          <p:nvSpPr>
            <p:cNvPr id="9" name="Rectangle 27"/>
            <p:cNvSpPr>
              <a:spLocks noChangeArrowheads="1"/>
            </p:cNvSpPr>
            <p:nvPr/>
          </p:nvSpPr>
          <p:spPr bwMode="auto">
            <a:xfrm>
              <a:off x="4512" y="1776"/>
              <a:ext cx="192" cy="144"/>
            </a:xfrm>
            <a:prstGeom prst="rect">
              <a:avLst/>
            </a:prstGeom>
            <a:noFill/>
            <a:ln w="38100">
              <a:solidFill>
                <a:srgbClr val="FF3300"/>
              </a:solidFill>
              <a:miter lim="800000"/>
              <a:headEnd/>
              <a:tailEnd/>
            </a:ln>
            <a:effectLst/>
          </p:spPr>
          <p:txBody>
            <a:bodyPr wrap="none" anchor="ctr"/>
            <a:lstStyle/>
            <a:p>
              <a:endParaRPr lang="en-US"/>
            </a:p>
          </p:txBody>
        </p:sp>
      </p:grpSp>
      <p:sp>
        <p:nvSpPr>
          <p:cNvPr id="10" name="Text Box 46"/>
          <p:cNvSpPr txBox="1">
            <a:spLocks noChangeArrowheads="1"/>
          </p:cNvSpPr>
          <p:nvPr/>
        </p:nvSpPr>
        <p:spPr bwMode="auto">
          <a:xfrm>
            <a:off x="609600" y="1905000"/>
            <a:ext cx="998991" cy="246221"/>
          </a:xfrm>
          <a:prstGeom prst="rect">
            <a:avLst/>
          </a:prstGeom>
          <a:noFill/>
          <a:ln w="9525">
            <a:noFill/>
            <a:miter lim="800000"/>
            <a:headEnd/>
            <a:tailEnd/>
          </a:ln>
          <a:effectLst/>
        </p:spPr>
        <p:txBody>
          <a:bodyPr wrap="none">
            <a:spAutoFit/>
          </a:bodyPr>
          <a:lstStyle/>
          <a:p>
            <a:r>
              <a:rPr lang="en-US" sz="1000" b="1" dirty="0" smtClean="0">
                <a:latin typeface="Arial" charset="0"/>
              </a:rPr>
              <a:t>Pennsylvania</a:t>
            </a:r>
            <a:endParaRPr lang="en-US" sz="1000" b="1" dirty="0">
              <a:latin typeface="Arial" charset="0"/>
            </a:endParaRPr>
          </a:p>
        </p:txBody>
      </p:sp>
      <p:sp>
        <p:nvSpPr>
          <p:cNvPr id="11" name="Text Box 44"/>
          <p:cNvSpPr txBox="1">
            <a:spLocks noChangeArrowheads="1"/>
          </p:cNvSpPr>
          <p:nvPr/>
        </p:nvSpPr>
        <p:spPr bwMode="auto">
          <a:xfrm>
            <a:off x="1371600" y="1295400"/>
            <a:ext cx="760413" cy="244475"/>
          </a:xfrm>
          <a:prstGeom prst="rect">
            <a:avLst/>
          </a:prstGeom>
          <a:noFill/>
          <a:ln w="9525">
            <a:noFill/>
            <a:miter lim="800000"/>
            <a:headEnd/>
            <a:tailEnd/>
          </a:ln>
          <a:effectLst/>
        </p:spPr>
        <p:txBody>
          <a:bodyPr wrap="none">
            <a:spAutoFit/>
          </a:bodyPr>
          <a:lstStyle/>
          <a:p>
            <a:r>
              <a:rPr lang="en-US" sz="1000" b="1" dirty="0">
                <a:latin typeface="Arial" charset="0"/>
              </a:rPr>
              <a:t>New York</a:t>
            </a:r>
          </a:p>
        </p:txBody>
      </p:sp>
      <p:sp>
        <p:nvSpPr>
          <p:cNvPr id="12" name="Text Box 45"/>
          <p:cNvSpPr txBox="1">
            <a:spLocks noChangeArrowheads="1"/>
          </p:cNvSpPr>
          <p:nvPr/>
        </p:nvSpPr>
        <p:spPr bwMode="auto">
          <a:xfrm>
            <a:off x="838200" y="2438400"/>
            <a:ext cx="739775" cy="244475"/>
          </a:xfrm>
          <a:prstGeom prst="rect">
            <a:avLst/>
          </a:prstGeom>
          <a:noFill/>
          <a:ln w="9525">
            <a:noFill/>
            <a:miter lim="800000"/>
            <a:headEnd/>
            <a:tailEnd/>
          </a:ln>
          <a:effectLst/>
        </p:spPr>
        <p:txBody>
          <a:bodyPr wrap="none">
            <a:spAutoFit/>
          </a:bodyPr>
          <a:lstStyle/>
          <a:p>
            <a:r>
              <a:rPr lang="en-US" sz="1000" b="1" dirty="0">
                <a:latin typeface="Arial" charset="0"/>
              </a:rPr>
              <a:t>Maryland</a:t>
            </a:r>
          </a:p>
        </p:txBody>
      </p:sp>
      <p:sp>
        <p:nvSpPr>
          <p:cNvPr id="13" name="Rectangle 12"/>
          <p:cNvSpPr/>
          <p:nvPr/>
        </p:nvSpPr>
        <p:spPr>
          <a:xfrm rot="2374109">
            <a:off x="844119" y="1623088"/>
            <a:ext cx="1640193" cy="369332"/>
          </a:xfrm>
          <a:prstGeom prst="rect">
            <a:avLst/>
          </a:prstGeom>
        </p:spPr>
        <p:txBody>
          <a:bodyPr wrap="none">
            <a:spAutoFit/>
          </a:bodyPr>
          <a:lstStyle/>
          <a:p>
            <a:pPr>
              <a:spcBef>
                <a:spcPct val="50000"/>
              </a:spcBef>
            </a:pPr>
            <a:r>
              <a:rPr lang="en-US" sz="1800" dirty="0" smtClean="0"/>
              <a:t>27,500 sq miles</a:t>
            </a: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Presentation Title</a:t>
            </a:r>
            <a:endParaRPr lang="en-US" dirty="0"/>
          </a:p>
        </p:txBody>
      </p:sp>
      <p:sp>
        <p:nvSpPr>
          <p:cNvPr id="5" name="Slide Number Placeholder 4"/>
          <p:cNvSpPr>
            <a:spLocks noGrp="1"/>
          </p:cNvSpPr>
          <p:nvPr>
            <p:ph type="sldNum" sz="quarter" idx="11"/>
          </p:nvPr>
        </p:nvSpPr>
        <p:spPr/>
        <p:txBody>
          <a:bodyPr/>
          <a:lstStyle/>
          <a:p>
            <a:pPr>
              <a:defRPr/>
            </a:pPr>
            <a:fld id="{29C4494F-1810-4B92-BF39-9768E819AE43}" type="slidenum">
              <a:rPr lang="en-US"/>
              <a:pPr>
                <a:defRPr/>
              </a:pPr>
              <a:t>3</a:t>
            </a:fld>
            <a:endParaRPr lang="en-US"/>
          </a:p>
        </p:txBody>
      </p:sp>
      <p:sp>
        <p:nvSpPr>
          <p:cNvPr id="16386" name="Rectangle 2"/>
          <p:cNvSpPr>
            <a:spLocks noGrp="1"/>
          </p:cNvSpPr>
          <p:nvPr>
            <p:ph type="title"/>
          </p:nvPr>
        </p:nvSpPr>
        <p:spPr/>
        <p:txBody>
          <a:bodyPr/>
          <a:lstStyle/>
          <a:p>
            <a:r>
              <a:rPr lang="en-US" dirty="0" smtClean="0"/>
              <a:t>Conowingo Dam</a:t>
            </a:r>
            <a:endParaRPr lang="en-US" dirty="0"/>
          </a:p>
        </p:txBody>
      </p:sp>
      <p:sp>
        <p:nvSpPr>
          <p:cNvPr id="16387" name="Rectangle 3"/>
          <p:cNvSpPr>
            <a:spLocks noGrp="1"/>
          </p:cNvSpPr>
          <p:nvPr>
            <p:ph type="body" idx="1"/>
          </p:nvPr>
        </p:nvSpPr>
        <p:spPr>
          <a:xfrm>
            <a:off x="152400" y="5029200"/>
            <a:ext cx="8412162" cy="2668588"/>
          </a:xfrm>
        </p:spPr>
        <p:txBody>
          <a:bodyPr/>
          <a:lstStyle/>
          <a:p>
            <a:pPr>
              <a:lnSpc>
                <a:spcPct val="80000"/>
              </a:lnSpc>
            </a:pPr>
            <a:r>
              <a:rPr lang="en-US" dirty="0" smtClean="0"/>
              <a:t>Constructed 1926 to 1928 at a cost of $73M (1928 $s)</a:t>
            </a:r>
          </a:p>
          <a:p>
            <a:pPr>
              <a:lnSpc>
                <a:spcPct val="80000"/>
              </a:lnSpc>
            </a:pPr>
            <a:r>
              <a:rPr lang="en-US" dirty="0" smtClean="0"/>
              <a:t>4,648 feet long and 104 feet tall</a:t>
            </a:r>
          </a:p>
          <a:p>
            <a:pPr>
              <a:lnSpc>
                <a:spcPct val="80000"/>
              </a:lnSpc>
            </a:pPr>
            <a:r>
              <a:rPr lang="en-US" dirty="0" smtClean="0"/>
              <a:t>11 generators with a capacity of 572 MWs</a:t>
            </a:r>
          </a:p>
          <a:p>
            <a:pPr>
              <a:lnSpc>
                <a:spcPct val="80000"/>
              </a:lnSpc>
            </a:pPr>
            <a:r>
              <a:rPr lang="en-US" dirty="0" smtClean="0"/>
              <a:t>Contributes on avg. approx 1.8 million megawatt hours annually to the grid or the equivalent of  burning 2100 tons of coal /day</a:t>
            </a:r>
          </a:p>
          <a:p>
            <a:pPr>
              <a:lnSpc>
                <a:spcPct val="80000"/>
              </a:lnSpc>
            </a:pPr>
            <a:r>
              <a:rPr lang="en-US" dirty="0" smtClean="0"/>
              <a:t>Generating hydraulic capacity is 86,000 cfs; higher flows are managed by opening crest gates</a:t>
            </a:r>
          </a:p>
          <a:p>
            <a:pPr>
              <a:lnSpc>
                <a:spcPct val="80000"/>
              </a:lnSpc>
            </a:pPr>
            <a:endParaRPr lang="en-US" dirty="0" smtClean="0"/>
          </a:p>
          <a:p>
            <a:pPr>
              <a:lnSpc>
                <a:spcPct val="80000"/>
              </a:lnSpc>
            </a:pPr>
            <a:endParaRPr lang="en-US" dirty="0" smtClean="0"/>
          </a:p>
          <a:p>
            <a:endParaRPr lang="en-US" dirty="0"/>
          </a:p>
        </p:txBody>
      </p:sp>
      <p:pic>
        <p:nvPicPr>
          <p:cNvPr id="6" name="Picture 3"/>
          <p:cNvPicPr>
            <a:picLocks noGrp="1" noChangeAspect="1" noChangeArrowheads="1"/>
          </p:cNvPicPr>
          <p:nvPr>
            <p:ph idx="1"/>
          </p:nvPr>
        </p:nvPicPr>
        <p:blipFill>
          <a:blip r:embed="rId3" cstate="print"/>
          <a:stretch>
            <a:fillRect/>
          </a:stretch>
        </p:blipFill>
        <p:spPr bwMode="auto">
          <a:xfrm>
            <a:off x="457200" y="1066801"/>
            <a:ext cx="7620000" cy="3810000"/>
          </a:xfrm>
          <a:prstGeom prst="rect">
            <a:avLst/>
          </a:prstGeom>
          <a:noFill/>
          <a:ln w="9525">
            <a:solidFill>
              <a:schemeClr val="tx2"/>
            </a:solid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Presentation Title</a:t>
            </a:r>
            <a:endParaRPr lang="en-US" dirty="0"/>
          </a:p>
        </p:txBody>
      </p:sp>
      <p:sp>
        <p:nvSpPr>
          <p:cNvPr id="5" name="Slide Number Placeholder 4"/>
          <p:cNvSpPr>
            <a:spLocks noGrp="1"/>
          </p:cNvSpPr>
          <p:nvPr>
            <p:ph type="sldNum" sz="quarter" idx="11"/>
          </p:nvPr>
        </p:nvSpPr>
        <p:spPr/>
        <p:txBody>
          <a:bodyPr/>
          <a:lstStyle/>
          <a:p>
            <a:pPr>
              <a:defRPr/>
            </a:pPr>
            <a:fld id="{29C4494F-1810-4B92-BF39-9768E819AE43}" type="slidenum">
              <a:rPr lang="en-US"/>
              <a:pPr>
                <a:defRPr/>
              </a:pPr>
              <a:t>4</a:t>
            </a:fld>
            <a:endParaRPr lang="en-US"/>
          </a:p>
        </p:txBody>
      </p:sp>
      <p:sp>
        <p:nvSpPr>
          <p:cNvPr id="16386" name="Rectangle 2"/>
          <p:cNvSpPr>
            <a:spLocks noGrp="1"/>
          </p:cNvSpPr>
          <p:nvPr>
            <p:ph type="title"/>
          </p:nvPr>
        </p:nvSpPr>
        <p:spPr/>
        <p:txBody>
          <a:bodyPr/>
          <a:lstStyle/>
          <a:p>
            <a:r>
              <a:rPr lang="en-US" dirty="0" smtClean="0"/>
              <a:t>Typical Hydro Plant</a:t>
            </a:r>
            <a:endParaRPr lang="en-US" dirty="0"/>
          </a:p>
        </p:txBody>
      </p:sp>
      <p:sp>
        <p:nvSpPr>
          <p:cNvPr id="16387" name="Rectangle 3"/>
          <p:cNvSpPr>
            <a:spLocks noGrp="1"/>
          </p:cNvSpPr>
          <p:nvPr>
            <p:ph type="body" idx="1"/>
          </p:nvPr>
        </p:nvSpPr>
        <p:spPr>
          <a:xfrm>
            <a:off x="363538" y="5791200"/>
            <a:ext cx="8412162" cy="762000"/>
          </a:xfrm>
        </p:spPr>
        <p:txBody>
          <a:bodyPr/>
          <a:lstStyle/>
          <a:p>
            <a:pPr>
              <a:buNone/>
            </a:pPr>
            <a:r>
              <a:rPr lang="en-US" dirty="0" smtClean="0"/>
              <a:t>      1 – Dam face and headworks area   2 – Trash rack and intake   3- Scroll Case and turbine or water wheel   4 – Generator   5- Transformer 13kv to 220 </a:t>
            </a:r>
            <a:r>
              <a:rPr lang="en-US" dirty="0" err="1" smtClean="0"/>
              <a:t>kv</a:t>
            </a:r>
            <a:r>
              <a:rPr lang="en-US" dirty="0" smtClean="0"/>
              <a:t>   6 – Transmission lines	7- Tailrace or discharge</a:t>
            </a:r>
            <a:endParaRPr lang="en-US" dirty="0"/>
          </a:p>
        </p:txBody>
      </p:sp>
      <p:pic>
        <p:nvPicPr>
          <p:cNvPr id="6" name="Picture 9" descr="HydroPowerworks simple "/>
          <p:cNvPicPr>
            <a:picLocks noChangeAspect="1" noChangeArrowheads="1"/>
          </p:cNvPicPr>
          <p:nvPr/>
        </p:nvPicPr>
        <p:blipFill>
          <a:blip r:embed="rId3" cstate="print"/>
          <a:srcRect/>
          <a:stretch>
            <a:fillRect/>
          </a:stretch>
        </p:blipFill>
        <p:spPr bwMode="auto">
          <a:xfrm>
            <a:off x="0" y="1143000"/>
            <a:ext cx="9144000" cy="4572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Hydro turbine - generator</a:t>
            </a:r>
            <a:endParaRPr lang="en-US" dirty="0"/>
          </a:p>
        </p:txBody>
      </p:sp>
      <p:sp>
        <p:nvSpPr>
          <p:cNvPr id="4" name="Footer Placeholder 3"/>
          <p:cNvSpPr>
            <a:spLocks noGrp="1"/>
          </p:cNvSpPr>
          <p:nvPr>
            <p:ph type="ftr" sz="quarter" idx="10"/>
          </p:nvPr>
        </p:nvSpPr>
        <p:spPr/>
        <p:txBody>
          <a:bodyPr/>
          <a:lstStyle/>
          <a:p>
            <a:pPr>
              <a:defRPr/>
            </a:pPr>
            <a:r>
              <a:rPr lang="en-US" smtClean="0"/>
              <a:t>Presentation Title</a:t>
            </a:r>
            <a:endParaRPr lang="en-US" dirty="0"/>
          </a:p>
        </p:txBody>
      </p:sp>
      <p:sp>
        <p:nvSpPr>
          <p:cNvPr id="5" name="Slide Number Placeholder 4"/>
          <p:cNvSpPr>
            <a:spLocks noGrp="1"/>
          </p:cNvSpPr>
          <p:nvPr>
            <p:ph type="sldNum" sz="quarter" idx="11"/>
          </p:nvPr>
        </p:nvSpPr>
        <p:spPr/>
        <p:txBody>
          <a:bodyPr/>
          <a:lstStyle/>
          <a:p>
            <a:pPr>
              <a:defRPr/>
            </a:pPr>
            <a:fld id="{322D0BA6-DDC8-4608-BA9E-5615E24F315B}" type="slidenum">
              <a:rPr lang="en-US" smtClean="0"/>
              <a:pPr>
                <a:defRPr/>
              </a:pPr>
              <a:t>5</a:t>
            </a:fld>
            <a:endParaRPr lang="en-US"/>
          </a:p>
        </p:txBody>
      </p:sp>
      <p:pic>
        <p:nvPicPr>
          <p:cNvPr id="6" name="Picture 7" descr="MR gen-pump simplifed"/>
          <p:cNvPicPr>
            <a:picLocks noGrp="1" noChangeAspect="1" noChangeArrowheads="1"/>
          </p:cNvPicPr>
          <p:nvPr>
            <p:ph idx="1"/>
          </p:nvPr>
        </p:nvPicPr>
        <p:blipFill>
          <a:blip r:embed="rId2" cstate="print"/>
          <a:srcRect/>
          <a:stretch>
            <a:fillRect/>
          </a:stretch>
        </p:blipFill>
        <p:spPr bwMode="auto">
          <a:xfrm>
            <a:off x="381000" y="1066800"/>
            <a:ext cx="8001000" cy="4572000"/>
          </a:xfrm>
          <a:prstGeom prst="rect">
            <a:avLst/>
          </a:prstGeom>
          <a:noFill/>
        </p:spPr>
      </p:pic>
      <p:sp>
        <p:nvSpPr>
          <p:cNvPr id="7" name="TextBox 6"/>
          <p:cNvSpPr txBox="1"/>
          <p:nvPr/>
        </p:nvSpPr>
        <p:spPr>
          <a:xfrm>
            <a:off x="533400" y="5715000"/>
            <a:ext cx="7620000" cy="634020"/>
          </a:xfrm>
          <a:prstGeom prst="rect">
            <a:avLst/>
          </a:prstGeom>
          <a:noFill/>
        </p:spPr>
        <p:txBody>
          <a:bodyPr wrap="square" rtlCol="0">
            <a:spAutoFit/>
          </a:bodyPr>
          <a:lstStyle/>
          <a:p>
            <a:pPr marL="342900" indent="-342900">
              <a:spcBef>
                <a:spcPct val="20000"/>
              </a:spcBef>
              <a:buChar char="•"/>
            </a:pPr>
            <a:r>
              <a:rPr lang="en-US" sz="1600" dirty="0" smtClean="0">
                <a:solidFill>
                  <a:srgbClr val="6F7173"/>
                </a:solidFill>
                <a:latin typeface="+mn-lt"/>
              </a:rPr>
              <a:t>Hydro generating units operate at relatively slow speed 80 rpm</a:t>
            </a:r>
          </a:p>
          <a:p>
            <a:pPr marL="342900" indent="-342900">
              <a:spcBef>
                <a:spcPct val="20000"/>
              </a:spcBef>
              <a:buChar char="•"/>
            </a:pPr>
            <a:r>
              <a:rPr lang="en-US" sz="1600" dirty="0" smtClean="0">
                <a:solidFill>
                  <a:srgbClr val="6F7173"/>
                </a:solidFill>
                <a:latin typeface="+mn-lt"/>
              </a:rPr>
              <a:t>Wicket gates control the flow of water into the turbine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Presentation Title</a:t>
            </a:r>
            <a:endParaRPr lang="en-US" dirty="0"/>
          </a:p>
        </p:txBody>
      </p:sp>
      <p:sp>
        <p:nvSpPr>
          <p:cNvPr id="5" name="Slide Number Placeholder 4"/>
          <p:cNvSpPr>
            <a:spLocks noGrp="1"/>
          </p:cNvSpPr>
          <p:nvPr>
            <p:ph type="sldNum" sz="quarter" idx="11"/>
          </p:nvPr>
        </p:nvSpPr>
        <p:spPr/>
        <p:txBody>
          <a:bodyPr/>
          <a:lstStyle/>
          <a:p>
            <a:pPr>
              <a:defRPr/>
            </a:pPr>
            <a:fld id="{29C4494F-1810-4B92-BF39-9768E819AE43}" type="slidenum">
              <a:rPr lang="en-US"/>
              <a:pPr>
                <a:defRPr/>
              </a:pPr>
              <a:t>6</a:t>
            </a:fld>
            <a:endParaRPr lang="en-US"/>
          </a:p>
        </p:txBody>
      </p:sp>
      <p:sp>
        <p:nvSpPr>
          <p:cNvPr id="16386" name="Rectangle 2"/>
          <p:cNvSpPr>
            <a:spLocks noGrp="1"/>
          </p:cNvSpPr>
          <p:nvPr>
            <p:ph type="title"/>
          </p:nvPr>
        </p:nvSpPr>
        <p:spPr/>
        <p:txBody>
          <a:bodyPr/>
          <a:lstStyle/>
          <a:p>
            <a:r>
              <a:rPr lang="en-US" dirty="0" smtClean="0"/>
              <a:t>Conowingo</a:t>
            </a:r>
            <a:r>
              <a:rPr lang="en-US" dirty="0" smtClean="0">
                <a:latin typeface="Arial" charset="0"/>
              </a:rPr>
              <a:t> </a:t>
            </a:r>
            <a:r>
              <a:rPr lang="en-US" dirty="0" smtClean="0"/>
              <a:t>Dam – Crest Gate Operations</a:t>
            </a:r>
            <a:r>
              <a:rPr lang="en-US" dirty="0" smtClean="0">
                <a:latin typeface="Arial" charset="0"/>
              </a:rPr>
              <a:t> </a:t>
            </a:r>
            <a:endParaRPr lang="en-US" dirty="0"/>
          </a:p>
        </p:txBody>
      </p:sp>
      <p:sp>
        <p:nvSpPr>
          <p:cNvPr id="16387" name="Rectangle 3"/>
          <p:cNvSpPr>
            <a:spLocks noGrp="1"/>
          </p:cNvSpPr>
          <p:nvPr>
            <p:ph type="body" idx="1"/>
          </p:nvPr>
        </p:nvSpPr>
        <p:spPr>
          <a:xfrm>
            <a:off x="381000" y="5257800"/>
            <a:ext cx="8412162" cy="1220788"/>
          </a:xfrm>
        </p:spPr>
        <p:txBody>
          <a:bodyPr/>
          <a:lstStyle/>
          <a:p>
            <a:r>
              <a:rPr lang="en-US" dirty="0" smtClean="0"/>
              <a:t>Crest Gates are use as required to control pond level during high river flows</a:t>
            </a:r>
          </a:p>
          <a:p>
            <a:r>
              <a:rPr lang="en-US" dirty="0" smtClean="0"/>
              <a:t>Conowingo has 50 Crest gates, each passes 16,000 cfs or 7.2 million gals/min</a:t>
            </a:r>
          </a:p>
          <a:p>
            <a:r>
              <a:rPr lang="en-US" dirty="0" smtClean="0"/>
              <a:t>Up to 80 notifications are made to notify downstream emergency services, government agencies  and commercial businesses </a:t>
            </a:r>
          </a:p>
          <a:p>
            <a:r>
              <a:rPr lang="en-US" dirty="0" smtClean="0"/>
              <a:t>All fifty crest gates were open only twice in past 1937, 1972</a:t>
            </a:r>
            <a:endParaRPr lang="en-US" dirty="0"/>
          </a:p>
        </p:txBody>
      </p:sp>
      <p:pic>
        <p:nvPicPr>
          <p:cNvPr id="6" name="Picture 16" descr="SpillAdair a"/>
          <p:cNvPicPr>
            <a:picLocks noChangeAspect="1" noChangeArrowheads="1"/>
          </p:cNvPicPr>
          <p:nvPr/>
        </p:nvPicPr>
        <p:blipFill>
          <a:blip r:embed="rId3" cstate="print"/>
          <a:srcRect/>
          <a:stretch>
            <a:fillRect/>
          </a:stretch>
        </p:blipFill>
        <p:spPr bwMode="auto">
          <a:xfrm>
            <a:off x="381000" y="1066800"/>
            <a:ext cx="8229600" cy="38862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Presentation Title</a:t>
            </a:r>
            <a:endParaRPr lang="en-US" dirty="0"/>
          </a:p>
        </p:txBody>
      </p:sp>
      <p:sp>
        <p:nvSpPr>
          <p:cNvPr id="5" name="Slide Number Placeholder 4"/>
          <p:cNvSpPr>
            <a:spLocks noGrp="1"/>
          </p:cNvSpPr>
          <p:nvPr>
            <p:ph type="sldNum" sz="quarter" idx="11"/>
          </p:nvPr>
        </p:nvSpPr>
        <p:spPr/>
        <p:txBody>
          <a:bodyPr/>
          <a:lstStyle/>
          <a:p>
            <a:pPr>
              <a:defRPr/>
            </a:pPr>
            <a:fld id="{29C4494F-1810-4B92-BF39-9768E819AE43}" type="slidenum">
              <a:rPr lang="en-US"/>
              <a:pPr>
                <a:defRPr/>
              </a:pPr>
              <a:t>7</a:t>
            </a:fld>
            <a:endParaRPr lang="en-US"/>
          </a:p>
        </p:txBody>
      </p:sp>
      <p:sp>
        <p:nvSpPr>
          <p:cNvPr id="16386" name="Rectangle 2"/>
          <p:cNvSpPr>
            <a:spLocks noGrp="1"/>
          </p:cNvSpPr>
          <p:nvPr>
            <p:ph type="title"/>
          </p:nvPr>
        </p:nvSpPr>
        <p:spPr/>
        <p:txBody>
          <a:bodyPr/>
          <a:lstStyle/>
          <a:p>
            <a:r>
              <a:rPr lang="en-US" dirty="0" smtClean="0"/>
              <a:t>Fish Passage at Conowingo Dam</a:t>
            </a:r>
            <a:endParaRPr lang="en-US" dirty="0"/>
          </a:p>
        </p:txBody>
      </p:sp>
      <p:sp>
        <p:nvSpPr>
          <p:cNvPr id="16387" name="Rectangle 3"/>
          <p:cNvSpPr>
            <a:spLocks noGrp="1"/>
          </p:cNvSpPr>
          <p:nvPr>
            <p:ph type="body" idx="1"/>
          </p:nvPr>
        </p:nvSpPr>
        <p:spPr>
          <a:xfrm>
            <a:off x="228600" y="1143000"/>
            <a:ext cx="5410200" cy="1905000"/>
          </a:xfrm>
        </p:spPr>
        <p:txBody>
          <a:bodyPr/>
          <a:lstStyle/>
          <a:p>
            <a:pPr>
              <a:buClr>
                <a:schemeClr val="accent2"/>
              </a:buClr>
            </a:pPr>
            <a:r>
              <a:rPr lang="en-US" dirty="0" smtClean="0"/>
              <a:t>Conowingo Dam is unique in that it operates two “Fish Lifts”, specialized elevators that Exelon uses to transport American Shad and other fish species</a:t>
            </a:r>
          </a:p>
          <a:p>
            <a:r>
              <a:rPr lang="en-US" dirty="0" smtClean="0"/>
              <a:t>West Fish Lift Constructed in 1972 - Primary use is for US Fish and Wildlife Service hatchery stocking</a:t>
            </a:r>
          </a:p>
          <a:p>
            <a:r>
              <a:rPr lang="en-US" dirty="0" smtClean="0"/>
              <a:t>East Fish Lift Constructed in 1991 - Primary use is for downstream to upstream movement of fish for spawning</a:t>
            </a:r>
            <a:endParaRPr lang="en-US" dirty="0"/>
          </a:p>
        </p:txBody>
      </p:sp>
      <p:pic>
        <p:nvPicPr>
          <p:cNvPr id="6" name="ec6ef8f4-04cc-4ddf-8410-12746a732023" descr="5DBF8CE8-C8A6-4506-98B7-888610BBB461"/>
          <p:cNvPicPr>
            <a:picLocks noChangeAspect="1" noChangeArrowheads="1"/>
          </p:cNvPicPr>
          <p:nvPr/>
        </p:nvPicPr>
        <p:blipFill>
          <a:blip r:embed="rId3" cstate="print"/>
          <a:srcRect/>
          <a:stretch>
            <a:fillRect/>
          </a:stretch>
        </p:blipFill>
        <p:spPr bwMode="auto">
          <a:xfrm>
            <a:off x="5867400" y="1066800"/>
            <a:ext cx="3124200" cy="1905000"/>
          </a:xfrm>
          <a:prstGeom prst="rect">
            <a:avLst/>
          </a:prstGeom>
          <a:noFill/>
          <a:ln w="9525">
            <a:noFill/>
            <a:miter lim="800000"/>
            <a:headEnd/>
            <a:tailEnd/>
          </a:ln>
        </p:spPr>
      </p:pic>
      <p:pic>
        <p:nvPicPr>
          <p:cNvPr id="7" name="Picture 49" descr="gordons_web_site015003"/>
          <p:cNvPicPr>
            <a:picLocks noChangeAspect="1" noChangeArrowheads="1"/>
          </p:cNvPicPr>
          <p:nvPr/>
        </p:nvPicPr>
        <p:blipFill>
          <a:blip r:embed="rId4" cstate="print"/>
          <a:srcRect/>
          <a:stretch>
            <a:fillRect/>
          </a:stretch>
        </p:blipFill>
        <p:spPr bwMode="auto">
          <a:xfrm>
            <a:off x="152400" y="2971800"/>
            <a:ext cx="3611418" cy="2133600"/>
          </a:xfrm>
          <a:prstGeom prst="rect">
            <a:avLst/>
          </a:prstGeom>
          <a:noFill/>
        </p:spPr>
      </p:pic>
      <p:pic>
        <p:nvPicPr>
          <p:cNvPr id="8" name="Picture 45" descr="warf"/>
          <p:cNvPicPr>
            <a:picLocks noChangeAspect="1" noChangeArrowheads="1"/>
          </p:cNvPicPr>
          <p:nvPr/>
        </p:nvPicPr>
        <p:blipFill>
          <a:blip r:embed="rId5" cstate="print"/>
          <a:srcRect/>
          <a:stretch>
            <a:fillRect/>
          </a:stretch>
        </p:blipFill>
        <p:spPr bwMode="auto">
          <a:xfrm>
            <a:off x="3886200" y="4267200"/>
            <a:ext cx="2590800" cy="2209800"/>
          </a:xfrm>
          <a:prstGeom prst="rect">
            <a:avLst/>
          </a:prstGeom>
          <a:noFill/>
        </p:spPr>
      </p:pic>
      <p:pic>
        <p:nvPicPr>
          <p:cNvPr id="9" name="Picture 46" descr="warf2"/>
          <p:cNvPicPr>
            <a:picLocks noChangeAspect="1" noChangeArrowheads="1"/>
          </p:cNvPicPr>
          <p:nvPr/>
        </p:nvPicPr>
        <p:blipFill>
          <a:blip r:embed="rId6" cstate="print"/>
          <a:srcRect/>
          <a:stretch>
            <a:fillRect/>
          </a:stretch>
        </p:blipFill>
        <p:spPr bwMode="auto">
          <a:xfrm>
            <a:off x="6477000" y="4267200"/>
            <a:ext cx="2438400" cy="2209800"/>
          </a:xfrm>
          <a:prstGeom prst="rect">
            <a:avLst/>
          </a:prstGeom>
          <a:noFill/>
        </p:spPr>
      </p:pic>
      <p:sp>
        <p:nvSpPr>
          <p:cNvPr id="10" name="Rectangle 9"/>
          <p:cNvSpPr/>
          <p:nvPr/>
        </p:nvSpPr>
        <p:spPr>
          <a:xfrm>
            <a:off x="4114800" y="3048000"/>
            <a:ext cx="4572000" cy="1372683"/>
          </a:xfrm>
          <a:prstGeom prst="rect">
            <a:avLst/>
          </a:prstGeom>
        </p:spPr>
        <p:txBody>
          <a:bodyPr wrap="square">
            <a:spAutoFit/>
          </a:bodyPr>
          <a:lstStyle/>
          <a:p>
            <a:pPr marL="342900" indent="-342900">
              <a:spcBef>
                <a:spcPct val="20000"/>
              </a:spcBef>
              <a:buFont typeface="Arial" pitchFamily="34" charset="0"/>
              <a:buChar char="•"/>
            </a:pPr>
            <a:r>
              <a:rPr lang="en-US" sz="1600" dirty="0" smtClean="0">
                <a:solidFill>
                  <a:srgbClr val="6F7173"/>
                </a:solidFill>
                <a:latin typeface="+mn-lt"/>
              </a:rPr>
              <a:t>Fisherman’s catwalk was closed in 2001 after 9/11 and in response Exelon constructed the Fisherman’s Wharf  which was completed in 2009</a:t>
            </a:r>
          </a:p>
          <a:p>
            <a:pPr marL="342900" indent="-342900">
              <a:spcBef>
                <a:spcPct val="20000"/>
              </a:spcBef>
              <a:buFont typeface="Wingdings" pitchFamily="2" charset="2"/>
              <a:buChar char="ü"/>
            </a:pPr>
            <a:endParaRPr lang="en-US" sz="1600" dirty="0" smtClean="0">
              <a:solidFill>
                <a:srgbClr val="6F7173"/>
              </a:solidFill>
              <a:latin typeface="+mn-lt"/>
            </a:endParaRPr>
          </a:p>
        </p:txBody>
      </p:sp>
      <p:graphicFrame>
        <p:nvGraphicFramePr>
          <p:cNvPr id="11" name="Group 41"/>
          <p:cNvGraphicFramePr>
            <a:graphicFrameLocks/>
          </p:cNvGraphicFramePr>
          <p:nvPr/>
        </p:nvGraphicFramePr>
        <p:xfrm>
          <a:off x="228600" y="5181600"/>
          <a:ext cx="3505200" cy="1390968"/>
        </p:xfrm>
        <a:graphic>
          <a:graphicData uri="http://schemas.openxmlformats.org/drawingml/2006/table">
            <a:tbl>
              <a:tblPr/>
              <a:tblGrid>
                <a:gridCol w="1033463"/>
                <a:gridCol w="1327150"/>
                <a:gridCol w="1144587"/>
              </a:tblGrid>
              <a:tr h="1730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kern="1200" dirty="0" smtClean="0">
                        <a:solidFill>
                          <a:srgbClr val="6F7173"/>
                        </a:solidFill>
                        <a:latin typeface="+mn-lt"/>
                        <a:ea typeface="+mn-ea"/>
                        <a:cs typeface="+mn-c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smtClean="0">
                          <a:solidFill>
                            <a:srgbClr val="6F7173"/>
                          </a:solidFill>
                          <a:latin typeface="+mn-lt"/>
                          <a:ea typeface="+mn-ea"/>
                          <a:cs typeface="+mn-cs"/>
                        </a:rPr>
                        <a:t>American Shad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smtClean="0">
                          <a:solidFill>
                            <a:srgbClr val="6F7173"/>
                          </a:solidFill>
                          <a:latin typeface="+mn-lt"/>
                          <a:ea typeface="+mn-ea"/>
                          <a:cs typeface="+mn-cs"/>
                        </a:rPr>
                        <a:t>Total All Fish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smtClean="0">
                          <a:solidFill>
                            <a:srgbClr val="6F7173"/>
                          </a:solidFill>
                          <a:latin typeface="+mn-lt"/>
                          <a:ea typeface="+mn-ea"/>
                          <a:cs typeface="+mn-cs"/>
                        </a:rPr>
                        <a:t>2009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smtClean="0">
                          <a:solidFill>
                            <a:srgbClr val="6F7173"/>
                          </a:solidFill>
                          <a:latin typeface="+mn-lt"/>
                          <a:ea typeface="+mn-ea"/>
                          <a:cs typeface="+mn-cs"/>
                        </a:rPr>
                        <a:t>29,272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smtClean="0">
                          <a:solidFill>
                            <a:srgbClr val="6F7173"/>
                          </a:solidFill>
                          <a:latin typeface="+mn-lt"/>
                          <a:ea typeface="+mn-ea"/>
                          <a:cs typeface="+mn-cs"/>
                        </a:rPr>
                        <a:t>915,417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smtClean="0">
                          <a:solidFill>
                            <a:srgbClr val="6F7173"/>
                          </a:solidFill>
                          <a:latin typeface="+mn-lt"/>
                          <a:ea typeface="+mn-ea"/>
                          <a:cs typeface="+mn-cs"/>
                        </a:rPr>
                        <a:t>2010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smtClean="0">
                          <a:solidFill>
                            <a:srgbClr val="6F7173"/>
                          </a:solidFill>
                          <a:latin typeface="+mn-lt"/>
                          <a:ea typeface="+mn-ea"/>
                          <a:cs typeface="+mn-cs"/>
                        </a:rPr>
                        <a:t>37,757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smtClean="0">
                          <a:solidFill>
                            <a:srgbClr val="6F7173"/>
                          </a:solidFill>
                          <a:latin typeface="+mn-lt"/>
                          <a:ea typeface="+mn-ea"/>
                          <a:cs typeface="+mn-cs"/>
                        </a:rPr>
                        <a:t>857,272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dirty="0" smtClean="0">
                          <a:solidFill>
                            <a:srgbClr val="6F7173"/>
                          </a:solidFill>
                          <a:latin typeface="+mn-lt"/>
                          <a:ea typeface="+mn-ea"/>
                          <a:cs typeface="+mn-cs"/>
                        </a:rPr>
                        <a:t>2011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smtClean="0">
                          <a:solidFill>
                            <a:srgbClr val="6F7173"/>
                          </a:solidFill>
                          <a:latin typeface="+mn-lt"/>
                          <a:ea typeface="+mn-ea"/>
                          <a:cs typeface="+mn-cs"/>
                        </a:rPr>
                        <a:t>20,571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dirty="0" smtClean="0">
                          <a:solidFill>
                            <a:srgbClr val="6F7173"/>
                          </a:solidFill>
                          <a:latin typeface="+mn-lt"/>
                          <a:ea typeface="+mn-ea"/>
                          <a:cs typeface="+mn-cs"/>
                        </a:rPr>
                        <a:t>289,453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dirty="0" smtClean="0">
                          <a:solidFill>
                            <a:srgbClr val="6F7173"/>
                          </a:solidFill>
                          <a:latin typeface="+mn-lt"/>
                          <a:ea typeface="+mn-ea"/>
                          <a:cs typeface="+mn-cs"/>
                        </a:rPr>
                        <a:t>2012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dirty="0" smtClean="0">
                          <a:solidFill>
                            <a:srgbClr val="6F7173"/>
                          </a:solidFill>
                          <a:latin typeface="+mn-lt"/>
                          <a:ea typeface="+mn-ea"/>
                          <a:cs typeface="+mn-cs"/>
                        </a:rPr>
                        <a:t>22,143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200" kern="1200" dirty="0" smtClean="0">
                          <a:solidFill>
                            <a:srgbClr val="6F7173"/>
                          </a:solidFill>
                          <a:latin typeface="+mn-lt"/>
                          <a:ea typeface="+mn-ea"/>
                          <a:cs typeface="+mn-cs"/>
                        </a:rPr>
                        <a:t>1,109,911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8" y="185738"/>
            <a:ext cx="8412162" cy="576262"/>
          </a:xfrm>
        </p:spPr>
        <p:txBody>
          <a:bodyPr/>
          <a:lstStyle/>
          <a:p>
            <a:r>
              <a:rPr lang="en-US" dirty="0" smtClean="0"/>
              <a:t>Muddy Run Pumped Storage Facility</a:t>
            </a:r>
            <a:endParaRPr lang="en-US" dirty="0"/>
          </a:p>
        </p:txBody>
      </p:sp>
      <p:sp>
        <p:nvSpPr>
          <p:cNvPr id="4" name="Footer Placeholder 3"/>
          <p:cNvSpPr>
            <a:spLocks noGrp="1"/>
          </p:cNvSpPr>
          <p:nvPr>
            <p:ph type="ftr" sz="quarter" idx="10"/>
          </p:nvPr>
        </p:nvSpPr>
        <p:spPr/>
        <p:txBody>
          <a:bodyPr/>
          <a:lstStyle/>
          <a:p>
            <a:pPr>
              <a:defRPr/>
            </a:pPr>
            <a:r>
              <a:rPr lang="en-US" smtClean="0"/>
              <a:t>Presentation Title</a:t>
            </a:r>
            <a:endParaRPr lang="en-US" dirty="0"/>
          </a:p>
        </p:txBody>
      </p:sp>
      <p:sp>
        <p:nvSpPr>
          <p:cNvPr id="5" name="Slide Number Placeholder 4"/>
          <p:cNvSpPr>
            <a:spLocks noGrp="1"/>
          </p:cNvSpPr>
          <p:nvPr>
            <p:ph type="sldNum" sz="quarter" idx="11"/>
          </p:nvPr>
        </p:nvSpPr>
        <p:spPr/>
        <p:txBody>
          <a:bodyPr/>
          <a:lstStyle/>
          <a:p>
            <a:pPr>
              <a:defRPr/>
            </a:pPr>
            <a:fld id="{322D0BA6-DDC8-4608-BA9E-5615E24F315B}" type="slidenum">
              <a:rPr lang="en-US" smtClean="0"/>
              <a:pPr>
                <a:defRPr/>
              </a:pPr>
              <a:t>8</a:t>
            </a:fld>
            <a:endParaRPr lang="en-US"/>
          </a:p>
        </p:txBody>
      </p:sp>
      <p:pic>
        <p:nvPicPr>
          <p:cNvPr id="6" name="Picture 9" descr="MR aerial2 a"/>
          <p:cNvPicPr>
            <a:picLocks noGrp="1" noChangeAspect="1" noChangeArrowheads="1"/>
          </p:cNvPicPr>
          <p:nvPr>
            <p:ph idx="1"/>
          </p:nvPr>
        </p:nvPicPr>
        <p:blipFill>
          <a:blip r:embed="rId3" cstate="print"/>
          <a:srcRect/>
          <a:stretch>
            <a:fillRect/>
          </a:stretch>
        </p:blipFill>
        <p:spPr bwMode="auto">
          <a:xfrm>
            <a:off x="228600" y="1066800"/>
            <a:ext cx="8686800" cy="4191000"/>
          </a:xfrm>
          <a:prstGeom prst="rect">
            <a:avLst/>
          </a:prstGeom>
          <a:noFill/>
        </p:spPr>
      </p:pic>
      <p:sp>
        <p:nvSpPr>
          <p:cNvPr id="7" name="TextBox 6"/>
          <p:cNvSpPr txBox="1"/>
          <p:nvPr/>
        </p:nvSpPr>
        <p:spPr>
          <a:xfrm>
            <a:off x="152400" y="5257800"/>
            <a:ext cx="8610600" cy="1421928"/>
          </a:xfrm>
          <a:prstGeom prst="rect">
            <a:avLst/>
          </a:prstGeom>
          <a:noFill/>
        </p:spPr>
        <p:txBody>
          <a:bodyPr wrap="square" rtlCol="0">
            <a:spAutoFit/>
          </a:bodyPr>
          <a:lstStyle/>
          <a:p>
            <a:pPr marL="342900" indent="-342900">
              <a:spcBef>
                <a:spcPct val="20000"/>
              </a:spcBef>
              <a:buFont typeface="Arial" pitchFamily="34" charset="0"/>
              <a:buChar char="•"/>
            </a:pPr>
            <a:r>
              <a:rPr lang="en-US" sz="1600" dirty="0" smtClean="0">
                <a:solidFill>
                  <a:srgbClr val="6F7173"/>
                </a:solidFill>
                <a:latin typeface="+mn-lt"/>
              </a:rPr>
              <a:t>Pump storage in simplest form is like a rechargeable battery</a:t>
            </a:r>
          </a:p>
          <a:p>
            <a:pPr marL="342900" indent="-342900">
              <a:spcBef>
                <a:spcPct val="20000"/>
              </a:spcBef>
              <a:buFont typeface="Arial" pitchFamily="34" charset="0"/>
              <a:buChar char="•"/>
            </a:pPr>
            <a:r>
              <a:rPr lang="en-US" sz="1600" dirty="0" smtClean="0">
                <a:solidFill>
                  <a:srgbClr val="6F7173"/>
                </a:solidFill>
                <a:latin typeface="+mn-lt"/>
              </a:rPr>
              <a:t>Eight (8) units with a total combined capacity of 800 MWs</a:t>
            </a:r>
          </a:p>
          <a:p>
            <a:pPr marL="342900" indent="-342900">
              <a:spcBef>
                <a:spcPct val="20000"/>
              </a:spcBef>
              <a:buFont typeface="Arial" pitchFamily="34" charset="0"/>
              <a:buChar char="•"/>
            </a:pPr>
            <a:r>
              <a:rPr lang="en-US" sz="1600" dirty="0" smtClean="0">
                <a:solidFill>
                  <a:srgbClr val="6F7173"/>
                </a:solidFill>
                <a:latin typeface="+mn-lt"/>
              </a:rPr>
              <a:t>When electric demand is low MR pumps up water from the river (charging) to upper reservoir and when  demand is high MR generates electricity by releasing same water back into the river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Muddy Run Pump Storage Powerhouse cross section</a:t>
            </a:r>
            <a:endParaRPr lang="en-US" dirty="0"/>
          </a:p>
        </p:txBody>
      </p:sp>
      <p:sp>
        <p:nvSpPr>
          <p:cNvPr id="4" name="Footer Placeholder 3"/>
          <p:cNvSpPr>
            <a:spLocks noGrp="1"/>
          </p:cNvSpPr>
          <p:nvPr>
            <p:ph type="ftr" sz="quarter" idx="10"/>
          </p:nvPr>
        </p:nvSpPr>
        <p:spPr/>
        <p:txBody>
          <a:bodyPr/>
          <a:lstStyle/>
          <a:p>
            <a:pPr>
              <a:defRPr/>
            </a:pPr>
            <a:r>
              <a:rPr lang="en-US" smtClean="0"/>
              <a:t>Presentation Title</a:t>
            </a:r>
            <a:endParaRPr lang="en-US" dirty="0"/>
          </a:p>
        </p:txBody>
      </p:sp>
      <p:sp>
        <p:nvSpPr>
          <p:cNvPr id="5" name="Slide Number Placeholder 4"/>
          <p:cNvSpPr>
            <a:spLocks noGrp="1"/>
          </p:cNvSpPr>
          <p:nvPr>
            <p:ph type="sldNum" sz="quarter" idx="11"/>
          </p:nvPr>
        </p:nvSpPr>
        <p:spPr/>
        <p:txBody>
          <a:bodyPr/>
          <a:lstStyle/>
          <a:p>
            <a:pPr>
              <a:defRPr/>
            </a:pPr>
            <a:fld id="{322D0BA6-DDC8-4608-BA9E-5615E24F315B}" type="slidenum">
              <a:rPr lang="en-US" smtClean="0"/>
              <a:pPr>
                <a:defRPr/>
              </a:pPr>
              <a:t>9</a:t>
            </a:fld>
            <a:endParaRPr lang="en-US"/>
          </a:p>
        </p:txBody>
      </p:sp>
      <p:sp>
        <p:nvSpPr>
          <p:cNvPr id="8" name="Text Box 6"/>
          <p:cNvSpPr txBox="1">
            <a:spLocks noChangeArrowheads="1"/>
          </p:cNvSpPr>
          <p:nvPr/>
        </p:nvSpPr>
        <p:spPr bwMode="auto">
          <a:xfrm>
            <a:off x="5410200" y="4953000"/>
            <a:ext cx="1981200" cy="396875"/>
          </a:xfrm>
          <a:prstGeom prst="rect">
            <a:avLst/>
          </a:prstGeom>
          <a:noFill/>
          <a:ln w="9525">
            <a:noFill/>
            <a:miter lim="800000"/>
            <a:headEnd/>
            <a:tailEnd/>
          </a:ln>
          <a:effectLst/>
        </p:spPr>
        <p:txBody>
          <a:bodyPr>
            <a:spAutoFit/>
          </a:bodyPr>
          <a:lstStyle/>
          <a:p>
            <a:pPr>
              <a:spcBef>
                <a:spcPct val="50000"/>
              </a:spcBef>
            </a:pPr>
            <a:r>
              <a:rPr lang="en-US" dirty="0">
                <a:solidFill>
                  <a:schemeClr val="bg1"/>
                </a:solidFill>
              </a:rPr>
              <a:t>penstocks</a:t>
            </a:r>
          </a:p>
        </p:txBody>
      </p:sp>
      <p:pic>
        <p:nvPicPr>
          <p:cNvPr id="10" name="Picture 7" descr="MR powerhouse cut away a"/>
          <p:cNvPicPr>
            <a:picLocks noChangeAspect="1" noChangeArrowheads="1"/>
          </p:cNvPicPr>
          <p:nvPr/>
        </p:nvPicPr>
        <p:blipFill>
          <a:blip r:embed="rId3" cstate="print"/>
          <a:srcRect/>
          <a:stretch>
            <a:fillRect/>
          </a:stretch>
        </p:blipFill>
        <p:spPr bwMode="auto">
          <a:xfrm>
            <a:off x="381000" y="1066801"/>
            <a:ext cx="8458200" cy="4343400"/>
          </a:xfrm>
          <a:prstGeom prst="rect">
            <a:avLst/>
          </a:prstGeom>
          <a:noFill/>
        </p:spPr>
      </p:pic>
      <p:sp>
        <p:nvSpPr>
          <p:cNvPr id="12" name="TextBox 11"/>
          <p:cNvSpPr txBox="1"/>
          <p:nvPr/>
        </p:nvSpPr>
        <p:spPr>
          <a:xfrm>
            <a:off x="304800" y="5410200"/>
            <a:ext cx="8610600" cy="1815882"/>
          </a:xfrm>
          <a:prstGeom prst="rect">
            <a:avLst/>
          </a:prstGeom>
          <a:noFill/>
        </p:spPr>
        <p:txBody>
          <a:bodyPr wrap="square" rtlCol="0">
            <a:spAutoFit/>
          </a:bodyPr>
          <a:lstStyle/>
          <a:p>
            <a:pPr marL="342900" indent="-342900">
              <a:spcBef>
                <a:spcPct val="20000"/>
              </a:spcBef>
              <a:buFont typeface="Arial" pitchFamily="34" charset="0"/>
              <a:buChar char="•"/>
            </a:pPr>
            <a:r>
              <a:rPr lang="en-US" sz="1600" dirty="0" smtClean="0">
                <a:solidFill>
                  <a:srgbClr val="6F7173"/>
                </a:solidFill>
                <a:latin typeface="+mn-lt"/>
              </a:rPr>
              <a:t>Water is transported from upper reservoir to the generators through tunnels or penstocks</a:t>
            </a:r>
          </a:p>
          <a:p>
            <a:pPr marL="342900" indent="-342900">
              <a:spcBef>
                <a:spcPct val="20000"/>
              </a:spcBef>
              <a:buFont typeface="Arial" pitchFamily="34" charset="0"/>
              <a:buChar char="•"/>
            </a:pPr>
            <a:r>
              <a:rPr lang="en-US" sz="1600" dirty="0" smtClean="0">
                <a:solidFill>
                  <a:srgbClr val="6F7173"/>
                </a:solidFill>
                <a:latin typeface="+mn-lt"/>
              </a:rPr>
              <a:t>Concrete section is 24.5’ </a:t>
            </a:r>
            <a:r>
              <a:rPr lang="en-US" sz="1600" dirty="0" err="1" smtClean="0">
                <a:solidFill>
                  <a:srgbClr val="6F7173"/>
                </a:solidFill>
                <a:latin typeface="+mn-lt"/>
              </a:rPr>
              <a:t>dia</a:t>
            </a:r>
            <a:r>
              <a:rPr lang="en-US" sz="1600" dirty="0" smtClean="0">
                <a:solidFill>
                  <a:srgbClr val="6F7173"/>
                </a:solidFill>
                <a:latin typeface="+mn-lt"/>
              </a:rPr>
              <a:t>, 550’ long; Steel section is 14’ </a:t>
            </a:r>
            <a:r>
              <a:rPr lang="en-US" sz="1600" dirty="0" err="1" smtClean="0">
                <a:solidFill>
                  <a:srgbClr val="6F7173"/>
                </a:solidFill>
                <a:latin typeface="+mn-lt"/>
              </a:rPr>
              <a:t>dia</a:t>
            </a:r>
            <a:r>
              <a:rPr lang="en-US" sz="1600" dirty="0" smtClean="0">
                <a:solidFill>
                  <a:srgbClr val="6F7173"/>
                </a:solidFill>
                <a:latin typeface="+mn-lt"/>
              </a:rPr>
              <a:t> , 400 ‘ long</a:t>
            </a:r>
          </a:p>
          <a:p>
            <a:pPr marL="342900" indent="-342900">
              <a:spcBef>
                <a:spcPct val="20000"/>
              </a:spcBef>
              <a:buFont typeface="Arial" pitchFamily="34" charset="0"/>
              <a:buChar char="•"/>
            </a:pPr>
            <a:r>
              <a:rPr lang="en-US" sz="1600" dirty="0" smtClean="0">
                <a:solidFill>
                  <a:srgbClr val="6F7173"/>
                </a:solidFill>
                <a:latin typeface="+mn-lt"/>
              </a:rPr>
              <a:t>MR units are approx 410 feet below the upper reservoir, turbine is 80’below river level </a:t>
            </a:r>
          </a:p>
          <a:p>
            <a:pPr marL="342900" indent="-342900">
              <a:spcBef>
                <a:spcPct val="20000"/>
              </a:spcBef>
              <a:buFont typeface="Arial" pitchFamily="34" charset="0"/>
              <a:buChar char="•"/>
            </a:pPr>
            <a:r>
              <a:rPr lang="en-US" sz="1600" dirty="0" smtClean="0">
                <a:solidFill>
                  <a:srgbClr val="6F7173"/>
                </a:solidFill>
                <a:latin typeface="+mn-lt"/>
              </a:rPr>
              <a:t>Generator produce 13 </a:t>
            </a:r>
            <a:r>
              <a:rPr lang="en-US" sz="1600" dirty="0" err="1" smtClean="0">
                <a:solidFill>
                  <a:srgbClr val="6F7173"/>
                </a:solidFill>
                <a:latin typeface="+mn-lt"/>
              </a:rPr>
              <a:t>kv</a:t>
            </a:r>
            <a:r>
              <a:rPr lang="en-US" sz="1600" dirty="0" smtClean="0">
                <a:solidFill>
                  <a:srgbClr val="6F7173"/>
                </a:solidFill>
                <a:latin typeface="+mn-lt"/>
              </a:rPr>
              <a:t> power which is stepped up to 220 </a:t>
            </a:r>
            <a:r>
              <a:rPr lang="en-US" sz="1600" dirty="0" err="1" smtClean="0">
                <a:solidFill>
                  <a:srgbClr val="6F7173"/>
                </a:solidFill>
                <a:latin typeface="+mn-lt"/>
              </a:rPr>
              <a:t>kv</a:t>
            </a:r>
            <a:r>
              <a:rPr lang="en-US" sz="1600" dirty="0" smtClean="0">
                <a:solidFill>
                  <a:srgbClr val="6F7173"/>
                </a:solidFill>
                <a:latin typeface="+mn-lt"/>
              </a:rPr>
              <a:t> for transmission lines</a:t>
            </a:r>
          </a:p>
          <a:p>
            <a:pPr marL="342900" indent="-342900">
              <a:spcBef>
                <a:spcPct val="20000"/>
              </a:spcBef>
              <a:buFont typeface="Arial" pitchFamily="34" charset="0"/>
              <a:buChar char="•"/>
            </a:pPr>
            <a:endParaRPr lang="en-US" sz="1600" dirty="0" smtClean="0">
              <a:solidFill>
                <a:srgbClr val="6F7173"/>
              </a:solidFill>
              <a:latin typeface="+mn-lt"/>
            </a:endParaRPr>
          </a:p>
          <a:p>
            <a:pPr marL="342900" indent="-342900">
              <a:spcBef>
                <a:spcPct val="20000"/>
              </a:spcBef>
              <a:buFont typeface="Arial" pitchFamily="34" charset="0"/>
              <a:buChar char="•"/>
            </a:pPr>
            <a:endParaRPr lang="en-US" sz="1600" dirty="0" smtClean="0">
              <a:solidFill>
                <a:srgbClr val="6F7173"/>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xelon Generation 2003 PowerPoint Everyday Template[1]">
  <a:themeElements>
    <a:clrScheme name="Exelon Generation Everyday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xelon Generation Everyday Presentation">
      <a:majorFont>
        <a:latin typeface="Franklin Gothic Medium"/>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elon Generation Everyday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xelon Generation Everyday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xelon Generation Everyday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xelon Generation Everyday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xelon Generation Everyday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xelon Generation Everyday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xelon Generation Everyday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Exelon Generation 2003 PowerPoint Everyday Template[1]</Template>
  <TotalTime>136</TotalTime>
  <Words>1486</Words>
  <Application>Microsoft Office PowerPoint</Application>
  <PresentationFormat>On-screen Show (4:3)</PresentationFormat>
  <Paragraphs>152</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Exelon Generation 2003 PowerPoint Everyday Template[1]</vt:lpstr>
      <vt:lpstr>Conowingo Hydroelectric Power Station    and  Muddy Run Pump Storage Facility </vt:lpstr>
      <vt:lpstr>Susquehanna River Basin</vt:lpstr>
      <vt:lpstr>Conowingo Dam</vt:lpstr>
      <vt:lpstr>Typical Hydro Plant</vt:lpstr>
      <vt:lpstr>Simplified Hydro turbine - generator</vt:lpstr>
      <vt:lpstr>Conowingo Dam – Crest Gate Operations </vt:lpstr>
      <vt:lpstr>Fish Passage at Conowingo Dam</vt:lpstr>
      <vt:lpstr>Muddy Run Pumped Storage Facility</vt:lpstr>
      <vt:lpstr>Muddy Run Pump Storage Powerhouse cross section</vt:lpstr>
      <vt:lpstr>Muddy Run Upper Canal – construction phase</vt:lpstr>
      <vt:lpstr>Hydro provides essential services to the grid</vt:lpstr>
      <vt:lpstr>Questions ?</vt:lpstr>
    </vt:vector>
  </TitlesOfParts>
  <Company>Exelon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A. Judge</dc:creator>
  <cp:lastModifiedBy>ken poletti</cp:lastModifiedBy>
  <cp:revision>19</cp:revision>
  <dcterms:created xsi:type="dcterms:W3CDTF">2012-11-27T13:06:58Z</dcterms:created>
  <dcterms:modified xsi:type="dcterms:W3CDTF">2012-11-28T21:52:43Z</dcterms:modified>
</cp:coreProperties>
</file>