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47" r:id="rId2"/>
  </p:sldMasterIdLst>
  <p:notesMasterIdLst>
    <p:notesMasterId r:id="rId40"/>
  </p:notesMasterIdLst>
  <p:sldIdLst>
    <p:sldId id="256" r:id="rId3"/>
    <p:sldId id="296" r:id="rId4"/>
    <p:sldId id="297" r:id="rId5"/>
    <p:sldId id="385" r:id="rId6"/>
    <p:sldId id="383" r:id="rId7"/>
    <p:sldId id="384" r:id="rId8"/>
    <p:sldId id="386" r:id="rId9"/>
    <p:sldId id="387" r:id="rId10"/>
    <p:sldId id="388" r:id="rId11"/>
    <p:sldId id="278" r:id="rId12"/>
    <p:sldId id="389" r:id="rId13"/>
    <p:sldId id="277" r:id="rId14"/>
    <p:sldId id="394" r:id="rId15"/>
    <p:sldId id="376" r:id="rId16"/>
    <p:sldId id="377" r:id="rId17"/>
    <p:sldId id="381" r:id="rId18"/>
    <p:sldId id="411" r:id="rId19"/>
    <p:sldId id="395" r:id="rId20"/>
    <p:sldId id="396" r:id="rId21"/>
    <p:sldId id="412" r:id="rId22"/>
    <p:sldId id="399" r:id="rId23"/>
    <p:sldId id="414" r:id="rId24"/>
    <p:sldId id="397" r:id="rId25"/>
    <p:sldId id="413" r:id="rId26"/>
    <p:sldId id="398" r:id="rId27"/>
    <p:sldId id="400" r:id="rId28"/>
    <p:sldId id="401" r:id="rId29"/>
    <p:sldId id="402" r:id="rId30"/>
    <p:sldId id="403" r:id="rId31"/>
    <p:sldId id="404" r:id="rId32"/>
    <p:sldId id="405" r:id="rId33"/>
    <p:sldId id="406" r:id="rId34"/>
    <p:sldId id="407" r:id="rId35"/>
    <p:sldId id="408" r:id="rId36"/>
    <p:sldId id="409" r:id="rId37"/>
    <p:sldId id="410" r:id="rId38"/>
    <p:sldId id="25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modifyVerifier cryptProviderType="rsaFull" cryptAlgorithmClass="hash" cryptAlgorithmType="typeAny" cryptAlgorithmSid="4" spinCount="100000" saltData="HVrlqsl78ChOfXzkC+CwTA==" hashData="9/v9vN3zi/jVTXZb1d141s1x70M="/>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00"/>
    <a:srgbClr val="36C6CA"/>
    <a:srgbClr val="00CC99"/>
    <a:srgbClr val="99CC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2029" autoAdjust="0"/>
  </p:normalViewPr>
  <p:slideViewPr>
    <p:cSldViewPr>
      <p:cViewPr varScale="1">
        <p:scale>
          <a:sx n="84" d="100"/>
          <a:sy n="84" d="100"/>
        </p:scale>
        <p:origin x="-143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lvl1pPr>
          </a:lstStyle>
          <a:p>
            <a:pPr>
              <a:defRPr/>
            </a:pPr>
            <a:endParaRPr lang="en-US" dirty="0"/>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smtClean="0"/>
            </a:lvl1pPr>
          </a:lstStyle>
          <a:p>
            <a:pPr>
              <a:defRPr/>
            </a:pPr>
            <a:endParaRPr lang="en-US" dirty="0"/>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smtClean="0"/>
            </a:lvl1pPr>
          </a:lstStyle>
          <a:p>
            <a:pPr>
              <a:defRPr/>
            </a:pPr>
            <a:endParaRPr lang="en-US" dirty="0"/>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619169E-46D8-4A1D-8592-34EC655EDC9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D95EB01-F925-47DF-A844-DC5CEA3D01E0}" type="slidenum">
              <a:rPr lang="en-US"/>
              <a:pPr/>
              <a:t>5</a:t>
            </a:fld>
            <a:endParaRPr lang="en-US" dirty="0"/>
          </a:p>
        </p:txBody>
      </p:sp>
      <p:sp>
        <p:nvSpPr>
          <p:cNvPr id="7171"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2830" tIns="46415" rIns="92830" bIns="46415" anchor="b"/>
          <a:lstStyle/>
          <a:p>
            <a:pPr algn="r" defTabSz="928688"/>
            <a:fld id="{8BC1EB4E-D1FE-4AAE-BCF4-AFBB90AB5A0F}" type="slidenum">
              <a:rPr lang="en-US" sz="1200"/>
              <a:pPr algn="r" defTabSz="928688"/>
              <a:t>5</a:t>
            </a:fld>
            <a:endParaRPr lang="en-US" sz="1200" dirty="0"/>
          </a:p>
        </p:txBody>
      </p:sp>
      <p:sp>
        <p:nvSpPr>
          <p:cNvPr id="7172" name="Rectangle 2"/>
          <p:cNvSpPr>
            <a:spLocks noGrp="1" noRot="1" noChangeAspect="1" noChangeArrowheads="1" noTextEdit="1"/>
          </p:cNvSpPr>
          <p:nvPr>
            <p:ph type="sldImg"/>
          </p:nvPr>
        </p:nvSpPr>
        <p:spPr>
          <a:xfrm>
            <a:off x="1144588" y="685800"/>
            <a:ext cx="4572000" cy="3429000"/>
          </a:xfrm>
          <a:ln/>
        </p:spPr>
      </p:sp>
      <p:sp>
        <p:nvSpPr>
          <p:cNvPr id="7173" name="Rectangle 3"/>
          <p:cNvSpPr>
            <a:spLocks noGrp="1" noChangeArrowheads="1"/>
          </p:cNvSpPr>
          <p:nvPr>
            <p:ph type="body" idx="1"/>
          </p:nvPr>
        </p:nvSpPr>
        <p:spPr>
          <a:noFill/>
          <a:ln/>
        </p:spPr>
        <p:txBody>
          <a:bodyPr lIns="92830" tIns="46415" rIns="92830" bIns="46415"/>
          <a:lstStyle/>
          <a:p>
            <a:pPr eaLnBrk="1" hangingPunct="1">
              <a:lnSpc>
                <a:spcPct val="90000"/>
              </a:lnSpc>
            </a:pPr>
            <a:endParaRPr lang="en-US" sz="9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19169E-46D8-4A1D-8592-34EC655EDC9D}" type="slidenum">
              <a:rPr lang="en-US" smtClean="0"/>
              <a:pPr>
                <a:defRPr/>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19169E-46D8-4A1D-8592-34EC655EDC9D}"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9D218E8-3127-42E5-B684-B9D65AFE3453}"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005EC1B-617C-4C0B-8DDF-5D08BDD1B68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571244-B994-409D-8274-EE3C58F579FB}"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BB0916-BE6E-497B-9A7A-963AEA33492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BB9016-3517-4201-B94C-4A7D8203334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29503-1DEE-4FFD-9403-7B6809AF992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19AAB-E861-4300-A791-09CDB912AAB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06E426-7B3C-4B28-91F4-DD0E4BD8981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851196-A372-4E9E-81C8-CE8653F6FF9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107D1B-FFBB-40B6-BFEE-5AAF706AC4C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7A7F1A-8527-4EF1-9FFF-577B0C08902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FFF282F-4DFD-46F9-8526-702A4ED683C1}"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647962-93BB-4C9C-989E-BC70D49CDAF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EFEF2B-498F-4AFD-92BF-58D5943A8CE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5E4562-0EAE-4F3C-AC5A-073BE076FC3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dirty="0">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dirty="0">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729E42FB-D850-4F65-B7F7-1055078B47D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489E9C9-9053-46C0-9B38-03E377750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263992FA-1194-49AA-B3EE-997FE2048BB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7471259-02D3-4BF3-A48B-8505508B0EA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8365F68-0582-408D-B433-282B91F5546F}"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169547E-636D-46D5-82F4-712A30C7331A}"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86679B5-CCA5-45D9-92E3-5FEF2B7C774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C3F6AFB-BBA0-4ACB-B8AA-9EFCFCC5F11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0FEE40D-470A-4B7C-A60B-467E69D38B9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AA4E50B-6FCB-431A-ABEC-16262F8927E9}"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A3917A-3597-492F-A663-E1F9546EA1F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smtClean="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smtClean="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BE6EA92-BBB6-49CF-9858-0C5FA245DBDA}"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057400"/>
            <a:ext cx="7924800" cy="2305050"/>
          </a:xfrm>
        </p:spPr>
        <p:txBody>
          <a:bodyPr/>
          <a:lstStyle/>
          <a:p>
            <a:pPr eaLnBrk="1" hangingPunct="1"/>
            <a:r>
              <a:rPr lang="en-US" sz="4000" b="1" dirty="0" smtClean="0">
                <a:solidFill>
                  <a:schemeClr val="bg1"/>
                </a:solidFill>
              </a:rPr>
              <a:t>BMP Verification: Gauging Levels of Certainty in Agricultural Best Management Practices</a:t>
            </a:r>
            <a:endParaRPr lang="en-US" sz="4000" b="1" dirty="0" smtClean="0">
              <a:solidFill>
                <a:schemeClr val="bg1"/>
              </a:solidFill>
            </a:endParaRPr>
          </a:p>
        </p:txBody>
      </p:sp>
      <p:sp>
        <p:nvSpPr>
          <p:cNvPr id="5123" name="Rectangle 3"/>
          <p:cNvSpPr>
            <a:spLocks noGrp="1" noChangeArrowheads="1"/>
          </p:cNvSpPr>
          <p:nvPr>
            <p:ph type="subTitle" idx="1"/>
          </p:nvPr>
        </p:nvSpPr>
        <p:spPr>
          <a:xfrm>
            <a:off x="1371600" y="4724400"/>
            <a:ext cx="6400800" cy="1981200"/>
          </a:xfrm>
        </p:spPr>
        <p:txBody>
          <a:bodyPr>
            <a:normAutofit/>
          </a:bodyPr>
          <a:lstStyle/>
          <a:p>
            <a:pPr eaLnBrk="1" hangingPunct="1">
              <a:lnSpc>
                <a:spcPct val="80000"/>
              </a:lnSpc>
            </a:pPr>
            <a:r>
              <a:rPr lang="en-US" sz="1800" b="1" dirty="0" smtClean="0">
                <a:solidFill>
                  <a:schemeClr val="bg1"/>
                </a:solidFill>
              </a:rPr>
              <a:t>Mark Dubin</a:t>
            </a:r>
          </a:p>
          <a:p>
            <a:pPr eaLnBrk="1" hangingPunct="1">
              <a:lnSpc>
                <a:spcPct val="80000"/>
              </a:lnSpc>
            </a:pPr>
            <a:r>
              <a:rPr lang="en-US" sz="1800" b="1" dirty="0" smtClean="0">
                <a:solidFill>
                  <a:schemeClr val="bg1"/>
                </a:solidFill>
              </a:rPr>
              <a:t>Agricultural Technical Coordinator</a:t>
            </a:r>
          </a:p>
          <a:p>
            <a:pPr eaLnBrk="1" hangingPunct="1">
              <a:lnSpc>
                <a:spcPct val="80000"/>
              </a:lnSpc>
            </a:pPr>
            <a:r>
              <a:rPr lang="en-US" sz="1800" b="1" dirty="0" smtClean="0">
                <a:solidFill>
                  <a:schemeClr val="bg1"/>
                </a:solidFill>
              </a:rPr>
              <a:t>University of Maryland Extension-College Park</a:t>
            </a:r>
          </a:p>
          <a:p>
            <a:pPr eaLnBrk="1" hangingPunct="1">
              <a:lnSpc>
                <a:spcPct val="80000"/>
              </a:lnSpc>
            </a:pPr>
            <a:endParaRPr lang="en-US" sz="1800" b="1" dirty="0" smtClean="0">
              <a:solidFill>
                <a:schemeClr val="bg1"/>
              </a:solidFill>
            </a:endParaRPr>
          </a:p>
          <a:p>
            <a:pPr eaLnBrk="1" hangingPunct="1">
              <a:lnSpc>
                <a:spcPct val="80000"/>
              </a:lnSpc>
            </a:pPr>
            <a:r>
              <a:rPr lang="en-US" sz="1800" b="1" dirty="0" smtClean="0">
                <a:solidFill>
                  <a:schemeClr val="bg1"/>
                </a:solidFill>
              </a:rPr>
              <a:t>Chesapeake Bay Program’s Citizen Advisory Committee Meeting</a:t>
            </a:r>
          </a:p>
          <a:p>
            <a:pPr eaLnBrk="1" hangingPunct="1">
              <a:lnSpc>
                <a:spcPct val="80000"/>
              </a:lnSpc>
            </a:pPr>
            <a:r>
              <a:rPr lang="en-US" sz="1800" b="1" dirty="0" smtClean="0">
                <a:solidFill>
                  <a:schemeClr val="bg1"/>
                </a:solidFill>
              </a:rPr>
              <a:t>Harve</a:t>
            </a:r>
            <a:r>
              <a:rPr lang="en-US" sz="1800" b="1" dirty="0" smtClean="0">
                <a:solidFill>
                  <a:schemeClr val="bg1"/>
                </a:solidFill>
              </a:rPr>
              <a:t> de Grace, </a:t>
            </a:r>
            <a:r>
              <a:rPr lang="en-US" sz="1800" b="1" dirty="0" smtClean="0">
                <a:solidFill>
                  <a:schemeClr val="bg1"/>
                </a:solidFill>
              </a:rPr>
              <a:t>Maryland</a:t>
            </a:r>
          </a:p>
          <a:p>
            <a:pPr eaLnBrk="1" hangingPunct="1">
              <a:lnSpc>
                <a:spcPct val="80000"/>
              </a:lnSpc>
            </a:pPr>
            <a:r>
              <a:rPr lang="en-US" sz="1800" b="1" dirty="0" smtClean="0">
                <a:solidFill>
                  <a:schemeClr val="bg1"/>
                </a:solidFill>
              </a:rPr>
              <a:t>November 30, 2012</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1905000"/>
            <a:ext cx="9144000" cy="1200329"/>
          </a:xfrm>
          <a:prstGeom prst="rect">
            <a:avLst/>
          </a:prstGeom>
          <a:noFill/>
          <a:ln w="9525">
            <a:noFill/>
            <a:miter lim="800000"/>
            <a:headEnd/>
            <a:tailEnd/>
          </a:ln>
        </p:spPr>
        <p:txBody>
          <a:bodyPr wrap="square">
            <a:spAutoFit/>
          </a:bodyPr>
          <a:lstStyle/>
          <a:p>
            <a:pPr algn="ctr">
              <a:spcBef>
                <a:spcPct val="50000"/>
              </a:spcBef>
            </a:pPr>
            <a:r>
              <a:rPr lang="en-US" sz="3600" b="1" dirty="0">
                <a:solidFill>
                  <a:schemeClr val="bg1"/>
                </a:solidFill>
              </a:rPr>
              <a:t>Chesapeake Bay </a:t>
            </a:r>
            <a:r>
              <a:rPr lang="en-US" sz="3600" b="1" dirty="0" smtClean="0">
                <a:solidFill>
                  <a:schemeClr val="bg1"/>
                </a:solidFill>
              </a:rPr>
              <a:t>Program’s Verification Development</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8547" name="Picture 3"/>
          <p:cNvPicPr>
            <a:picLocks noChangeAspect="1" noChangeArrowheads="1"/>
          </p:cNvPicPr>
          <p:nvPr/>
        </p:nvPicPr>
        <p:blipFill>
          <a:blip r:embed="rId3" cstate="print"/>
          <a:srcRect/>
          <a:stretch>
            <a:fillRect/>
          </a:stretch>
        </p:blipFill>
        <p:spPr bwMode="auto">
          <a:xfrm>
            <a:off x="-4114800" y="-1828800"/>
            <a:ext cx="16797867" cy="944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304800" y="3352800"/>
            <a:ext cx="85344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bg1"/>
                </a:solidFill>
              </a:rPr>
              <a:t>Agricultural BMP Verification</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Agricultural Verification</a:t>
            </a:r>
            <a:endParaRPr lang="en-US"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5410200"/>
            <a:ext cx="8229600" cy="715963"/>
          </a:xfrm>
        </p:spPr>
        <p:txBody>
          <a:bodyPr/>
          <a:lstStyle/>
          <a:p>
            <a:pPr>
              <a:buNone/>
            </a:pPr>
            <a:r>
              <a:rPr lang="en-US" b="1" dirty="0" smtClean="0">
                <a:solidFill>
                  <a:schemeClr val="bg1"/>
                </a:solidFill>
                <a:effectLst>
                  <a:outerShdw blurRad="38100" dist="38100" dir="2700000" algn="tl">
                    <a:srgbClr val="000000">
                      <a:alpha val="43137"/>
                    </a:srgbClr>
                  </a:outerShdw>
                </a:effectLst>
              </a:rPr>
              <a:t>Verification Is Not A New Concept…</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a:xfrm>
            <a:off x="0" y="304800"/>
            <a:ext cx="9144000" cy="914400"/>
          </a:xfrm>
        </p:spPr>
        <p:txBody>
          <a:bodyPr/>
          <a:lstStyle/>
          <a:p>
            <a:pPr algn="ctr"/>
            <a:r>
              <a:rPr lang="en-US" sz="2800" b="1" u="sng" dirty="0" smtClean="0">
                <a:solidFill>
                  <a:schemeClr val="accent2"/>
                </a:solidFill>
              </a:rPr>
              <a:t>CBP Agricultural BMPs</a:t>
            </a:r>
          </a:p>
        </p:txBody>
      </p:sp>
      <p:sp>
        <p:nvSpPr>
          <p:cNvPr id="97283" name="Rectangle 3"/>
          <p:cNvSpPr>
            <a:spLocks noGrp="1" noChangeArrowheads="1"/>
          </p:cNvSpPr>
          <p:nvPr>
            <p:ph type="subTitle" idx="4294967295"/>
          </p:nvPr>
        </p:nvSpPr>
        <p:spPr>
          <a:xfrm>
            <a:off x="0" y="1371600"/>
            <a:ext cx="4572000" cy="6400800"/>
          </a:xfrm>
        </p:spPr>
        <p:txBody>
          <a:bodyPr>
            <a:normAutofit/>
          </a:bodyPr>
          <a:lstStyle/>
          <a:p>
            <a:pPr marL="173038" indent="-173038">
              <a:buFontTx/>
              <a:buNone/>
            </a:pPr>
            <a:r>
              <a:rPr lang="en-US" sz="1600" b="1" dirty="0" smtClean="0"/>
              <a:t>Nutrient Management</a:t>
            </a:r>
          </a:p>
          <a:p>
            <a:pPr marL="173038" indent="-173038"/>
            <a:r>
              <a:rPr lang="en-US" sz="1600" dirty="0" smtClean="0"/>
              <a:t> Nutrient Management</a:t>
            </a:r>
          </a:p>
          <a:p>
            <a:pPr marL="173038" indent="-173038"/>
            <a:r>
              <a:rPr lang="en-US" sz="1600" dirty="0" smtClean="0"/>
              <a:t> Precision Agriculture</a:t>
            </a:r>
          </a:p>
          <a:p>
            <a:pPr marL="173038" indent="-173038"/>
            <a:r>
              <a:rPr lang="en-US" sz="1600" dirty="0" smtClean="0"/>
              <a:t> Enhanced Nutrient Management</a:t>
            </a:r>
          </a:p>
          <a:p>
            <a:pPr marL="173038" indent="-173038">
              <a:buFontTx/>
              <a:buNone/>
            </a:pPr>
            <a:r>
              <a:rPr lang="en-US" sz="1600" b="1" dirty="0" smtClean="0"/>
              <a:t>Conservation Tillage</a:t>
            </a:r>
          </a:p>
          <a:p>
            <a:pPr marL="173038" indent="-173038"/>
            <a:r>
              <a:rPr lang="en-US" sz="1600" dirty="0" smtClean="0"/>
              <a:t> Continuous No-Till</a:t>
            </a:r>
          </a:p>
          <a:p>
            <a:pPr marL="173038" indent="-173038"/>
            <a:r>
              <a:rPr lang="en-US" sz="1600" dirty="0" smtClean="0"/>
              <a:t> Conservation Tillage</a:t>
            </a:r>
          </a:p>
          <a:p>
            <a:pPr marL="173038" indent="-173038">
              <a:buFontTx/>
              <a:buNone/>
            </a:pPr>
            <a:r>
              <a:rPr lang="en-US" sz="1600" b="1" dirty="0" smtClean="0"/>
              <a:t>Cover Crops</a:t>
            </a:r>
          </a:p>
          <a:p>
            <a:pPr marL="173038" indent="-173038"/>
            <a:r>
              <a:rPr lang="en-US" sz="1600" dirty="0" smtClean="0"/>
              <a:t> Cover Crops – Late Planting</a:t>
            </a:r>
          </a:p>
          <a:p>
            <a:pPr marL="173038" indent="-173038"/>
            <a:r>
              <a:rPr lang="en-US" sz="1600" dirty="0" smtClean="0"/>
              <a:t> Cover Crops – Early Planting</a:t>
            </a:r>
          </a:p>
          <a:p>
            <a:pPr marL="173038" indent="-173038"/>
            <a:r>
              <a:rPr lang="en-US" sz="1600" dirty="0" smtClean="0"/>
              <a:t> Small Grain Enhancement – Late Planting</a:t>
            </a:r>
          </a:p>
          <a:p>
            <a:pPr marL="173038" indent="-173038"/>
            <a:r>
              <a:rPr lang="en-US" sz="1600" dirty="0" smtClean="0"/>
              <a:t> Small Grain Enhancement – Early Planting</a:t>
            </a:r>
          </a:p>
          <a:p>
            <a:pPr marL="173038" indent="-173038">
              <a:buFontTx/>
              <a:buNone/>
            </a:pPr>
            <a:r>
              <a:rPr lang="en-US" sz="1600" b="1" dirty="0" smtClean="0"/>
              <a:t>Pasture Grazing BMPs</a:t>
            </a:r>
          </a:p>
          <a:p>
            <a:pPr marL="173038" indent="-173038"/>
            <a:r>
              <a:rPr lang="en-US" sz="1600" dirty="0" smtClean="0"/>
              <a:t> Alternative Watering Facilities</a:t>
            </a:r>
          </a:p>
          <a:p>
            <a:pPr marL="173038" indent="-173038"/>
            <a:r>
              <a:rPr lang="en-US" sz="1600" dirty="0" smtClean="0"/>
              <a:t> Stream Access Control with Fencing</a:t>
            </a:r>
          </a:p>
          <a:p>
            <a:pPr marL="173038" indent="-173038"/>
            <a:r>
              <a:rPr lang="en-US" sz="1600" dirty="0" smtClean="0"/>
              <a:t> Prescribed Grazing</a:t>
            </a:r>
          </a:p>
          <a:p>
            <a:pPr marL="173038" indent="-173038"/>
            <a:r>
              <a:rPr lang="en-US" sz="1600" dirty="0" smtClean="0"/>
              <a:t> Precision Intensive Rotational Grazing</a:t>
            </a:r>
          </a:p>
          <a:p>
            <a:pPr marL="173038" indent="-173038"/>
            <a:r>
              <a:rPr lang="en-US" sz="1600" dirty="0" smtClean="0"/>
              <a:t> Horse Pasture </a:t>
            </a:r>
            <a:r>
              <a:rPr lang="en-US" sz="1600" dirty="0" smtClean="0"/>
              <a:t>Management</a:t>
            </a:r>
            <a:endParaRPr lang="en-US" dirty="0" smtClean="0"/>
          </a:p>
        </p:txBody>
      </p:sp>
      <p:sp>
        <p:nvSpPr>
          <p:cNvPr id="97284" name="Text Box 4"/>
          <p:cNvSpPr txBox="1">
            <a:spLocks noChangeArrowheads="1"/>
          </p:cNvSpPr>
          <p:nvPr/>
        </p:nvSpPr>
        <p:spPr bwMode="auto">
          <a:xfrm>
            <a:off x="4800600" y="1295400"/>
            <a:ext cx="4572000" cy="5607689"/>
          </a:xfrm>
          <a:prstGeom prst="rect">
            <a:avLst/>
          </a:prstGeom>
          <a:noFill/>
          <a:ln w="9525">
            <a:noFill/>
            <a:miter lim="800000"/>
            <a:headEnd/>
            <a:tailEnd/>
          </a:ln>
        </p:spPr>
        <p:txBody>
          <a:bodyPr wrap="square">
            <a:spAutoFit/>
          </a:bodyPr>
          <a:lstStyle/>
          <a:p>
            <a:pPr>
              <a:spcBef>
                <a:spcPct val="20000"/>
              </a:spcBef>
            </a:pPr>
            <a:r>
              <a:rPr lang="en-US" sz="1600" b="1" dirty="0"/>
              <a:t>Other Agricultural BMPS</a:t>
            </a:r>
            <a:r>
              <a:rPr lang="en-US" sz="1600" dirty="0"/>
              <a:t> </a:t>
            </a:r>
          </a:p>
          <a:p>
            <a:pPr>
              <a:spcBef>
                <a:spcPct val="20000"/>
              </a:spcBef>
              <a:buFontTx/>
              <a:buChar char="•"/>
            </a:pPr>
            <a:r>
              <a:rPr lang="en-US" sz="1600" dirty="0"/>
              <a:t> Forest Buffers</a:t>
            </a:r>
          </a:p>
          <a:p>
            <a:pPr>
              <a:spcBef>
                <a:spcPct val="20000"/>
              </a:spcBef>
              <a:buFontTx/>
              <a:buChar char="•"/>
            </a:pPr>
            <a:r>
              <a:rPr lang="en-US" sz="1600" dirty="0"/>
              <a:t> Wetland Restoration</a:t>
            </a:r>
          </a:p>
          <a:p>
            <a:pPr>
              <a:spcBef>
                <a:spcPct val="20000"/>
              </a:spcBef>
              <a:buFontTx/>
              <a:buChar char="•"/>
            </a:pPr>
            <a:r>
              <a:rPr lang="en-US" sz="1600" dirty="0"/>
              <a:t> Land Retirement</a:t>
            </a:r>
          </a:p>
          <a:p>
            <a:pPr>
              <a:spcBef>
                <a:spcPct val="20000"/>
              </a:spcBef>
              <a:buFontTx/>
              <a:buChar char="•"/>
            </a:pPr>
            <a:r>
              <a:rPr lang="en-US" sz="1600" dirty="0"/>
              <a:t> Grass Buffers</a:t>
            </a:r>
          </a:p>
          <a:p>
            <a:pPr>
              <a:spcBef>
                <a:spcPct val="20000"/>
              </a:spcBef>
              <a:buFontTx/>
              <a:buChar char="•"/>
            </a:pPr>
            <a:r>
              <a:rPr lang="en-US" sz="1600" dirty="0"/>
              <a:t> Forest Buffers</a:t>
            </a:r>
          </a:p>
          <a:p>
            <a:pPr>
              <a:spcBef>
                <a:spcPct val="20000"/>
              </a:spcBef>
              <a:buFontTx/>
              <a:buChar char="•"/>
            </a:pPr>
            <a:r>
              <a:rPr lang="en-US" sz="1600" dirty="0"/>
              <a:t> Tree Planting</a:t>
            </a:r>
          </a:p>
          <a:p>
            <a:pPr>
              <a:spcBef>
                <a:spcPct val="20000"/>
              </a:spcBef>
              <a:buFontTx/>
              <a:buChar char="•"/>
            </a:pPr>
            <a:r>
              <a:rPr lang="en-US" sz="1600" dirty="0"/>
              <a:t> Carbon Sequestration/Alternative Crops</a:t>
            </a:r>
          </a:p>
          <a:p>
            <a:pPr>
              <a:spcBef>
                <a:spcPct val="20000"/>
              </a:spcBef>
              <a:buFontTx/>
              <a:buChar char="•"/>
            </a:pPr>
            <a:r>
              <a:rPr lang="en-US" sz="1600" dirty="0"/>
              <a:t> Conservation Plans/SCWQP</a:t>
            </a:r>
          </a:p>
          <a:p>
            <a:pPr>
              <a:spcBef>
                <a:spcPct val="20000"/>
              </a:spcBef>
              <a:buFontTx/>
              <a:buChar char="•"/>
            </a:pPr>
            <a:r>
              <a:rPr lang="en-US" sz="1600" dirty="0"/>
              <a:t> Animal Waste Management Systems</a:t>
            </a:r>
          </a:p>
          <a:p>
            <a:pPr>
              <a:spcBef>
                <a:spcPct val="20000"/>
              </a:spcBef>
              <a:buFontTx/>
              <a:buChar char="•"/>
            </a:pPr>
            <a:r>
              <a:rPr lang="en-US" sz="1600" dirty="0"/>
              <a:t> Mortality Composters</a:t>
            </a:r>
          </a:p>
          <a:p>
            <a:pPr>
              <a:spcBef>
                <a:spcPct val="20000"/>
              </a:spcBef>
              <a:buFontTx/>
              <a:buChar char="•"/>
            </a:pPr>
            <a:r>
              <a:rPr lang="en-US" sz="1600" dirty="0"/>
              <a:t> Water Control Structures</a:t>
            </a:r>
          </a:p>
          <a:p>
            <a:pPr>
              <a:spcBef>
                <a:spcPct val="20000"/>
              </a:spcBef>
              <a:buFontTx/>
              <a:buChar char="•"/>
            </a:pPr>
            <a:r>
              <a:rPr lang="en-US" sz="1600" dirty="0"/>
              <a:t> Non-Urban Stream Restoration</a:t>
            </a:r>
          </a:p>
          <a:p>
            <a:pPr>
              <a:spcBef>
                <a:spcPct val="20000"/>
              </a:spcBef>
              <a:buFontTx/>
              <a:buChar char="•"/>
            </a:pPr>
            <a:r>
              <a:rPr lang="en-US" sz="1600" dirty="0"/>
              <a:t> Poultry Phytase</a:t>
            </a:r>
          </a:p>
          <a:p>
            <a:pPr>
              <a:spcBef>
                <a:spcPct val="20000"/>
              </a:spcBef>
              <a:buFontTx/>
              <a:buChar char="•"/>
            </a:pPr>
            <a:r>
              <a:rPr lang="en-US" sz="1600" dirty="0"/>
              <a:t> Poultry Litter Management</a:t>
            </a:r>
          </a:p>
          <a:p>
            <a:pPr>
              <a:spcBef>
                <a:spcPct val="20000"/>
              </a:spcBef>
              <a:buFontTx/>
              <a:buChar char="•"/>
            </a:pPr>
            <a:r>
              <a:rPr lang="en-US" sz="1600" dirty="0"/>
              <a:t> Dairy Precision Feeding and Forage </a:t>
            </a:r>
            <a:br>
              <a:rPr lang="en-US" sz="1600" dirty="0"/>
            </a:br>
            <a:r>
              <a:rPr lang="en-US" sz="1600" dirty="0"/>
              <a:t>  Management</a:t>
            </a:r>
          </a:p>
          <a:p>
            <a:pPr>
              <a:spcBef>
                <a:spcPct val="20000"/>
              </a:spcBef>
              <a:buFontTx/>
              <a:buChar char="•"/>
            </a:pPr>
            <a:r>
              <a:rPr lang="en-US" sz="1600" dirty="0"/>
              <a:t> Swine Phytase</a:t>
            </a:r>
          </a:p>
          <a:p>
            <a:pPr>
              <a:spcBef>
                <a:spcPct val="20000"/>
              </a:spcBef>
              <a:buFontTx/>
              <a:buChar char="•"/>
            </a:pPr>
            <a:r>
              <a:rPr lang="en-US" sz="1600" dirty="0"/>
              <a:t> Ammonia Emissions Reductions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ctrTitle" idx="4294967295"/>
          </p:nvPr>
        </p:nvSpPr>
        <p:spPr>
          <a:xfrm>
            <a:off x="0" y="304800"/>
            <a:ext cx="9144000" cy="914400"/>
          </a:xfrm>
        </p:spPr>
        <p:txBody>
          <a:bodyPr/>
          <a:lstStyle/>
          <a:p>
            <a:pPr algn="ctr"/>
            <a:r>
              <a:rPr lang="en-US" sz="2800" b="1" u="sng" dirty="0" smtClean="0">
                <a:solidFill>
                  <a:schemeClr val="accent2"/>
                </a:solidFill>
              </a:rPr>
              <a:t>Interim CBP Agricultural BMPs</a:t>
            </a:r>
          </a:p>
        </p:txBody>
      </p:sp>
      <p:sp>
        <p:nvSpPr>
          <p:cNvPr id="98307" name="Rectangle 3"/>
          <p:cNvSpPr>
            <a:spLocks noGrp="1" noChangeArrowheads="1"/>
          </p:cNvSpPr>
          <p:nvPr>
            <p:ph type="subTitle" idx="4294967295"/>
          </p:nvPr>
        </p:nvSpPr>
        <p:spPr>
          <a:xfrm>
            <a:off x="0" y="1447800"/>
            <a:ext cx="9144000" cy="5410200"/>
          </a:xfrm>
        </p:spPr>
        <p:txBody>
          <a:bodyPr>
            <a:normAutofit lnSpcReduction="10000"/>
          </a:bodyPr>
          <a:lstStyle/>
          <a:p>
            <a:pPr marL="173038" indent="-173038" algn="ctr">
              <a:lnSpc>
                <a:spcPct val="80000"/>
              </a:lnSpc>
              <a:buFontTx/>
              <a:buNone/>
            </a:pPr>
            <a:r>
              <a:rPr lang="en-US" sz="1800" b="1" dirty="0" smtClean="0"/>
              <a:t>Nutrient Management</a:t>
            </a:r>
          </a:p>
          <a:p>
            <a:pPr marL="173038" indent="-173038" algn="ctr">
              <a:lnSpc>
                <a:spcPct val="80000"/>
              </a:lnSpc>
            </a:pPr>
            <a:r>
              <a:rPr lang="en-US" sz="1800" dirty="0" smtClean="0"/>
              <a:t> Irrigation Management</a:t>
            </a:r>
          </a:p>
          <a:p>
            <a:pPr marL="173038" indent="-173038" algn="ctr">
              <a:lnSpc>
                <a:spcPct val="80000"/>
              </a:lnSpc>
            </a:pPr>
            <a:r>
              <a:rPr lang="en-US" sz="1800" dirty="0" smtClean="0"/>
              <a:t> Passive Hay Management</a:t>
            </a:r>
            <a:br>
              <a:rPr lang="en-US" sz="1800" dirty="0" smtClean="0"/>
            </a:br>
            <a:r>
              <a:rPr lang="en-US" sz="1800" dirty="0" smtClean="0"/>
              <a:t> </a:t>
            </a:r>
          </a:p>
          <a:p>
            <a:pPr marL="173038" indent="-173038" algn="ctr">
              <a:lnSpc>
                <a:spcPct val="80000"/>
              </a:lnSpc>
              <a:buFontTx/>
              <a:buNone/>
            </a:pPr>
            <a:r>
              <a:rPr lang="en-US" sz="1800" b="1" dirty="0" smtClean="0"/>
              <a:t>Manure Management</a:t>
            </a:r>
          </a:p>
          <a:p>
            <a:pPr marL="173038" indent="-173038" algn="ctr">
              <a:lnSpc>
                <a:spcPct val="80000"/>
              </a:lnSpc>
            </a:pPr>
            <a:r>
              <a:rPr lang="en-US" sz="1800" dirty="0" smtClean="0"/>
              <a:t> Liquid Manure Injection</a:t>
            </a:r>
          </a:p>
          <a:p>
            <a:pPr marL="173038" indent="-173038" algn="ctr">
              <a:lnSpc>
                <a:spcPct val="80000"/>
              </a:lnSpc>
            </a:pPr>
            <a:r>
              <a:rPr lang="en-US" sz="1800" dirty="0" smtClean="0"/>
              <a:t> Poultry Litter Injection</a:t>
            </a:r>
          </a:p>
          <a:p>
            <a:pPr marL="173038" indent="-173038" algn="ctr">
              <a:lnSpc>
                <a:spcPct val="80000"/>
              </a:lnSpc>
            </a:pPr>
            <a:r>
              <a:rPr lang="en-US" sz="1800" dirty="0" smtClean="0"/>
              <a:t> Manure Processing Technology</a:t>
            </a:r>
          </a:p>
          <a:p>
            <a:pPr marL="173038" indent="-173038" algn="ctr">
              <a:lnSpc>
                <a:spcPct val="80000"/>
              </a:lnSpc>
            </a:pPr>
            <a:r>
              <a:rPr lang="en-US" sz="1800" dirty="0" smtClean="0"/>
              <a:t> Poultry Litter Amendments</a:t>
            </a:r>
            <a:br>
              <a:rPr lang="en-US" sz="1800" dirty="0" smtClean="0"/>
            </a:br>
            <a:endParaRPr lang="en-US" sz="1800" dirty="0" smtClean="0"/>
          </a:p>
          <a:p>
            <a:pPr marL="173038" indent="-173038" algn="ctr">
              <a:lnSpc>
                <a:spcPct val="80000"/>
              </a:lnSpc>
              <a:buFontTx/>
              <a:buNone/>
            </a:pPr>
            <a:r>
              <a:rPr lang="en-US" sz="1800" b="1" dirty="0" smtClean="0"/>
              <a:t>Mortality Management</a:t>
            </a:r>
          </a:p>
          <a:p>
            <a:pPr marL="173038" indent="-173038" algn="ctr">
              <a:lnSpc>
                <a:spcPct val="80000"/>
              </a:lnSpc>
            </a:pPr>
            <a:r>
              <a:rPr lang="en-US" sz="1800" dirty="0" smtClean="0"/>
              <a:t> Mortality Incineration</a:t>
            </a:r>
            <a:br>
              <a:rPr lang="en-US" sz="1800" dirty="0" smtClean="0"/>
            </a:br>
            <a:endParaRPr lang="en-US" sz="1800" dirty="0" smtClean="0"/>
          </a:p>
          <a:p>
            <a:pPr marL="173038" indent="-173038" algn="ctr">
              <a:lnSpc>
                <a:spcPct val="80000"/>
              </a:lnSpc>
              <a:buFontTx/>
              <a:buNone/>
            </a:pPr>
            <a:r>
              <a:rPr lang="en-US" sz="1800" b="1" dirty="0" smtClean="0"/>
              <a:t>Soil Amendments</a:t>
            </a:r>
          </a:p>
          <a:p>
            <a:pPr marL="173038" indent="-173038" algn="ctr">
              <a:lnSpc>
                <a:spcPct val="80000"/>
              </a:lnSpc>
            </a:pPr>
            <a:r>
              <a:rPr lang="en-US" sz="1800" dirty="0" smtClean="0"/>
              <a:t> Phosphorus Absorbing Materials</a:t>
            </a:r>
            <a:br>
              <a:rPr lang="en-US" sz="1800" dirty="0" smtClean="0"/>
            </a:br>
            <a:endParaRPr lang="en-US" sz="1800" dirty="0" smtClean="0"/>
          </a:p>
          <a:p>
            <a:pPr marL="173038" indent="-173038" algn="ctr">
              <a:lnSpc>
                <a:spcPct val="80000"/>
              </a:lnSpc>
              <a:buFontTx/>
              <a:buNone/>
            </a:pPr>
            <a:r>
              <a:rPr lang="en-US" sz="1800" b="1" dirty="0" smtClean="0"/>
              <a:t>Nursery Management</a:t>
            </a:r>
          </a:p>
          <a:p>
            <a:pPr marL="173038" indent="-173038" algn="ctr">
              <a:lnSpc>
                <a:spcPct val="80000"/>
              </a:lnSpc>
            </a:pPr>
            <a:r>
              <a:rPr lang="en-US" sz="1800" dirty="0" smtClean="0"/>
              <a:t>Nursery Runoff Management</a:t>
            </a:r>
            <a:br>
              <a:rPr lang="en-US" sz="1800" dirty="0" smtClean="0"/>
            </a:br>
            <a:endParaRPr lang="en-US" sz="1800" dirty="0" smtClean="0"/>
          </a:p>
          <a:p>
            <a:pPr marL="173038" indent="-173038" algn="ctr">
              <a:lnSpc>
                <a:spcPct val="80000"/>
              </a:lnSpc>
              <a:buFontTx/>
              <a:buNone/>
            </a:pPr>
            <a:r>
              <a:rPr lang="en-US" sz="1800" b="1" dirty="0" smtClean="0"/>
              <a:t>Non-Cost-Shared Practices</a:t>
            </a:r>
          </a:p>
          <a:p>
            <a:pPr marL="173038" indent="-173038" algn="ctr">
              <a:lnSpc>
                <a:spcPct val="80000"/>
              </a:lnSpc>
            </a:pPr>
            <a:r>
              <a:rPr lang="en-US" sz="1800" dirty="0" smtClean="0"/>
              <a:t> Tracking and Reporting</a:t>
            </a:r>
          </a:p>
          <a:p>
            <a:pPr marL="173038" indent="-173038" algn="ctr">
              <a:lnSpc>
                <a:spcPct val="80000"/>
              </a:lnSpc>
              <a:buFontTx/>
              <a:buNone/>
            </a:pPr>
            <a:endParaRPr lang="en-US" sz="3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ctrTitle" idx="4294967295"/>
          </p:nvPr>
        </p:nvSpPr>
        <p:spPr>
          <a:xfrm>
            <a:off x="0" y="304800"/>
            <a:ext cx="9144000" cy="914400"/>
          </a:xfrm>
        </p:spPr>
        <p:txBody>
          <a:bodyPr/>
          <a:lstStyle/>
          <a:p>
            <a:pPr algn="ctr"/>
            <a:r>
              <a:rPr lang="en-US" sz="2800" b="1" u="sng" dirty="0" smtClean="0">
                <a:solidFill>
                  <a:schemeClr val="accent2"/>
                </a:solidFill>
              </a:rPr>
              <a:t>Proposed CBP Agricultural BMPs</a:t>
            </a:r>
          </a:p>
        </p:txBody>
      </p:sp>
      <p:sp>
        <p:nvSpPr>
          <p:cNvPr id="105475" name="Rectangle 3"/>
          <p:cNvSpPr>
            <a:spLocks noGrp="1" noChangeArrowheads="1"/>
          </p:cNvSpPr>
          <p:nvPr>
            <p:ph type="subTitle" idx="4294967295"/>
          </p:nvPr>
        </p:nvSpPr>
        <p:spPr>
          <a:xfrm>
            <a:off x="0" y="1447800"/>
            <a:ext cx="9144000" cy="4953000"/>
          </a:xfrm>
        </p:spPr>
        <p:txBody>
          <a:bodyPr/>
          <a:lstStyle/>
          <a:p>
            <a:pPr marL="173038" indent="-173038" algn="ctr">
              <a:lnSpc>
                <a:spcPct val="80000"/>
              </a:lnSpc>
              <a:buFontTx/>
              <a:buNone/>
            </a:pPr>
            <a:r>
              <a:rPr lang="en-US" sz="1800" b="1" dirty="0" smtClean="0"/>
              <a:t>Manure Management</a:t>
            </a:r>
          </a:p>
          <a:p>
            <a:pPr marL="173038" indent="-173038" algn="ctr">
              <a:lnSpc>
                <a:spcPct val="80000"/>
              </a:lnSpc>
            </a:pPr>
            <a:r>
              <a:rPr lang="en-US" sz="1800" dirty="0" smtClean="0"/>
              <a:t>Heavy Use Area Poultry Pads</a:t>
            </a:r>
          </a:p>
          <a:p>
            <a:pPr marL="173038" indent="-173038" algn="ctr">
              <a:lnSpc>
                <a:spcPct val="80000"/>
              </a:lnSpc>
            </a:pPr>
            <a:r>
              <a:rPr lang="en-US" sz="1800" dirty="0" smtClean="0"/>
              <a:t>Poultry Litter Management</a:t>
            </a:r>
            <a:br>
              <a:rPr lang="en-US" sz="1800" dirty="0" smtClean="0"/>
            </a:br>
            <a:endParaRPr lang="en-US" sz="1800" dirty="0" smtClean="0"/>
          </a:p>
          <a:p>
            <a:pPr marL="173038" indent="-173038" algn="ctr">
              <a:lnSpc>
                <a:spcPct val="80000"/>
              </a:lnSpc>
              <a:buFontTx/>
              <a:buNone/>
            </a:pPr>
            <a:r>
              <a:rPr lang="en-US" sz="1800" b="1" dirty="0" smtClean="0"/>
              <a:t>Stormwater Management</a:t>
            </a:r>
          </a:p>
          <a:p>
            <a:pPr marL="173038" indent="-173038" algn="ctr">
              <a:lnSpc>
                <a:spcPct val="80000"/>
              </a:lnSpc>
            </a:pPr>
            <a:r>
              <a:rPr lang="en-US" sz="1800" dirty="0" smtClean="0"/>
              <a:t>Agricultural Stormwater Management</a:t>
            </a:r>
            <a:br>
              <a:rPr lang="en-US" sz="1800" dirty="0" smtClean="0"/>
            </a:br>
            <a:endParaRPr lang="en-US" sz="1800" dirty="0" smtClean="0"/>
          </a:p>
          <a:p>
            <a:pPr marL="173038" indent="-173038" algn="ctr">
              <a:lnSpc>
                <a:spcPct val="80000"/>
              </a:lnSpc>
              <a:buFontTx/>
              <a:buNone/>
            </a:pPr>
            <a:r>
              <a:rPr lang="en-US" sz="1800" b="1" dirty="0" smtClean="0"/>
              <a:t>Sinkhole Management</a:t>
            </a:r>
          </a:p>
          <a:p>
            <a:pPr marL="173038" indent="-173038" algn="ctr">
              <a:lnSpc>
                <a:spcPct val="80000"/>
              </a:lnSpc>
            </a:pPr>
            <a:r>
              <a:rPr lang="en-US" sz="1800" dirty="0" smtClean="0"/>
              <a:t>Sink-Hole Grass Buffers</a:t>
            </a:r>
            <a:br>
              <a:rPr lang="en-US" sz="1800" dirty="0" smtClean="0"/>
            </a:br>
            <a:endParaRPr lang="en-US" sz="1800" dirty="0" smtClean="0"/>
          </a:p>
          <a:p>
            <a:pPr marL="173038" indent="-173038" algn="ctr">
              <a:lnSpc>
                <a:spcPct val="80000"/>
              </a:lnSpc>
              <a:buFontTx/>
              <a:buNone/>
            </a:pPr>
            <a:endParaRPr lang="en-US" sz="4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The Agriculture Workgroup identified the need to scientifically support the development of an agricultural verification protocol.</a:t>
            </a:r>
            <a:br>
              <a:rPr lang="en-US" dirty="0" smtClean="0"/>
            </a:br>
            <a:endParaRPr lang="en-US" dirty="0" smtClean="0"/>
          </a:p>
          <a:p>
            <a:pPr lvl="1"/>
            <a:r>
              <a:rPr lang="en-US" dirty="0" smtClean="0"/>
              <a:t>Technical assistance has been obtained from </a:t>
            </a:r>
            <a:r>
              <a:rPr lang="en-US" dirty="0" smtClean="0"/>
              <a:t>Tetra Tech under the EPA national contract under the direction of the workgroup.</a:t>
            </a:r>
          </a:p>
          <a:p>
            <a:pPr lvl="1"/>
            <a:r>
              <a:rPr lang="en-US" dirty="0" smtClean="0"/>
              <a:t>A </a:t>
            </a:r>
            <a:r>
              <a:rPr lang="en-US" dirty="0" smtClean="0"/>
              <a:t>summary verification report is being developed to document the findings from a national scientific literature search and through interviews with both regionally and nationally recognized verification experts.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The Agriculture Workgroup has used the BMP </a:t>
            </a:r>
            <a:r>
              <a:rPr lang="en-US" dirty="0"/>
              <a:t>verification principles developed by the Water Quality Goal Implementation Team's (WQGIT) BMP Verification Steering </a:t>
            </a:r>
            <a:r>
              <a:rPr lang="en-US" dirty="0" smtClean="0"/>
              <a:t>Committee.</a:t>
            </a:r>
            <a:br>
              <a:rPr lang="en-US" dirty="0" smtClean="0"/>
            </a:br>
            <a:r>
              <a:rPr lang="en-US" dirty="0" smtClean="0"/>
              <a:t> </a:t>
            </a:r>
          </a:p>
          <a:p>
            <a:pPr lvl="1"/>
            <a:r>
              <a:rPr lang="en-US" dirty="0" smtClean="0"/>
              <a:t>The workgroup has </a:t>
            </a:r>
            <a:r>
              <a:rPr lang="en-US" dirty="0"/>
              <a:t>considered a series of potential options for developing an agricultural verification protocol. </a:t>
            </a:r>
            <a:endParaRPr lang="en-US" dirty="0" smtClean="0"/>
          </a:p>
          <a:p>
            <a:pPr lvl="1"/>
            <a:r>
              <a:rPr lang="en-US" dirty="0" smtClean="0"/>
              <a:t>The </a:t>
            </a:r>
            <a:r>
              <a:rPr lang="en-US" dirty="0"/>
              <a:t>potential options have each been weighed on their individual merits, and both positive and non-positive attributes identified.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 Agriculture Workgroup has considered multiple options of verification protocols.</a:t>
            </a:r>
            <a:br>
              <a:rPr lang="en-US" dirty="0" smtClean="0"/>
            </a:br>
            <a:r>
              <a:rPr lang="en-US" dirty="0" smtClean="0"/>
              <a:t>   </a:t>
            </a:r>
            <a:endParaRPr lang="en-US" sz="900" dirty="0" smtClean="0"/>
          </a:p>
          <a:p>
            <a:pPr lvl="1"/>
            <a:r>
              <a:rPr lang="en-US" dirty="0" smtClean="0"/>
              <a:t>Version </a:t>
            </a:r>
            <a:r>
              <a:rPr lang="en-US" dirty="0"/>
              <a:t>1: </a:t>
            </a:r>
            <a:r>
              <a:rPr lang="en-US" dirty="0" smtClean="0"/>
              <a:t/>
            </a:r>
            <a:br>
              <a:rPr lang="en-US" dirty="0" smtClean="0"/>
            </a:br>
            <a:r>
              <a:rPr lang="en-US" dirty="0" smtClean="0"/>
              <a:t>Create </a:t>
            </a:r>
            <a:r>
              <a:rPr lang="en-US" dirty="0"/>
              <a:t>a limited and uniform verification protocol standard for all practices and </a:t>
            </a:r>
            <a:r>
              <a:rPr lang="en-US" dirty="0" smtClean="0"/>
              <a:t>programs.</a:t>
            </a:r>
            <a:br>
              <a:rPr lang="en-US" dirty="0" smtClean="0"/>
            </a:br>
            <a:endParaRPr lang="en-US" dirty="0" smtClean="0"/>
          </a:p>
          <a:p>
            <a:pPr lvl="1"/>
            <a:r>
              <a:rPr lang="en-US" dirty="0" smtClean="0"/>
              <a:t>Not recommended by the workgroup.	</a:t>
            </a: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85800" y="-77788"/>
            <a:ext cx="10591800" cy="7064376"/>
          </a:xfrm>
          <a:prstGeom prst="rect">
            <a:avLst/>
          </a:prstGeom>
          <a:noFill/>
          <a:ln w="9525">
            <a:noFill/>
            <a:miter lim="800000"/>
            <a:headEnd/>
            <a:tailEnd/>
          </a:ln>
        </p:spPr>
      </p:pic>
      <p:sp>
        <p:nvSpPr>
          <p:cNvPr id="74755" name="Text Box 3"/>
          <p:cNvSpPr txBox="1">
            <a:spLocks noChangeArrowheads="1"/>
          </p:cNvSpPr>
          <p:nvPr/>
        </p:nvSpPr>
        <p:spPr bwMode="auto">
          <a:xfrm>
            <a:off x="152400" y="1752600"/>
            <a:ext cx="8839200" cy="1555750"/>
          </a:xfrm>
          <a:prstGeom prst="rect">
            <a:avLst/>
          </a:prstGeom>
          <a:noFill/>
          <a:ln w="9525">
            <a:noFill/>
            <a:miter lim="800000"/>
            <a:headEnd/>
            <a:tailEnd/>
          </a:ln>
          <a:effectLst/>
        </p:spPr>
        <p:txBody>
          <a:bodyPr>
            <a:spAutoFit/>
          </a:bodyPr>
          <a:lstStyle/>
          <a:p>
            <a:pPr algn="ctr">
              <a:defRPr/>
            </a:pPr>
            <a:endParaRPr lang="en-US" sz="4800" b="1" dirty="0">
              <a:solidFill>
                <a:schemeClr val="bg1"/>
              </a:solidFill>
              <a:effectLst>
                <a:outerShdw blurRad="38100" dist="38100" dir="2700000" algn="tl">
                  <a:srgbClr val="000000"/>
                </a:outerShdw>
              </a:effectLst>
            </a:endParaRPr>
          </a:p>
          <a:p>
            <a:pPr algn="ctr">
              <a:defRPr/>
            </a:pPr>
            <a:endParaRPr lang="en-US" sz="4800" b="1" dirty="0">
              <a:solidFill>
                <a:schemeClr val="bg1"/>
              </a:solidFill>
              <a:effectLst>
                <a:outerShdw blurRad="38100" dist="38100" dir="2700000" algn="tl">
                  <a:srgbClr val="000000"/>
                </a:outerShdw>
              </a:effectLst>
            </a:endParaRPr>
          </a:p>
        </p:txBody>
      </p:sp>
      <p:sp>
        <p:nvSpPr>
          <p:cNvPr id="74756" name="Text Box 4"/>
          <p:cNvSpPr txBox="1">
            <a:spLocks noChangeArrowheads="1"/>
          </p:cNvSpPr>
          <p:nvPr/>
        </p:nvSpPr>
        <p:spPr bwMode="auto">
          <a:xfrm>
            <a:off x="1143000" y="3124200"/>
            <a:ext cx="7162800" cy="2655888"/>
          </a:xfrm>
          <a:prstGeom prst="rect">
            <a:avLst/>
          </a:prstGeom>
          <a:noFill/>
          <a:ln w="9525">
            <a:noFill/>
            <a:miter lim="800000"/>
            <a:headEnd/>
            <a:tailEnd/>
          </a:ln>
          <a:effectLst/>
        </p:spPr>
        <p:txBody>
          <a:bodyPr>
            <a:spAutoFit/>
          </a:bodyPr>
          <a:lstStyle/>
          <a:p>
            <a:pPr algn="ctr">
              <a:spcBef>
                <a:spcPct val="50000"/>
              </a:spcBef>
              <a:defRPr/>
            </a:pPr>
            <a:r>
              <a:rPr lang="en-US" sz="2400" b="1" dirty="0">
                <a:solidFill>
                  <a:schemeClr val="bg1"/>
                </a:solidFill>
                <a:effectLst>
                  <a:outerShdw blurRad="38100" dist="38100" dir="2700000" algn="tl">
                    <a:srgbClr val="000000"/>
                  </a:outerShdw>
                </a:effectLst>
              </a:rPr>
              <a:t>Mark Dubin</a:t>
            </a:r>
            <a:br>
              <a:rPr lang="en-US" sz="2400" b="1" dirty="0">
                <a:solidFill>
                  <a:schemeClr val="bg1"/>
                </a:solidFill>
                <a:effectLst>
                  <a:outerShdw blurRad="38100" dist="38100" dir="2700000" algn="tl">
                    <a:srgbClr val="000000"/>
                  </a:outerShdw>
                </a:effectLst>
              </a:rPr>
            </a:br>
            <a:r>
              <a:rPr lang="en-US" sz="2400" b="1" dirty="0">
                <a:solidFill>
                  <a:schemeClr val="bg1"/>
                </a:solidFill>
                <a:effectLst>
                  <a:outerShdw blurRad="38100" dist="38100" dir="2700000" algn="tl">
                    <a:srgbClr val="000000"/>
                  </a:outerShdw>
                </a:effectLst>
              </a:rPr>
              <a:t>Agricultural Technical Coordinator</a:t>
            </a:r>
          </a:p>
          <a:p>
            <a:pPr algn="ctr">
              <a:spcBef>
                <a:spcPct val="50000"/>
              </a:spcBef>
              <a:defRPr/>
            </a:pPr>
            <a:r>
              <a:rPr lang="en-US" sz="1600" b="1" dirty="0">
                <a:solidFill>
                  <a:schemeClr val="bg1"/>
                </a:solidFill>
                <a:effectLst>
                  <a:outerShdw blurRad="38100" dist="38100" dir="2700000" algn="tl">
                    <a:srgbClr val="000000"/>
                  </a:outerShdw>
                </a:effectLst>
              </a:rPr>
              <a:t>University of Maryland Extension-College Park</a:t>
            </a:r>
            <a:br>
              <a:rPr lang="en-US" sz="1600" b="1" dirty="0">
                <a:solidFill>
                  <a:schemeClr val="bg1"/>
                </a:solidFill>
                <a:effectLst>
                  <a:outerShdw blurRad="38100" dist="38100" dir="2700000" algn="tl">
                    <a:srgbClr val="000000"/>
                  </a:outerShdw>
                </a:effectLst>
              </a:rPr>
            </a:br>
            <a:r>
              <a:rPr lang="en-US" sz="1600" b="1" dirty="0">
                <a:solidFill>
                  <a:schemeClr val="bg1"/>
                </a:solidFill>
                <a:effectLst>
                  <a:outerShdw blurRad="38100" dist="38100" dir="2700000" algn="tl">
                    <a:srgbClr val="000000"/>
                  </a:outerShdw>
                </a:effectLst>
              </a:rPr>
              <a:t>College of Agriculture and Natural Resources</a:t>
            </a:r>
          </a:p>
          <a:p>
            <a:pPr algn="ctr">
              <a:spcBef>
                <a:spcPct val="50000"/>
              </a:spcBef>
              <a:defRPr/>
            </a:pPr>
            <a:r>
              <a:rPr lang="en-US" sz="1600" b="1" dirty="0">
                <a:solidFill>
                  <a:schemeClr val="bg1"/>
                </a:solidFill>
                <a:effectLst>
                  <a:outerShdw blurRad="38100" dist="38100" dir="2700000" algn="tl">
                    <a:srgbClr val="000000"/>
                  </a:outerShdw>
                </a:effectLst>
              </a:rPr>
              <a:t>USDA-NIFA Mid-Atlantic Water Program</a:t>
            </a:r>
            <a:br>
              <a:rPr lang="en-US" sz="1600" b="1" dirty="0">
                <a:solidFill>
                  <a:schemeClr val="bg1"/>
                </a:solidFill>
                <a:effectLst>
                  <a:outerShdw blurRad="38100" dist="38100" dir="2700000" algn="tl">
                    <a:srgbClr val="000000"/>
                  </a:outerShdw>
                </a:effectLst>
              </a:rPr>
            </a:br>
            <a:r>
              <a:rPr lang="en-US" sz="1600" b="1" dirty="0">
                <a:solidFill>
                  <a:schemeClr val="bg1"/>
                </a:solidFill>
                <a:effectLst>
                  <a:outerShdw blurRad="38100" dist="38100" dir="2700000" algn="tl">
                    <a:srgbClr val="000000"/>
                  </a:outerShdw>
                </a:effectLst>
              </a:rPr>
              <a:t>mdubin06@umd.edu</a:t>
            </a:r>
          </a:p>
          <a:p>
            <a:pPr algn="ctr">
              <a:spcBef>
                <a:spcPct val="50000"/>
              </a:spcBef>
              <a:defRPr/>
            </a:pPr>
            <a:r>
              <a:rPr lang="en-US" sz="1600" b="1" dirty="0">
                <a:solidFill>
                  <a:schemeClr val="bg1"/>
                </a:solidFill>
                <a:effectLst>
                  <a:outerShdw blurRad="38100" dist="38100" dir="2700000" algn="tl">
                    <a:srgbClr val="000000"/>
                  </a:outerShdw>
                </a:effectLst>
              </a:rPr>
              <a:t>EPA Chesapeake Bay Program Office</a:t>
            </a:r>
            <a:br>
              <a:rPr lang="en-US" sz="1600" b="1" dirty="0">
                <a:solidFill>
                  <a:schemeClr val="bg1"/>
                </a:solidFill>
                <a:effectLst>
                  <a:outerShdw blurRad="38100" dist="38100" dir="2700000" algn="tl">
                    <a:srgbClr val="000000"/>
                  </a:outerShdw>
                </a:effectLst>
              </a:rPr>
            </a:br>
            <a:r>
              <a:rPr lang="en-US" sz="1600" b="1" dirty="0">
                <a:solidFill>
                  <a:schemeClr val="bg1"/>
                </a:solidFill>
                <a:effectLst>
                  <a:outerShdw blurRad="38100" dist="38100" dir="2700000" algn="tl">
                    <a:srgbClr val="000000"/>
                  </a:outerShdw>
                </a:effectLst>
              </a:rPr>
              <a:t>mdubin@chesapeakebay.net </a:t>
            </a:r>
          </a:p>
        </p:txBody>
      </p:sp>
      <p:pic>
        <p:nvPicPr>
          <p:cNvPr id="6149" name="Picture 6" descr="cbplogocolor[1]"/>
          <p:cNvPicPr>
            <a:picLocks noChangeAspect="1" noChangeArrowheads="1"/>
          </p:cNvPicPr>
          <p:nvPr/>
        </p:nvPicPr>
        <p:blipFill>
          <a:blip r:embed="rId3" cstate="print"/>
          <a:srcRect/>
          <a:stretch>
            <a:fillRect/>
          </a:stretch>
        </p:blipFill>
        <p:spPr bwMode="auto">
          <a:xfrm>
            <a:off x="6623050" y="152400"/>
            <a:ext cx="2520950" cy="2073275"/>
          </a:xfrm>
          <a:prstGeom prst="rect">
            <a:avLst/>
          </a:prstGeom>
          <a:noFill/>
          <a:ln w="9525">
            <a:noFill/>
            <a:miter lim="800000"/>
            <a:headEnd/>
            <a:tailEnd/>
          </a:ln>
        </p:spPr>
      </p:pic>
      <p:pic>
        <p:nvPicPr>
          <p:cNvPr id="6150" name="Picture 8" descr="Extension_UMD_slogan_color"/>
          <p:cNvPicPr>
            <a:picLocks noChangeAspect="1" noChangeArrowheads="1"/>
          </p:cNvPicPr>
          <p:nvPr/>
        </p:nvPicPr>
        <p:blipFill>
          <a:blip r:embed="rId4" cstate="print"/>
          <a:srcRect/>
          <a:stretch>
            <a:fillRect/>
          </a:stretch>
        </p:blipFill>
        <p:spPr bwMode="auto">
          <a:xfrm>
            <a:off x="0" y="152400"/>
            <a:ext cx="2743200" cy="2057400"/>
          </a:xfrm>
          <a:prstGeom prst="rect">
            <a:avLst/>
          </a:prstGeom>
          <a:noFill/>
          <a:ln w="9525">
            <a:noFill/>
            <a:miter lim="800000"/>
            <a:headEnd/>
            <a:tailEnd/>
          </a:ln>
        </p:spPr>
      </p:pic>
      <p:pic>
        <p:nvPicPr>
          <p:cNvPr id="6151" name="Picture 10" descr="mid-atlantic_stmp_08"/>
          <p:cNvPicPr>
            <a:picLocks noChangeAspect="1" noChangeArrowheads="1"/>
          </p:cNvPicPr>
          <p:nvPr/>
        </p:nvPicPr>
        <p:blipFill>
          <a:blip r:embed="rId5" cstate="print"/>
          <a:srcRect/>
          <a:stretch>
            <a:fillRect/>
          </a:stretch>
        </p:blipFill>
        <p:spPr bwMode="auto">
          <a:xfrm>
            <a:off x="0" y="4038600"/>
            <a:ext cx="1901825" cy="2667000"/>
          </a:xfrm>
          <a:prstGeom prst="rect">
            <a:avLst/>
          </a:prstGeom>
          <a:noFill/>
          <a:ln w="9525">
            <a:noFill/>
            <a:miter lim="800000"/>
            <a:headEnd/>
            <a:tailEnd/>
          </a:ln>
        </p:spPr>
      </p:pic>
      <p:pic>
        <p:nvPicPr>
          <p:cNvPr id="6152" name="Picture 12" descr="timthumb"/>
          <p:cNvPicPr>
            <a:picLocks noChangeAspect="1" noChangeArrowheads="1"/>
          </p:cNvPicPr>
          <p:nvPr/>
        </p:nvPicPr>
        <p:blipFill>
          <a:blip r:embed="rId6" cstate="print"/>
          <a:srcRect/>
          <a:stretch>
            <a:fillRect/>
          </a:stretch>
        </p:blipFill>
        <p:spPr bwMode="auto">
          <a:xfrm>
            <a:off x="7162800" y="4800600"/>
            <a:ext cx="19812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a:t>In considering the above verification </a:t>
            </a:r>
            <a:r>
              <a:rPr lang="en-US" dirty="0" smtClean="0"/>
              <a:t>option, </a:t>
            </a:r>
            <a:r>
              <a:rPr lang="en-US" dirty="0"/>
              <a:t>the membership of the AgWG identified concerns with Version 1 in that it did not conform to the diversity of agricultural practices and implementation programs across six jurisdictions</a:t>
            </a:r>
            <a:r>
              <a:rPr lang="en-US" dirty="0" smtClean="0"/>
              <a:t>.</a:t>
            </a:r>
          </a:p>
          <a:p>
            <a:pPr lvl="1"/>
            <a:r>
              <a:rPr lang="en-US" dirty="0" smtClean="0"/>
              <a:t>Implementing </a:t>
            </a:r>
            <a:r>
              <a:rPr lang="en-US" dirty="0"/>
              <a:t>a limited verification protocol standard would likely not offer sufficient capacity to allow adequate BMP implementation reporting. </a:t>
            </a:r>
            <a:endParaRPr lang="en-US" dirty="0" smtClean="0"/>
          </a:p>
          <a:p>
            <a:pPr lvl="1"/>
            <a:r>
              <a:rPr lang="en-US" dirty="0" smtClean="0"/>
              <a:t>Of </a:t>
            </a:r>
            <a:r>
              <a:rPr lang="en-US" dirty="0"/>
              <a:t>the positive considerations, Version 1 option does provide 100% acceptance of tracked and reported practices and the application of 100% of the model BMP effectiveness values.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Version 2.1: </a:t>
            </a:r>
            <a:br>
              <a:rPr lang="en-US" dirty="0" smtClean="0"/>
            </a:br>
            <a:r>
              <a:rPr lang="en-US" dirty="0" smtClean="0"/>
              <a:t>Create diverse verification protocol options and identify the levels of confidence for each protocol. Limit the units of BMP implementation reported by the degree of relative data confidence (e.g. 90% relative data confidence x tracked units = reported units). The standard model BMP effectiveness values would be applied to the reported units.</a:t>
            </a:r>
            <a:br>
              <a:rPr lang="en-US" dirty="0" smtClean="0"/>
            </a:br>
            <a:endParaRPr lang="en-US" dirty="0" smtClean="0"/>
          </a:p>
          <a:p>
            <a:pPr lvl="1"/>
            <a:r>
              <a:rPr lang="en-US" dirty="0" smtClean="0"/>
              <a:t>Not recommended by the workgroup.</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a:t>In contrast with Version 1, </a:t>
            </a:r>
            <a:r>
              <a:rPr lang="en-US" dirty="0" smtClean="0"/>
              <a:t>Version </a:t>
            </a:r>
            <a:r>
              <a:rPr lang="en-US" dirty="0"/>
              <a:t>2.1 </a:t>
            </a:r>
            <a:r>
              <a:rPr lang="en-US" dirty="0" smtClean="0"/>
              <a:t>offers </a:t>
            </a:r>
            <a:r>
              <a:rPr lang="en-US" dirty="0"/>
              <a:t>multiple potential verification protocol options that are more reflective of the diversity of agricultural practices and programs</a:t>
            </a:r>
            <a:r>
              <a:rPr lang="en-US" dirty="0" smtClean="0"/>
              <a:t>.</a:t>
            </a:r>
            <a:br>
              <a:rPr lang="en-US" dirty="0" smtClean="0"/>
            </a:br>
            <a:r>
              <a:rPr lang="en-US" dirty="0" smtClean="0"/>
              <a:t> </a:t>
            </a:r>
          </a:p>
          <a:p>
            <a:pPr lvl="1"/>
            <a:r>
              <a:rPr lang="en-US" dirty="0" smtClean="0"/>
              <a:t>The </a:t>
            </a:r>
            <a:r>
              <a:rPr lang="en-US" dirty="0"/>
              <a:t>multiple protocol options also produce varying levels of relative data confidence between the protocol options, as well as between practice types within a single protocol. </a:t>
            </a:r>
            <a:endParaRPr lang="en-US" dirty="0" smtClean="0"/>
          </a:p>
          <a:p>
            <a:pPr lvl="1"/>
            <a:r>
              <a:rPr lang="en-US" dirty="0" smtClean="0"/>
              <a:t>To </a:t>
            </a:r>
            <a:r>
              <a:rPr lang="en-US" dirty="0"/>
              <a:t>address the issue of widely varying relative data confidence levels, the Version 2.1 implements a calculation method to align the protocol's level of confidence to the units of reported BMPs. </a:t>
            </a:r>
            <a:endParaRPr lang="en-US" dirty="0" smtClean="0"/>
          </a:p>
          <a:p>
            <a:pPr lvl="1"/>
            <a:r>
              <a:rPr lang="en-US" dirty="0" smtClean="0"/>
              <a:t>The </a:t>
            </a:r>
            <a:r>
              <a:rPr lang="en-US" dirty="0"/>
              <a:t>foremost concern of this method by the AgWG was that by limiting the units of tracked BMPs that would be reported to the CBP models could jeopardize local community support. </a:t>
            </a:r>
            <a:endParaRPr lang="en-US" dirty="0" smtClean="0"/>
          </a:p>
          <a:p>
            <a:pPr lvl="1"/>
            <a:r>
              <a:rPr lang="en-US" dirty="0" smtClean="0"/>
              <a:t>In </a:t>
            </a:r>
            <a:r>
              <a:rPr lang="en-US" dirty="0"/>
              <a:t>addition, the verification literature search and national expert interview process that was implemented by the AgWG did not yield adequate scientific documentation to assign defensible relative data verification levels to all protocol options for all practices.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Version 2.2: </a:t>
            </a:r>
            <a:br>
              <a:rPr lang="en-US" dirty="0" smtClean="0"/>
            </a:br>
            <a:r>
              <a:rPr lang="en-US" dirty="0" smtClean="0"/>
              <a:t>Create diverse protocol options and identify the levels of confidence for each protocol. Limit the model reduction credits for the units of BMP implementation reported by the degree of relative data confidence (e.g. 90% relative data confidence x BMP effectiveness values = modified BMP effectiveness values to be applied).</a:t>
            </a:r>
            <a:br>
              <a:rPr lang="en-US" dirty="0" smtClean="0"/>
            </a:br>
            <a:endParaRPr lang="en-US" dirty="0" smtClean="0"/>
          </a:p>
          <a:p>
            <a:pPr lvl="1"/>
            <a:r>
              <a:rPr lang="en-US" dirty="0" smtClean="0"/>
              <a:t>Not recommended by the workgroup.</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a:t>Version 2.2 addresses the issue of widely varying relative data confidence levels by implementing a calculation method similar to Version 2.2. </a:t>
            </a:r>
            <a:endParaRPr lang="en-US" dirty="0" smtClean="0"/>
          </a:p>
          <a:p>
            <a:pPr lvl="1"/>
            <a:r>
              <a:rPr lang="en-US" dirty="0" smtClean="0"/>
              <a:t>Instead </a:t>
            </a:r>
            <a:r>
              <a:rPr lang="en-US" dirty="0"/>
              <a:t>of aligning the protocol's level of confidence to the units of reported BMPs, this version applies the alignment to the model BMP effectiveness values. </a:t>
            </a:r>
            <a:endParaRPr lang="en-US" dirty="0" smtClean="0"/>
          </a:p>
          <a:p>
            <a:pPr lvl="1"/>
            <a:r>
              <a:rPr lang="en-US" dirty="0" smtClean="0"/>
              <a:t>Version </a:t>
            </a:r>
            <a:r>
              <a:rPr lang="en-US" dirty="0"/>
              <a:t>2.2 allows all tracked practices to be reported for nutrient and sediment reduction credits, however, the BMP effectiveness values are reflective of the associated level of data confidence. </a:t>
            </a:r>
            <a:r>
              <a:rPr lang="en-US" dirty="0" smtClean="0"/>
              <a:t>Verification </a:t>
            </a:r>
            <a:r>
              <a:rPr lang="en-US" dirty="0"/>
              <a:t>protocols yielding lower relative data confidence levels would receive compensate model BMP effectiveness credit</a:t>
            </a:r>
            <a:r>
              <a:rPr lang="en-US" dirty="0" smtClean="0"/>
              <a:t>.</a:t>
            </a:r>
          </a:p>
          <a:p>
            <a:pPr lvl="1"/>
            <a:r>
              <a:rPr lang="en-US" dirty="0" smtClean="0"/>
              <a:t> </a:t>
            </a:r>
            <a:r>
              <a:rPr lang="en-US" dirty="0"/>
              <a:t>The chief concern of the AgWG was that the verification literature search and national expert interview process that was implemented by the workgroup did not yield adequate scientific documentation to assign defensible relative data verification levels to all protocol options for all practices.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p:txBody>
          <a:bodyPr/>
          <a:lstStyle/>
          <a:p>
            <a:r>
              <a:rPr lang="en-US" dirty="0"/>
              <a:t>Version 3: </a:t>
            </a:r>
            <a:r>
              <a:rPr lang="en-US" dirty="0" smtClean="0"/>
              <a:t/>
            </a:r>
            <a:br>
              <a:rPr lang="en-US" dirty="0" smtClean="0"/>
            </a:br>
            <a:r>
              <a:rPr lang="en-US" dirty="0" smtClean="0"/>
              <a:t>Create </a:t>
            </a:r>
            <a:r>
              <a:rPr lang="en-US" dirty="0"/>
              <a:t>diverse protocol options and apply a standard minimum threshold of relative </a:t>
            </a:r>
            <a:r>
              <a:rPr lang="en-US" dirty="0" smtClean="0"/>
              <a:t>data </a:t>
            </a:r>
            <a:r>
              <a:rPr lang="en-US" dirty="0"/>
              <a:t>confidence to allow 100% of tracked BMP units to be reported and receive 100% of BMP </a:t>
            </a:r>
            <a:r>
              <a:rPr lang="en-US" dirty="0" smtClean="0"/>
              <a:t>effectiveness </a:t>
            </a:r>
            <a:r>
              <a:rPr lang="en-US" dirty="0"/>
              <a:t>values</a:t>
            </a:r>
            <a:r>
              <a:rPr lang="en-US" dirty="0" smtClean="0"/>
              <a:t>.</a:t>
            </a:r>
            <a:br>
              <a:rPr lang="en-US" dirty="0" smtClean="0"/>
            </a:br>
            <a:endParaRPr lang="en-US" dirty="0" smtClean="0"/>
          </a:p>
          <a:p>
            <a:pPr lvl="1"/>
            <a:r>
              <a:rPr lang="en-US" dirty="0" smtClean="0"/>
              <a:t>Recommended by the workgroup on November 29, 2012.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There are multiple attributes of the Agricultural BMP Verification Protocol Version 3 over previous versions. </a:t>
            </a:r>
          </a:p>
          <a:p>
            <a:pPr lvl="1"/>
            <a:r>
              <a:rPr lang="en-US" dirty="0" smtClean="0"/>
              <a:t>The Version </a:t>
            </a:r>
            <a:r>
              <a:rPr lang="en-US" dirty="0"/>
              <a:t>3 protocol encompasses the positive benefits of Versions 2.1 and 2.2 by incorporating multiple protocol options to address the diversity of agricultural practices and jurisdictions. </a:t>
            </a:r>
            <a:endParaRPr lang="en-US" dirty="0" smtClean="0"/>
          </a:p>
          <a:p>
            <a:pPr lvl="1"/>
            <a:r>
              <a:rPr lang="en-US" dirty="0" smtClean="0"/>
              <a:t>In </a:t>
            </a:r>
            <a:r>
              <a:rPr lang="en-US" dirty="0"/>
              <a:t>contrast to the earlier versions, Version 3 recognizes the widely varying relative data confidence levels between protocol options, as well as between practices within a single protocol, by establishing an up-front standard confidence level threshold for 100% model BMP effectiveness credit. </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 </a:t>
            </a:r>
            <a:endParaRPr lang="en-US" dirty="0"/>
          </a:p>
        </p:txBody>
      </p:sp>
      <p:sp>
        <p:nvSpPr>
          <p:cNvPr id="3" name="Content Placeholder 2"/>
          <p:cNvSpPr>
            <a:spLocks noGrp="1"/>
          </p:cNvSpPr>
          <p:nvPr>
            <p:ph idx="1"/>
          </p:nvPr>
        </p:nvSpPr>
        <p:spPr/>
        <p:txBody>
          <a:bodyPr/>
          <a:lstStyle/>
          <a:p>
            <a:pPr lvl="1"/>
            <a:r>
              <a:rPr lang="en-US" dirty="0" smtClean="0"/>
              <a:t>All protocol options are available to the partnership, but a minimum 80% data confidence threshold is required to be met to allow all tracked BMPs to be reported for full model credit. </a:t>
            </a:r>
          </a:p>
          <a:p>
            <a:pPr lvl="1"/>
            <a:r>
              <a:rPr lang="en-US" dirty="0" smtClean="0"/>
              <a:t>The verification literature search and national expert interview process that was implemented by the AgWG appears capable to yield adequate scientific documentation to assign a defensible threshold relative data verification levels to all protocol options for all practices.</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b="1" dirty="0"/>
              <a:t>Verification Protocol Elements (Version 3.4 Matrix)</a:t>
            </a:r>
            <a:endParaRPr lang="en-US" dirty="0"/>
          </a:p>
          <a:p>
            <a:pPr lvl="1"/>
            <a:r>
              <a:rPr lang="en-US" u="sng" dirty="0"/>
              <a:t>Statistical Data Confidence Threshold</a:t>
            </a:r>
            <a:r>
              <a:rPr lang="en-US" dirty="0"/>
              <a:t> </a:t>
            </a:r>
            <a:br>
              <a:rPr lang="en-US" dirty="0"/>
            </a:br>
            <a:r>
              <a:rPr lang="en-US" dirty="0"/>
              <a:t>All tracked BMP data to be reported to and credited by the Chesapeake Bay Program models would be required to meet at a minimum a documented 80 percent level of statistical confidence. The preference would be for the level of statistical data confidence to be higher than the minimum. The proposed figure of 80 percent is based on the mid-point of a range of documented data confidence levels identified by the Tetra Tech verification study commissioned by the Agriculture Workgroup. This level of statistical confidence is representative of a minimum of 80 percent of tracked BMP units (e.g. acres, number, etc.) that could be verified under a full on-site assessment to be implemented, operated and maintained according to the appropriate BMP standards.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b="1" dirty="0" smtClean="0"/>
              <a:t>Verification Protocol Elements (Version 3.4 Matrix)</a:t>
            </a:r>
            <a:endParaRPr lang="en-US" dirty="0" smtClean="0"/>
          </a:p>
          <a:p>
            <a:pPr lvl="1"/>
            <a:r>
              <a:rPr lang="en-US" u="sng" dirty="0" smtClean="0"/>
              <a:t>Agricultural BMP Verification Protocols</a:t>
            </a:r>
            <a:br>
              <a:rPr lang="en-US" u="sng" dirty="0" smtClean="0"/>
            </a:br>
            <a:r>
              <a:rPr lang="en-US" dirty="0" smtClean="0"/>
              <a:t>A lists of identified categories of verification based on the type of tracking assessment and the type of entity that would be collecting and verifying the data have been established. 	</a:t>
            </a:r>
          </a:p>
          <a:p>
            <a:pPr lvl="1"/>
            <a:r>
              <a:rPr lang="en-US" u="sng" dirty="0" smtClean="0"/>
              <a:t>Assessment Methods</a:t>
            </a:r>
            <a:r>
              <a:rPr lang="en-US" dirty="0" smtClean="0"/>
              <a:t> </a:t>
            </a:r>
            <a:r>
              <a:rPr lang="en-US" dirty="0"/>
              <a:t/>
            </a:r>
            <a:br>
              <a:rPr lang="en-US" dirty="0"/>
            </a:br>
            <a:r>
              <a:rPr lang="en-US" dirty="0" smtClean="0"/>
              <a:t>The general </a:t>
            </a:r>
            <a:r>
              <a:rPr lang="en-US" dirty="0"/>
              <a:t>assessment </a:t>
            </a:r>
            <a:r>
              <a:rPr lang="en-US" dirty="0" smtClean="0"/>
              <a:t>methods </a:t>
            </a:r>
            <a:r>
              <a:rPr lang="en-US" dirty="0"/>
              <a:t>and the entity that would be collecting and verifying the </a:t>
            </a:r>
            <a:r>
              <a:rPr lang="en-US" dirty="0" smtClean="0"/>
              <a:t>data have been described for each category of verification.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74638"/>
            <a:ext cx="9144000" cy="1143000"/>
          </a:xfrm>
        </p:spPr>
        <p:txBody>
          <a:bodyPr anchorCtr="1"/>
          <a:lstStyle/>
          <a:p>
            <a:pPr eaLnBrk="1" hangingPunct="1"/>
            <a:r>
              <a:rPr lang="en-US" sz="4000" b="1" dirty="0" smtClean="0">
                <a:solidFill>
                  <a:schemeClr val="accent2"/>
                </a:solidFill>
              </a:rPr>
              <a:t>Today’s Agenda</a:t>
            </a:r>
          </a:p>
        </p:txBody>
      </p:sp>
      <p:sp>
        <p:nvSpPr>
          <p:cNvPr id="7171" name="Rectangle 3"/>
          <p:cNvSpPr>
            <a:spLocks noGrp="1" noChangeArrowheads="1"/>
          </p:cNvSpPr>
          <p:nvPr>
            <p:ph type="body" idx="4294967295"/>
          </p:nvPr>
        </p:nvSpPr>
        <p:spPr>
          <a:xfrm>
            <a:off x="304800" y="1752600"/>
            <a:ext cx="8839200" cy="4572000"/>
          </a:xfrm>
        </p:spPr>
        <p:txBody>
          <a:bodyPr/>
          <a:lstStyle/>
          <a:p>
            <a:pPr eaLnBrk="1" hangingPunct="1"/>
            <a:r>
              <a:rPr lang="en-US" b="1" dirty="0" smtClean="0">
                <a:solidFill>
                  <a:schemeClr val="accent2"/>
                </a:solidFill>
              </a:rPr>
              <a:t>Agriculture Workgroup</a:t>
            </a:r>
            <a:endParaRPr lang="en-US" sz="1800" dirty="0" smtClean="0">
              <a:solidFill>
                <a:schemeClr val="accent2"/>
              </a:solidFill>
            </a:endParaRPr>
          </a:p>
          <a:p>
            <a:pPr eaLnBrk="1" hangingPunct="1"/>
            <a:r>
              <a:rPr lang="en-US" b="1" dirty="0" smtClean="0">
                <a:solidFill>
                  <a:schemeClr val="accent2"/>
                </a:solidFill>
              </a:rPr>
              <a:t>BMP Verification Development</a:t>
            </a:r>
            <a:endParaRPr lang="en-US" b="1" dirty="0" smtClean="0">
              <a:solidFill>
                <a:schemeClr val="accent2"/>
              </a:solidFill>
            </a:endParaRPr>
          </a:p>
          <a:p>
            <a:pPr eaLnBrk="1" hangingPunct="1"/>
            <a:r>
              <a:rPr lang="en-US" b="1" dirty="0" smtClean="0">
                <a:solidFill>
                  <a:schemeClr val="accent2"/>
                </a:solidFill>
              </a:rPr>
              <a:t>Agricultural BMP Verification</a:t>
            </a:r>
            <a:endParaRPr lang="en-US" b="1" dirty="0" smtClean="0">
              <a:solidFill>
                <a:schemeClr val="accent2"/>
              </a:solidFill>
            </a:endParaRPr>
          </a:p>
          <a:p>
            <a:pPr eaLnBrk="1" hangingPunct="1"/>
            <a:r>
              <a:rPr lang="en-US" b="1" dirty="0" smtClean="0">
                <a:solidFill>
                  <a:schemeClr val="accent2"/>
                </a:solidFill>
              </a:rPr>
              <a:t>Questions &amp; Answers</a:t>
            </a:r>
            <a:endParaRPr lang="en-US" sz="1800" b="1" dirty="0" smtClean="0">
              <a:solidFill>
                <a:schemeClr val="accent2"/>
              </a:solidFill>
            </a:endParaRPr>
          </a:p>
          <a:p>
            <a:r>
              <a:rPr lang="en-US" b="1" dirty="0" smtClean="0">
                <a:solidFill>
                  <a:schemeClr val="accent2"/>
                </a:solidFill>
              </a:rPr>
              <a:t>More information </a:t>
            </a:r>
            <a:br>
              <a:rPr lang="en-US" b="1" dirty="0" smtClean="0">
                <a:solidFill>
                  <a:schemeClr val="accent2"/>
                </a:solidFill>
              </a:rPr>
            </a:br>
            <a:r>
              <a:rPr lang="en-US" b="1" dirty="0" smtClean="0">
                <a:solidFill>
                  <a:schemeClr val="accent2"/>
                </a:solidFill>
              </a:rPr>
              <a:t>	</a:t>
            </a:r>
            <a:r>
              <a:rPr lang="en-US" dirty="0" smtClean="0">
                <a:solidFill>
                  <a:schemeClr val="accent2"/>
                </a:solidFill>
              </a:rPr>
              <a:t> http</a:t>
            </a:r>
            <a:r>
              <a:rPr lang="en-US" dirty="0" smtClean="0">
                <a:solidFill>
                  <a:schemeClr val="accent2"/>
                </a:solidFill>
              </a:rPr>
              <a:t>://</a:t>
            </a:r>
            <a:r>
              <a:rPr lang="en-US" dirty="0" smtClean="0">
                <a:solidFill>
                  <a:schemeClr val="accent2"/>
                </a:solidFill>
              </a:rPr>
              <a:t>www.chesapeakebay.net/groups/group/agriculture_workgroup </a:t>
            </a:r>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marL="342900" lvl="1" indent="-342900">
              <a:buFont typeface="Arial" pitchFamily="34" charset="0"/>
              <a:buChar char="•"/>
            </a:pPr>
            <a:r>
              <a:rPr lang="en-US" b="1" dirty="0" smtClean="0"/>
              <a:t>Verification Protocol Elements (Version 3.4 Matrix)</a:t>
            </a:r>
          </a:p>
          <a:p>
            <a:pPr marL="742950" lvl="2" indent="-342900"/>
            <a:r>
              <a:rPr lang="en-US" u="sng" dirty="0" smtClean="0"/>
              <a:t>Conservation Practice Category</a:t>
            </a:r>
            <a:r>
              <a:rPr lang="en-US" dirty="0" smtClean="0"/>
              <a:t> </a:t>
            </a:r>
            <a:br>
              <a:rPr lang="en-US" dirty="0" smtClean="0"/>
            </a:br>
            <a:r>
              <a:rPr lang="en-US" dirty="0" smtClean="0"/>
              <a:t>The appropriate assessment method and its associated data confidence level is affected by the type of agricultural BMPs being assessed. The appropriate verification method for annual practices such as cover crops would likely be different from structural or management BMPs. Management BMPs were further subdivided into Plans and Practices due to the same differences as noted above. Each verification protocol method has been reviewed in terms of the conservation practice categories to determine if the assessment method is appropriate and realistically able to achieve the confidence threshold. Categories with a "Yes" are viewed as appropriate and those with a "No" are not. Even if a assessment method is noted as being appropriate for a category of BMPs, significant verification efforts may still be required to meet the confidence threshold such as increased percentages of QA/QC spot checks or more frequent compliance inspections for example.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 </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b="1" dirty="0" smtClean="0"/>
              <a:t>Verification Protocol Elements (Version 3.4 Matrix)</a:t>
            </a:r>
            <a:br>
              <a:rPr lang="en-US" b="1" dirty="0" smtClean="0"/>
            </a:br>
            <a:endParaRPr lang="en-US" dirty="0" smtClean="0"/>
          </a:p>
          <a:p>
            <a:pPr lvl="1"/>
            <a:r>
              <a:rPr lang="en-US" u="sng" dirty="0" smtClean="0"/>
              <a:t>Cost-Sharing </a:t>
            </a:r>
            <a:r>
              <a:rPr lang="en-US" u="sng" dirty="0"/>
              <a:t>Information</a:t>
            </a:r>
            <a:r>
              <a:rPr lang="en-US" dirty="0"/>
              <a:t> </a:t>
            </a:r>
            <a:br>
              <a:rPr lang="en-US" dirty="0"/>
            </a:br>
            <a:r>
              <a:rPr lang="en-US" dirty="0" smtClean="0"/>
              <a:t>There are denoted potential </a:t>
            </a:r>
            <a:r>
              <a:rPr lang="en-US" dirty="0"/>
              <a:t>differences for BMPs designed and financed through federal, state, NGO and private sources for each assessment method. Not all methods are appropriate to track and verify practices implemented, operated, and maintained under these categories.</a:t>
            </a:r>
          </a:p>
          <a:p>
            <a:pPr lvl="1"/>
            <a:r>
              <a:rPr lang="en-US" u="sng" dirty="0"/>
              <a:t>Other BMP Information</a:t>
            </a:r>
            <a:r>
              <a:rPr lang="en-US" dirty="0"/>
              <a:t> </a:t>
            </a:r>
            <a:br>
              <a:rPr lang="en-US" dirty="0"/>
            </a:br>
            <a:r>
              <a:rPr lang="en-US" dirty="0"/>
              <a:t>This </a:t>
            </a:r>
            <a:r>
              <a:rPr lang="en-US" dirty="0" smtClean="0"/>
              <a:t>verification </a:t>
            </a:r>
            <a:r>
              <a:rPr lang="en-US" dirty="0"/>
              <a:t>matrix </a:t>
            </a:r>
            <a:r>
              <a:rPr lang="en-US" dirty="0" smtClean="0"/>
              <a:t>describes </a:t>
            </a:r>
            <a:r>
              <a:rPr lang="en-US" dirty="0"/>
              <a:t>the ability of each assessment method to verify if the tracked practice meets the appropriate BMP specification, or if it represents a functional equivalent or non-functional equivalent BMP. In addition, the identification of the date of practice implementation is critical to determining if the BMP is considered part of the model calibration period or afterward for reporting purposes.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342900" lvl="1" indent="-342900">
              <a:buFont typeface="Arial" pitchFamily="34" charset="0"/>
              <a:buChar char="•"/>
            </a:pPr>
            <a:r>
              <a:rPr lang="en-US" b="1" dirty="0" smtClean="0"/>
              <a:t>Verification Protocol Elements (Version 3.4 Matrix)</a:t>
            </a:r>
            <a:br>
              <a:rPr lang="en-US" b="1" dirty="0" smtClean="0"/>
            </a:br>
            <a:endParaRPr lang="en-US" dirty="0" smtClean="0"/>
          </a:p>
          <a:p>
            <a:pPr lvl="1"/>
            <a:r>
              <a:rPr lang="en-US" u="sng" dirty="0"/>
              <a:t>Verification Methodology</a:t>
            </a:r>
            <a:r>
              <a:rPr lang="en-US" dirty="0"/>
              <a:t> </a:t>
            </a:r>
            <a:br>
              <a:rPr lang="en-US" dirty="0"/>
            </a:br>
            <a:r>
              <a:rPr lang="en-US" dirty="0"/>
              <a:t>Each assessment method utilizes a unique methodology to track, verify and report implemented practices. BMPs being assessed and verified through permit or financial incentive programs are limited to the period of the active permit or contractual agreement for the practice(s). Once outside of the requirements of a permit or financial incentive program, entities are directed to the use of alternative assessment methods for the tracking, verification and reporting of these practices.</a:t>
            </a:r>
          </a:p>
          <a:p>
            <a:pPr lvl="1"/>
            <a:r>
              <a:rPr lang="en-US" u="sng" dirty="0"/>
              <a:t>Verification Issues</a:t>
            </a:r>
            <a:r>
              <a:rPr lang="en-US" dirty="0"/>
              <a:t> </a:t>
            </a:r>
            <a:br>
              <a:rPr lang="en-US" dirty="0"/>
            </a:br>
            <a:r>
              <a:rPr lang="en-US" dirty="0"/>
              <a:t>Each assessment method poses limitations and potential verification issues that need to be recognized and addressed in order to obtain the statistical data confidence threshold requirements. The frequency of compliance inspections, the use of appropriately trained and certified personnel, and the availability of data at the required scale are examples of potential data errors which may lower the statistical confidence of the data.  </a:t>
            </a:r>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b="1" dirty="0" smtClean="0"/>
              <a:t>Verification Protocol Elements (Version 3.4 Matrix)</a:t>
            </a:r>
            <a:br>
              <a:rPr lang="en-US" b="1" dirty="0" smtClean="0"/>
            </a:br>
            <a:endParaRPr lang="en-US" dirty="0" smtClean="0"/>
          </a:p>
          <a:p>
            <a:pPr lvl="1"/>
            <a:r>
              <a:rPr lang="en-US" u="sng" dirty="0"/>
              <a:t>Relative Cost</a:t>
            </a:r>
            <a:r>
              <a:rPr lang="en-US" dirty="0"/>
              <a:t> </a:t>
            </a:r>
            <a:br>
              <a:rPr lang="en-US" dirty="0"/>
            </a:br>
            <a:r>
              <a:rPr lang="en-US" dirty="0"/>
              <a:t>The </a:t>
            </a:r>
            <a:r>
              <a:rPr lang="en-US" dirty="0" smtClean="0"/>
              <a:t>matrix provides </a:t>
            </a:r>
            <a:r>
              <a:rPr lang="en-US" dirty="0"/>
              <a:t>a generalist view of the relative costs in comparison to one another. They are represented as high, medium or low based on the range of implementation costs identified in the Tetra Tech research report commissioned by the Agriculture Workgroup.</a:t>
            </a:r>
          </a:p>
          <a:p>
            <a:pPr lvl="1"/>
            <a:r>
              <a:rPr lang="en-US" u="sng" dirty="0"/>
              <a:t>Relative Scientific Defensibility</a:t>
            </a:r>
            <a:r>
              <a:rPr lang="en-US" dirty="0"/>
              <a:t> </a:t>
            </a:r>
            <a:br>
              <a:rPr lang="en-US" dirty="0"/>
            </a:br>
            <a:r>
              <a:rPr lang="en-US" dirty="0"/>
              <a:t>Relative comparative values of high, medium or low are assigned to each assessment method pertaining to their scientific defensibility based on the findings of the Tetra Tech research commissioned by the Agriculture Workgroup. The values are reflective of available documentation to support the assessment method in verifying data at or above the threshold level.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b="1" dirty="0" smtClean="0"/>
              <a:t>Verification Protocol Elements (Version 3.4 Matrix)</a:t>
            </a:r>
            <a:br>
              <a:rPr lang="en-US" b="1" dirty="0" smtClean="0"/>
            </a:br>
            <a:endParaRPr lang="en-US" b="1" dirty="0" smtClean="0"/>
          </a:p>
          <a:p>
            <a:pPr lvl="1"/>
            <a:r>
              <a:rPr lang="en-US" u="sng" dirty="0"/>
              <a:t>Relative Accountability</a:t>
            </a:r>
            <a:r>
              <a:rPr lang="en-US" dirty="0"/>
              <a:t> </a:t>
            </a:r>
            <a:br>
              <a:rPr lang="en-US" dirty="0"/>
            </a:br>
            <a:r>
              <a:rPr lang="en-US" dirty="0"/>
              <a:t>Relative comparative values of high, medium or low are assigned to each assessment method pertaining to the accountability of the entity tracking and verifying the data. Data originating from permit or financial assistance programs with potential consequences for misrepresentation of the information will have a relatively high level of accountability for example. Non-cost shared self-reported information would consequently have a low potential value of accountability.    </a:t>
            </a:r>
            <a:r>
              <a:rPr lang="en-US" dirty="0" smtClean="0"/>
              <a:t>	</a:t>
            </a:r>
            <a:endParaRPr lang="en-US" dirty="0"/>
          </a:p>
          <a:p>
            <a:pPr lvl="1"/>
            <a:r>
              <a:rPr lang="en-US" u="sng" dirty="0"/>
              <a:t>Relative Transparency</a:t>
            </a:r>
            <a:r>
              <a:rPr lang="en-US" dirty="0"/>
              <a:t> </a:t>
            </a:r>
            <a:br>
              <a:rPr lang="en-US" dirty="0"/>
            </a:br>
            <a:r>
              <a:rPr lang="en-US" dirty="0"/>
              <a:t>Relative comparative values of high, medium or low are assigned to each assessment method based on the transparency of the reported data by outside reviewers. Practices identified through permit programs would have a high transparency since the information is part of the public record and are reviewable by outside entities. Assessment methods that aggregate the tracked and verified data to protect individual entities would have a lower transparency for an outside review.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BMP Verification</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b="1" dirty="0"/>
              <a:t>Intended Use of the Verification Matrix and Supporting </a:t>
            </a:r>
            <a:r>
              <a:rPr lang="en-US" b="1" dirty="0" smtClean="0"/>
              <a:t>Documentation</a:t>
            </a:r>
            <a:br>
              <a:rPr lang="en-US" b="1" dirty="0" smtClean="0"/>
            </a:br>
            <a:endParaRPr lang="en-US" dirty="0"/>
          </a:p>
          <a:p>
            <a:pPr lvl="1"/>
            <a:r>
              <a:rPr lang="en-US" dirty="0"/>
              <a:t>The final approved agricultural verification protocol matrix with supporting documentation is intended to provide the partnership with the structure and expectations of verifying tracked data for reporting to the Chesapeake Bay Program for nutrient and sediment reduction credits. </a:t>
            </a:r>
            <a:endParaRPr lang="en-US" dirty="0" smtClean="0"/>
          </a:p>
          <a:p>
            <a:pPr lvl="1"/>
            <a:r>
              <a:rPr lang="en-US" dirty="0" smtClean="0"/>
              <a:t>The </a:t>
            </a:r>
            <a:r>
              <a:rPr lang="en-US" dirty="0"/>
              <a:t>completed verification protocol package will include the approved protocol matrix, an expanded version of </a:t>
            </a:r>
            <a:r>
              <a:rPr lang="en-US" dirty="0" smtClean="0"/>
              <a:t>a supporting document</a:t>
            </a:r>
            <a:r>
              <a:rPr lang="en-US" dirty="0"/>
              <a:t>, and the completed Tetra Tech summary verification report providing the documented findings from the national literature search and expert interviews. </a:t>
            </a:r>
            <a:endParaRPr lang="en-US" dirty="0" smtClean="0"/>
          </a:p>
          <a:p>
            <a:pPr lvl="1"/>
            <a:r>
              <a:rPr lang="en-US" dirty="0" smtClean="0"/>
              <a:t>The </a:t>
            </a:r>
            <a:r>
              <a:rPr lang="en-US" dirty="0"/>
              <a:t>protocol package will be designed to provide the guidance for agencies and partners to develop more program specific and detailed data verification plans for submission to the Chesapeake Bay Program partnership and the independent verification review panel for review and </a:t>
            </a:r>
            <a:r>
              <a:rPr lang="en-US" dirty="0" smtClean="0"/>
              <a:t>acceptance.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b="1" dirty="0" smtClean="0"/>
              <a:t>Intended Use of the Verification Matrix and Supporting Documentation</a:t>
            </a:r>
            <a:br>
              <a:rPr lang="en-US" b="1" dirty="0" smtClean="0"/>
            </a:br>
            <a:endParaRPr lang="en-US" dirty="0" smtClean="0"/>
          </a:p>
          <a:p>
            <a:pPr lvl="1"/>
            <a:r>
              <a:rPr lang="en-US" dirty="0" smtClean="0"/>
              <a:t>In the absence of documented statistical data confidence information, the services of a qualified statistician could be invaluable to demonstrate that a verification protocol meets the minimum threshold level. </a:t>
            </a:r>
          </a:p>
          <a:p>
            <a:pPr lvl="1"/>
            <a:r>
              <a:rPr lang="en-US" dirty="0" smtClean="0"/>
              <a:t>Agency or partner verification plans that fail to meet the minimum confidence threshold will need to consider implementing increased levels of QA/QC procedures, or adopting a more robust assessment method for the particular practice as examples. </a:t>
            </a:r>
          </a:p>
          <a:p>
            <a:pPr lvl="1"/>
            <a:r>
              <a:rPr lang="en-US" dirty="0" smtClean="0"/>
              <a:t>Verified tracked data that meets the criteria of the approved agricultural verification protocols will be eligible for reporting to the Chesapeake Bay Program models for full BMP credit reduction values.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3200400" y="3581400"/>
            <a:ext cx="3657600" cy="823913"/>
          </a:xfrm>
          <a:prstGeom prst="rect">
            <a:avLst/>
          </a:prstGeom>
          <a:noFill/>
          <a:ln w="9525">
            <a:noFill/>
            <a:miter lim="800000"/>
            <a:headEnd/>
            <a:tailEnd/>
          </a:ln>
        </p:spPr>
        <p:txBody>
          <a:bodyPr>
            <a:spAutoFit/>
          </a:bodyPr>
          <a:lstStyle/>
          <a:p>
            <a:pPr>
              <a:spcBef>
                <a:spcPct val="50000"/>
              </a:spcBef>
            </a:pPr>
            <a:r>
              <a:rPr lang="en-US" sz="4800" b="1" dirty="0">
                <a:solidFill>
                  <a:schemeClr val="bg1"/>
                </a:solidFill>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Agriculture Workgroup</a:t>
            </a:r>
            <a:endParaRPr lang="en-US" dirty="0"/>
          </a:p>
        </p:txBody>
      </p:sp>
      <p:sp>
        <p:nvSpPr>
          <p:cNvPr id="3" name="Content Placeholder 2"/>
          <p:cNvSpPr>
            <a:spLocks noGrp="1"/>
          </p:cNvSpPr>
          <p:nvPr>
            <p:ph idx="1"/>
          </p:nvPr>
        </p:nvSpPr>
        <p:spPr>
          <a:xfrm>
            <a:off x="457200" y="1935480"/>
            <a:ext cx="8229600" cy="4922520"/>
          </a:xfrm>
        </p:spPr>
        <p:txBody>
          <a:bodyPr>
            <a:normAutofit fontScale="92500" lnSpcReduction="10000"/>
          </a:bodyPr>
          <a:lstStyle/>
          <a:p>
            <a:r>
              <a:rPr lang="en-US" dirty="0" smtClean="0"/>
              <a:t>What is the role of the Chesapeake Bay Program’s Agriculture Workgroup  (AgWG)?</a:t>
            </a:r>
            <a:br>
              <a:rPr lang="en-US" dirty="0" smtClean="0"/>
            </a:br>
            <a:endParaRPr lang="en-US" dirty="0" smtClean="0"/>
          </a:p>
          <a:p>
            <a:pPr lvl="1"/>
            <a:r>
              <a:rPr lang="en-US" dirty="0" smtClean="0"/>
              <a:t>The </a:t>
            </a:r>
            <a:r>
              <a:rPr lang="en-US" dirty="0" smtClean="0"/>
              <a:t>charge of the </a:t>
            </a:r>
            <a:r>
              <a:rPr lang="en-US" dirty="0" smtClean="0"/>
              <a:t>AgWG is </a:t>
            </a:r>
            <a:r>
              <a:rPr lang="en-US" dirty="0" smtClean="0"/>
              <a:t>to provide expertise and leadership on development and implementation of policies, programs, and research to reduce pollutant loads delivered from agricultural lands and animal operations to upstream waters and the Chesapeake Bay</a:t>
            </a:r>
            <a:r>
              <a:rPr lang="en-US" dirty="0" smtClean="0"/>
              <a:t>.</a:t>
            </a:r>
            <a:br>
              <a:rPr lang="en-US" dirty="0" smtClean="0"/>
            </a:br>
            <a:r>
              <a:rPr lang="en-US" dirty="0" smtClean="0"/>
              <a:t> </a:t>
            </a:r>
          </a:p>
          <a:p>
            <a:pPr lvl="1"/>
            <a:r>
              <a:rPr lang="en-US" dirty="0" smtClean="0"/>
              <a:t>The </a:t>
            </a:r>
            <a:r>
              <a:rPr lang="en-US" dirty="0" smtClean="0"/>
              <a:t>Workgroup reports to the Water Quality Goal Implementation Team.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743825" y="3981450"/>
            <a:ext cx="1257300" cy="647700"/>
          </a:xfrm>
          <a:prstGeom prst="rect">
            <a:avLst/>
          </a:prstGeom>
          <a:solidFill>
            <a:srgbClr val="FF6699"/>
          </a:solidFill>
          <a:ln w="9525" algn="ctr">
            <a:noFill/>
            <a:miter lim="800000"/>
            <a:headEnd/>
            <a:tailEnd/>
          </a:ln>
          <a:effectLst>
            <a:outerShdw dist="45791" dir="3378596" algn="ctr" rotWithShape="0">
              <a:schemeClr val="bg2"/>
            </a:outerShdw>
          </a:effectLst>
        </p:spPr>
        <p:txBody>
          <a:bodyPr wrap="none" lIns="0" rIns="0"/>
          <a:lstStyle/>
          <a:p>
            <a:pPr algn="ctr" eaLnBrk="0" hangingPunct="0">
              <a:defRPr/>
            </a:pPr>
            <a:r>
              <a:rPr lang="en-US" sz="1000" b="1" dirty="0"/>
              <a:t>Science, </a:t>
            </a:r>
          </a:p>
          <a:p>
            <a:pPr algn="ctr" eaLnBrk="0" hangingPunct="0">
              <a:defRPr/>
            </a:pPr>
            <a:r>
              <a:rPr lang="en-US" sz="1000" b="1" dirty="0"/>
              <a:t>Technical Analysis, </a:t>
            </a:r>
          </a:p>
          <a:p>
            <a:pPr algn="ctr" eaLnBrk="0" hangingPunct="0">
              <a:defRPr/>
            </a:pPr>
            <a:r>
              <a:rPr lang="en-US" sz="1000" b="1" dirty="0"/>
              <a:t>and Reporting</a:t>
            </a:r>
          </a:p>
        </p:txBody>
      </p:sp>
      <p:sp>
        <p:nvSpPr>
          <p:cNvPr id="77851" name="Rectangle 34"/>
          <p:cNvSpPr>
            <a:spLocks noChangeArrowheads="1"/>
          </p:cNvSpPr>
          <p:nvPr/>
        </p:nvSpPr>
        <p:spPr bwMode="auto">
          <a:xfrm>
            <a:off x="6477000" y="4257469"/>
            <a:ext cx="1143000" cy="557722"/>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smtClean="0">
                <a:solidFill>
                  <a:srgbClr val="000000"/>
                </a:solidFill>
              </a:rPr>
              <a:t>Partnering</a:t>
            </a:r>
            <a:r>
              <a:rPr lang="en-US" sz="1000" b="1" dirty="0">
                <a:solidFill>
                  <a:srgbClr val="000000"/>
                </a:solidFill>
              </a:rPr>
              <a:t>,</a:t>
            </a:r>
          </a:p>
          <a:p>
            <a:pPr algn="ctr" eaLnBrk="0" hangingPunct="0">
              <a:defRPr/>
            </a:pPr>
            <a:r>
              <a:rPr lang="en-US" sz="1000" b="1" dirty="0">
                <a:solidFill>
                  <a:srgbClr val="000000"/>
                </a:solidFill>
              </a:rPr>
              <a:t>Leadership</a:t>
            </a:r>
          </a:p>
          <a:p>
            <a:pPr algn="ctr" eaLnBrk="0" hangingPunct="0">
              <a:defRPr/>
            </a:pPr>
            <a:r>
              <a:rPr lang="en-US" sz="1000" b="1" dirty="0">
                <a:solidFill>
                  <a:srgbClr val="000000"/>
                </a:solidFill>
              </a:rPr>
              <a:t>&amp; Management</a:t>
            </a:r>
          </a:p>
        </p:txBody>
      </p:sp>
      <p:sp>
        <p:nvSpPr>
          <p:cNvPr id="2052" name="Line 3"/>
          <p:cNvSpPr>
            <a:spLocks noChangeShapeType="1"/>
          </p:cNvSpPr>
          <p:nvPr/>
        </p:nvSpPr>
        <p:spPr bwMode="auto">
          <a:xfrm>
            <a:off x="7600950" y="4114800"/>
            <a:ext cx="152400" cy="0"/>
          </a:xfrm>
          <a:prstGeom prst="line">
            <a:avLst/>
          </a:prstGeom>
          <a:noFill/>
          <a:ln w="19050">
            <a:solidFill>
              <a:schemeClr val="bg2"/>
            </a:solidFill>
            <a:round/>
            <a:headEnd/>
            <a:tailEnd/>
          </a:ln>
        </p:spPr>
        <p:txBody>
          <a:bodyPr wrap="none"/>
          <a:lstStyle/>
          <a:p>
            <a:endParaRPr lang="en-US" dirty="0"/>
          </a:p>
        </p:txBody>
      </p:sp>
      <p:sp>
        <p:nvSpPr>
          <p:cNvPr id="2053" name="Line 7"/>
          <p:cNvSpPr>
            <a:spLocks noChangeShapeType="1"/>
          </p:cNvSpPr>
          <p:nvPr/>
        </p:nvSpPr>
        <p:spPr bwMode="auto">
          <a:xfrm>
            <a:off x="6400800" y="1752600"/>
            <a:ext cx="0" cy="0"/>
          </a:xfrm>
          <a:prstGeom prst="line">
            <a:avLst/>
          </a:prstGeom>
          <a:noFill/>
          <a:ln w="9525">
            <a:solidFill>
              <a:srgbClr val="000000"/>
            </a:solidFill>
            <a:round/>
            <a:headEnd/>
            <a:tailEnd type="triangle" w="med" len="med"/>
          </a:ln>
        </p:spPr>
        <p:txBody>
          <a:bodyPr wrap="none"/>
          <a:lstStyle/>
          <a:p>
            <a:endParaRPr lang="en-US" dirty="0"/>
          </a:p>
        </p:txBody>
      </p:sp>
      <p:sp>
        <p:nvSpPr>
          <p:cNvPr id="2054" name="Line 8"/>
          <p:cNvSpPr>
            <a:spLocks noChangeShapeType="1"/>
          </p:cNvSpPr>
          <p:nvPr/>
        </p:nvSpPr>
        <p:spPr bwMode="auto">
          <a:xfrm>
            <a:off x="6324600" y="1676400"/>
            <a:ext cx="0" cy="0"/>
          </a:xfrm>
          <a:prstGeom prst="line">
            <a:avLst/>
          </a:prstGeom>
          <a:noFill/>
          <a:ln w="9525">
            <a:solidFill>
              <a:srgbClr val="000000"/>
            </a:solidFill>
            <a:round/>
            <a:headEnd/>
            <a:tailEnd type="triangle" w="med" len="med"/>
          </a:ln>
        </p:spPr>
        <p:txBody>
          <a:bodyPr wrap="none"/>
          <a:lstStyle/>
          <a:p>
            <a:endParaRPr lang="en-US" dirty="0"/>
          </a:p>
        </p:txBody>
      </p:sp>
      <p:sp>
        <p:nvSpPr>
          <p:cNvPr id="2055" name="Line 12"/>
          <p:cNvSpPr>
            <a:spLocks noChangeShapeType="1"/>
          </p:cNvSpPr>
          <p:nvPr/>
        </p:nvSpPr>
        <p:spPr bwMode="auto">
          <a:xfrm>
            <a:off x="762000" y="5181600"/>
            <a:ext cx="0" cy="0"/>
          </a:xfrm>
          <a:prstGeom prst="line">
            <a:avLst/>
          </a:prstGeom>
          <a:noFill/>
          <a:ln w="9525">
            <a:solidFill>
              <a:srgbClr val="000000"/>
            </a:solidFill>
            <a:round/>
            <a:headEnd type="triangle" w="med" len="med"/>
            <a:tailEnd type="triangle" w="med" len="med"/>
          </a:ln>
        </p:spPr>
        <p:txBody>
          <a:bodyPr wrap="none"/>
          <a:lstStyle/>
          <a:p>
            <a:endParaRPr lang="en-US" dirty="0"/>
          </a:p>
        </p:txBody>
      </p:sp>
      <p:sp>
        <p:nvSpPr>
          <p:cNvPr id="77837" name="Rectangle 30"/>
          <p:cNvSpPr>
            <a:spLocks noChangeArrowheads="1"/>
          </p:cNvSpPr>
          <p:nvPr/>
        </p:nvSpPr>
        <p:spPr bwMode="auto">
          <a:xfrm>
            <a:off x="4267200" y="4267200"/>
            <a:ext cx="9906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rPr>
              <a:t>Maintain</a:t>
            </a:r>
          </a:p>
          <a:p>
            <a:pPr algn="ctr" eaLnBrk="0" hangingPunct="0">
              <a:defRPr/>
            </a:pPr>
            <a:r>
              <a:rPr lang="en-US" sz="1000" b="1" dirty="0">
                <a:solidFill>
                  <a:srgbClr val="000000"/>
                </a:solidFill>
              </a:rPr>
              <a:t>Healthy</a:t>
            </a:r>
          </a:p>
          <a:p>
            <a:pPr algn="ctr" eaLnBrk="0" hangingPunct="0">
              <a:defRPr/>
            </a:pPr>
            <a:r>
              <a:rPr lang="en-US" sz="1000" b="1" dirty="0">
                <a:solidFill>
                  <a:srgbClr val="000000"/>
                </a:solidFill>
              </a:rPr>
              <a:t>Watersheds</a:t>
            </a:r>
          </a:p>
        </p:txBody>
      </p:sp>
      <p:sp>
        <p:nvSpPr>
          <p:cNvPr id="77838" name="Rectangle 31"/>
          <p:cNvSpPr>
            <a:spLocks noChangeArrowheads="1"/>
          </p:cNvSpPr>
          <p:nvPr/>
        </p:nvSpPr>
        <p:spPr bwMode="auto">
          <a:xfrm>
            <a:off x="2895600" y="4267200"/>
            <a:ext cx="12954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rPr>
              <a:t>Protect &amp; </a:t>
            </a:r>
          </a:p>
          <a:p>
            <a:pPr algn="ctr" eaLnBrk="0" hangingPunct="0">
              <a:defRPr/>
            </a:pPr>
            <a:r>
              <a:rPr lang="en-US" sz="1000" b="1" dirty="0">
                <a:solidFill>
                  <a:srgbClr val="000000"/>
                </a:solidFill>
              </a:rPr>
              <a:t>Restore Water </a:t>
            </a:r>
          </a:p>
          <a:p>
            <a:pPr algn="ctr" eaLnBrk="0" hangingPunct="0">
              <a:defRPr/>
            </a:pPr>
            <a:r>
              <a:rPr lang="en-US" sz="1000" b="1" dirty="0">
                <a:solidFill>
                  <a:srgbClr val="000000"/>
                </a:solidFill>
              </a:rPr>
              <a:t>Quality</a:t>
            </a:r>
            <a:r>
              <a:rPr lang="en-US" sz="1000" dirty="0">
                <a:solidFill>
                  <a:srgbClr val="000000"/>
                </a:solidFill>
              </a:rPr>
              <a:t> </a:t>
            </a:r>
          </a:p>
        </p:txBody>
      </p:sp>
      <p:sp>
        <p:nvSpPr>
          <p:cNvPr id="77839" name="Rectangle 32"/>
          <p:cNvSpPr>
            <a:spLocks noChangeArrowheads="1"/>
          </p:cNvSpPr>
          <p:nvPr/>
        </p:nvSpPr>
        <p:spPr bwMode="auto">
          <a:xfrm>
            <a:off x="685800" y="4267200"/>
            <a:ext cx="990600" cy="6858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bIns="0" anchorCtr="1"/>
          <a:lstStyle/>
          <a:p>
            <a:pPr algn="ctr" eaLnBrk="0" hangingPunct="0">
              <a:defRPr/>
            </a:pPr>
            <a:r>
              <a:rPr lang="en-US" sz="1000" b="1" dirty="0">
                <a:solidFill>
                  <a:srgbClr val="000000"/>
                </a:solidFill>
              </a:rPr>
              <a:t>Sustainable</a:t>
            </a:r>
          </a:p>
          <a:p>
            <a:pPr algn="ctr" eaLnBrk="0" hangingPunct="0">
              <a:defRPr/>
            </a:pPr>
            <a:r>
              <a:rPr lang="en-US" sz="1000" b="1" dirty="0">
                <a:solidFill>
                  <a:srgbClr val="000000"/>
                </a:solidFill>
              </a:rPr>
              <a:t> Fisheries</a:t>
            </a:r>
          </a:p>
        </p:txBody>
      </p:sp>
      <p:sp>
        <p:nvSpPr>
          <p:cNvPr id="77840" name="Rectangle 33"/>
          <p:cNvSpPr>
            <a:spLocks noChangeArrowheads="1"/>
          </p:cNvSpPr>
          <p:nvPr/>
        </p:nvSpPr>
        <p:spPr bwMode="auto">
          <a:xfrm>
            <a:off x="1752600" y="4267200"/>
            <a:ext cx="1066800" cy="609600"/>
          </a:xfrm>
          <a:prstGeom prst="rect">
            <a:avLst/>
          </a:prstGeom>
          <a:solidFill>
            <a:srgbClr val="6699FF"/>
          </a:solidFill>
          <a:ln w="19050"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rPr>
              <a:t>Protect &amp; Restore</a:t>
            </a:r>
          </a:p>
          <a:p>
            <a:pPr algn="ctr" eaLnBrk="0" hangingPunct="0">
              <a:defRPr/>
            </a:pPr>
            <a:r>
              <a:rPr lang="en-US" sz="1000" b="1" dirty="0">
                <a:solidFill>
                  <a:srgbClr val="000000"/>
                </a:solidFill>
              </a:rPr>
              <a:t> Vital Habitats </a:t>
            </a:r>
          </a:p>
        </p:txBody>
      </p:sp>
      <p:sp>
        <p:nvSpPr>
          <p:cNvPr id="77841" name="Rectangle 34"/>
          <p:cNvSpPr>
            <a:spLocks noChangeArrowheads="1"/>
          </p:cNvSpPr>
          <p:nvPr/>
        </p:nvSpPr>
        <p:spPr bwMode="auto">
          <a:xfrm>
            <a:off x="5334000" y="4267200"/>
            <a:ext cx="10668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rPr>
              <a:t>Foster </a:t>
            </a:r>
          </a:p>
          <a:p>
            <a:pPr algn="ctr" eaLnBrk="0" hangingPunct="0">
              <a:defRPr/>
            </a:pPr>
            <a:r>
              <a:rPr lang="en-US" sz="1000" b="1" dirty="0">
                <a:solidFill>
                  <a:srgbClr val="000000"/>
                </a:solidFill>
              </a:rPr>
              <a:t>Chesapeake </a:t>
            </a:r>
          </a:p>
          <a:p>
            <a:pPr algn="ctr" eaLnBrk="0" hangingPunct="0">
              <a:defRPr/>
            </a:pPr>
            <a:r>
              <a:rPr lang="en-US" sz="1000" b="1" dirty="0">
                <a:solidFill>
                  <a:srgbClr val="000000"/>
                </a:solidFill>
              </a:rPr>
              <a:t>Stewardship</a:t>
            </a:r>
            <a:endParaRPr lang="en-US" sz="1100" b="1" dirty="0">
              <a:solidFill>
                <a:srgbClr val="000000"/>
              </a:solidFill>
            </a:endParaRPr>
          </a:p>
        </p:txBody>
      </p:sp>
      <p:sp>
        <p:nvSpPr>
          <p:cNvPr id="2061" name="AutoShape 13"/>
          <p:cNvSpPr>
            <a:spLocks noChangeArrowheads="1"/>
          </p:cNvSpPr>
          <p:nvPr/>
        </p:nvSpPr>
        <p:spPr bwMode="auto">
          <a:xfrm>
            <a:off x="685800" y="3895725"/>
            <a:ext cx="6934200" cy="371475"/>
          </a:xfrm>
          <a:prstGeom prst="flowChartProcess">
            <a:avLst/>
          </a:prstGeom>
          <a:solidFill>
            <a:srgbClr val="6699FF"/>
          </a:solidFill>
          <a:ln w="9525">
            <a:solidFill>
              <a:schemeClr val="tx1"/>
            </a:solidFill>
            <a:miter lim="800000"/>
            <a:headEnd/>
            <a:tailEnd/>
          </a:ln>
        </p:spPr>
        <p:txBody>
          <a:bodyPr wrap="none" anchor="ctr"/>
          <a:lstStyle/>
          <a:p>
            <a:pPr algn="ctr" eaLnBrk="0" hangingPunct="0"/>
            <a:r>
              <a:rPr lang="en-US" sz="1200" b="1" dirty="0">
                <a:solidFill>
                  <a:srgbClr val="000000"/>
                </a:solidFill>
              </a:rPr>
              <a:t>Goal Implementation Teams</a:t>
            </a:r>
          </a:p>
        </p:txBody>
      </p:sp>
      <p:sp>
        <p:nvSpPr>
          <p:cNvPr id="77853" name="AutoShape 13"/>
          <p:cNvSpPr>
            <a:spLocks noChangeArrowheads="1"/>
          </p:cNvSpPr>
          <p:nvPr/>
        </p:nvSpPr>
        <p:spPr bwMode="auto">
          <a:xfrm>
            <a:off x="7762875" y="4648200"/>
            <a:ext cx="1219200" cy="1600200"/>
          </a:xfrm>
          <a:prstGeom prst="flowChartProcess">
            <a:avLst/>
          </a:prstGeom>
          <a:solidFill>
            <a:srgbClr val="FF6699"/>
          </a:solidFill>
          <a:ln w="9525">
            <a:solidFill>
              <a:schemeClr val="tx1"/>
            </a:solidFill>
            <a:miter lim="800000"/>
            <a:headEnd/>
            <a:tailEnd/>
          </a:ln>
          <a:effectLst>
            <a:outerShdw dist="45791" dir="3378596" algn="ctr" rotWithShape="0">
              <a:schemeClr val="bg2"/>
            </a:outerShdw>
          </a:effectLst>
        </p:spPr>
        <p:txBody>
          <a:bodyPr wrap="none" lIns="182880" tIns="0" rIns="182880" bIns="0"/>
          <a:lstStyle/>
          <a:p>
            <a:pPr eaLnBrk="0" hangingPunct="0">
              <a:defRPr/>
            </a:pPr>
            <a:endParaRPr lang="en-US" sz="1100" b="1" dirty="0">
              <a:solidFill>
                <a:srgbClr val="660066"/>
              </a:solidFill>
            </a:endParaRPr>
          </a:p>
          <a:p>
            <a:pPr eaLnBrk="0" hangingPunct="0">
              <a:defRPr/>
            </a:pPr>
            <a:r>
              <a:rPr lang="en-US" sz="1100" b="1" dirty="0">
                <a:solidFill>
                  <a:srgbClr val="660066"/>
                </a:solidFill>
              </a:rPr>
              <a:t>Dennison</a:t>
            </a:r>
          </a:p>
          <a:p>
            <a:pPr eaLnBrk="0" hangingPunct="0">
              <a:defRPr/>
            </a:pPr>
            <a:r>
              <a:rPr lang="en-US" sz="1100" b="1" dirty="0">
                <a:solidFill>
                  <a:srgbClr val="660066"/>
                </a:solidFill>
              </a:rPr>
              <a:t>               </a:t>
            </a:r>
            <a:r>
              <a:rPr lang="en-US" sz="1100" b="1" dirty="0">
                <a:solidFill>
                  <a:srgbClr val="FFFF00"/>
                </a:solidFill>
              </a:rPr>
              <a:t>UMd</a:t>
            </a:r>
          </a:p>
          <a:p>
            <a:pPr eaLnBrk="0" hangingPunct="0">
              <a:defRPr/>
            </a:pPr>
            <a:r>
              <a:rPr lang="en-US" sz="1100" b="1" dirty="0">
                <a:solidFill>
                  <a:srgbClr val="660066"/>
                </a:solidFill>
              </a:rPr>
              <a:t>Bennett</a:t>
            </a:r>
          </a:p>
          <a:p>
            <a:pPr eaLnBrk="0" hangingPunct="0">
              <a:defRPr/>
            </a:pPr>
            <a:r>
              <a:rPr lang="en-US" sz="1100" b="1" dirty="0">
                <a:solidFill>
                  <a:srgbClr val="660066"/>
                </a:solidFill>
              </a:rPr>
              <a:t>               </a:t>
            </a:r>
            <a:r>
              <a:rPr lang="en-US" sz="1100" b="1" dirty="0">
                <a:solidFill>
                  <a:srgbClr val="FFFF00"/>
                </a:solidFill>
              </a:rPr>
              <a:t>USGS</a:t>
            </a:r>
          </a:p>
          <a:p>
            <a:pPr eaLnBrk="0" hangingPunct="0">
              <a:defRPr/>
            </a:pPr>
            <a:r>
              <a:rPr lang="en-US" sz="1100" b="1" dirty="0">
                <a:solidFill>
                  <a:srgbClr val="660066"/>
                </a:solidFill>
              </a:rPr>
              <a:t>Tango</a:t>
            </a:r>
          </a:p>
          <a:p>
            <a:pPr eaLnBrk="0" hangingPunct="0">
              <a:defRPr/>
            </a:pPr>
            <a:r>
              <a:rPr lang="en-US" sz="1100" b="1" dirty="0">
                <a:solidFill>
                  <a:srgbClr val="660066"/>
                </a:solidFill>
              </a:rPr>
              <a:t>                </a:t>
            </a:r>
            <a:r>
              <a:rPr lang="en-US" sz="1100" b="1" dirty="0">
                <a:solidFill>
                  <a:srgbClr val="FFFF00"/>
                </a:solidFill>
              </a:rPr>
              <a:t>USGS</a:t>
            </a:r>
          </a:p>
          <a:p>
            <a:pPr eaLnBrk="0" hangingPunct="0">
              <a:defRPr/>
            </a:pPr>
            <a:r>
              <a:rPr lang="en-US" sz="1100" b="1" dirty="0" smtClean="0">
                <a:solidFill>
                  <a:srgbClr val="660066"/>
                </a:solidFill>
              </a:rPr>
              <a:t>Barnes</a:t>
            </a:r>
            <a:endParaRPr lang="en-US" sz="1100" b="1" dirty="0">
              <a:solidFill>
                <a:srgbClr val="660066"/>
              </a:solidFill>
            </a:endParaRPr>
          </a:p>
          <a:p>
            <a:pPr eaLnBrk="0" hangingPunct="0">
              <a:defRPr/>
            </a:pPr>
            <a:r>
              <a:rPr lang="en-US" sz="1100" b="1" dirty="0">
                <a:solidFill>
                  <a:srgbClr val="660066"/>
                </a:solidFill>
              </a:rPr>
              <a:t>                </a:t>
            </a:r>
            <a:r>
              <a:rPr lang="en-US" sz="1100" b="1" dirty="0">
                <a:solidFill>
                  <a:srgbClr val="FFFF00"/>
                </a:solidFill>
              </a:rPr>
              <a:t>CRC</a:t>
            </a:r>
          </a:p>
        </p:txBody>
      </p:sp>
      <p:sp>
        <p:nvSpPr>
          <p:cNvPr id="2063" name="Line 47"/>
          <p:cNvSpPr>
            <a:spLocks noChangeShapeType="1"/>
          </p:cNvSpPr>
          <p:nvPr/>
        </p:nvSpPr>
        <p:spPr bwMode="auto">
          <a:xfrm>
            <a:off x="1219200" y="5791200"/>
            <a:ext cx="0" cy="304800"/>
          </a:xfrm>
          <a:prstGeom prst="line">
            <a:avLst/>
          </a:prstGeom>
          <a:noFill/>
          <a:ln w="19050">
            <a:solidFill>
              <a:schemeClr val="bg2"/>
            </a:solidFill>
            <a:round/>
            <a:headEnd/>
            <a:tailEnd/>
          </a:ln>
        </p:spPr>
        <p:txBody>
          <a:bodyPr wrap="none"/>
          <a:lstStyle/>
          <a:p>
            <a:endParaRPr lang="en-US" dirty="0"/>
          </a:p>
        </p:txBody>
      </p:sp>
      <p:sp>
        <p:nvSpPr>
          <p:cNvPr id="2064" name="Line 49"/>
          <p:cNvSpPr>
            <a:spLocks noChangeShapeType="1"/>
          </p:cNvSpPr>
          <p:nvPr/>
        </p:nvSpPr>
        <p:spPr bwMode="auto">
          <a:xfrm>
            <a:off x="3581400" y="5791200"/>
            <a:ext cx="0" cy="304800"/>
          </a:xfrm>
          <a:prstGeom prst="line">
            <a:avLst/>
          </a:prstGeom>
          <a:noFill/>
          <a:ln w="19050">
            <a:solidFill>
              <a:schemeClr val="bg2"/>
            </a:solidFill>
            <a:round/>
            <a:headEnd/>
            <a:tailEnd/>
          </a:ln>
        </p:spPr>
        <p:txBody>
          <a:bodyPr wrap="none"/>
          <a:lstStyle/>
          <a:p>
            <a:endParaRPr lang="en-US" dirty="0"/>
          </a:p>
        </p:txBody>
      </p:sp>
      <p:sp>
        <p:nvSpPr>
          <p:cNvPr id="2065" name="Line 50"/>
          <p:cNvSpPr>
            <a:spLocks noChangeShapeType="1"/>
          </p:cNvSpPr>
          <p:nvPr/>
        </p:nvSpPr>
        <p:spPr bwMode="auto">
          <a:xfrm>
            <a:off x="4724400" y="5638800"/>
            <a:ext cx="0" cy="381000"/>
          </a:xfrm>
          <a:prstGeom prst="line">
            <a:avLst/>
          </a:prstGeom>
          <a:noFill/>
          <a:ln w="19050">
            <a:solidFill>
              <a:schemeClr val="bg2"/>
            </a:solidFill>
            <a:round/>
            <a:headEnd/>
            <a:tailEnd/>
          </a:ln>
        </p:spPr>
        <p:txBody>
          <a:bodyPr wrap="none"/>
          <a:lstStyle/>
          <a:p>
            <a:endParaRPr lang="en-US" dirty="0"/>
          </a:p>
        </p:txBody>
      </p:sp>
      <p:sp>
        <p:nvSpPr>
          <p:cNvPr id="2066" name="Line 51"/>
          <p:cNvSpPr>
            <a:spLocks noChangeShapeType="1"/>
          </p:cNvSpPr>
          <p:nvPr/>
        </p:nvSpPr>
        <p:spPr bwMode="auto">
          <a:xfrm>
            <a:off x="5943600" y="5791200"/>
            <a:ext cx="0" cy="304800"/>
          </a:xfrm>
          <a:prstGeom prst="line">
            <a:avLst/>
          </a:prstGeom>
          <a:noFill/>
          <a:ln w="19050">
            <a:solidFill>
              <a:schemeClr val="bg2"/>
            </a:solidFill>
            <a:round/>
            <a:headEnd/>
            <a:tailEnd/>
          </a:ln>
        </p:spPr>
        <p:txBody>
          <a:bodyPr wrap="none"/>
          <a:lstStyle/>
          <a:p>
            <a:endParaRPr lang="en-US" dirty="0"/>
          </a:p>
        </p:txBody>
      </p:sp>
      <p:sp>
        <p:nvSpPr>
          <p:cNvPr id="2067" name="Line 52"/>
          <p:cNvSpPr>
            <a:spLocks noChangeShapeType="1"/>
          </p:cNvSpPr>
          <p:nvPr/>
        </p:nvSpPr>
        <p:spPr bwMode="auto">
          <a:xfrm>
            <a:off x="7086600" y="5791200"/>
            <a:ext cx="0" cy="304800"/>
          </a:xfrm>
          <a:prstGeom prst="line">
            <a:avLst/>
          </a:prstGeom>
          <a:noFill/>
          <a:ln w="19050">
            <a:solidFill>
              <a:schemeClr val="bg2"/>
            </a:solidFill>
            <a:round/>
            <a:headEnd/>
            <a:tailEnd/>
          </a:ln>
        </p:spPr>
        <p:txBody>
          <a:bodyPr wrap="none"/>
          <a:lstStyle/>
          <a:p>
            <a:endParaRPr lang="en-US" dirty="0"/>
          </a:p>
        </p:txBody>
      </p:sp>
      <p:sp>
        <p:nvSpPr>
          <p:cNvPr id="77878" name="AutoShape 13"/>
          <p:cNvSpPr>
            <a:spLocks noChangeArrowheads="1"/>
          </p:cNvSpPr>
          <p:nvPr/>
        </p:nvSpPr>
        <p:spPr bwMode="auto">
          <a:xfrm>
            <a:off x="7620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rPr>
              <a:t>Implementation</a:t>
            </a:r>
          </a:p>
          <a:p>
            <a:pPr algn="ctr" eaLnBrk="0" hangingPunct="0">
              <a:defRPr/>
            </a:pPr>
            <a:r>
              <a:rPr lang="en-US" sz="900" b="1" dirty="0">
                <a:solidFill>
                  <a:srgbClr val="000000"/>
                </a:solidFill>
              </a:rPr>
              <a:t>Workgroups</a:t>
            </a:r>
          </a:p>
          <a:p>
            <a:pPr algn="ctr" eaLnBrk="0" hangingPunct="0">
              <a:defRPr/>
            </a:pPr>
            <a:endParaRPr lang="en-US" sz="900" b="1" dirty="0">
              <a:solidFill>
                <a:srgbClr val="000000"/>
              </a:solidFill>
            </a:endParaRPr>
          </a:p>
        </p:txBody>
      </p:sp>
      <p:sp>
        <p:nvSpPr>
          <p:cNvPr id="77879" name="AutoShape 13"/>
          <p:cNvSpPr>
            <a:spLocks noChangeArrowheads="1"/>
          </p:cNvSpPr>
          <p:nvPr/>
        </p:nvSpPr>
        <p:spPr bwMode="auto">
          <a:xfrm>
            <a:off x="19050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rPr>
              <a:t>Implementation</a:t>
            </a:r>
          </a:p>
          <a:p>
            <a:pPr algn="ctr" eaLnBrk="0" hangingPunct="0">
              <a:defRPr/>
            </a:pPr>
            <a:r>
              <a:rPr lang="en-US" sz="900" b="1" dirty="0">
                <a:solidFill>
                  <a:srgbClr val="000000"/>
                </a:solidFill>
              </a:rPr>
              <a:t>Workgroups</a:t>
            </a:r>
          </a:p>
          <a:p>
            <a:pPr algn="ctr" eaLnBrk="0" hangingPunct="0">
              <a:defRPr/>
            </a:pPr>
            <a:endParaRPr lang="en-US" sz="900" b="1" dirty="0">
              <a:solidFill>
                <a:srgbClr val="000000"/>
              </a:solidFill>
            </a:endParaRPr>
          </a:p>
        </p:txBody>
      </p:sp>
      <p:sp>
        <p:nvSpPr>
          <p:cNvPr id="77880" name="AutoShape 13"/>
          <p:cNvSpPr>
            <a:spLocks noChangeArrowheads="1"/>
          </p:cNvSpPr>
          <p:nvPr/>
        </p:nvSpPr>
        <p:spPr bwMode="auto">
          <a:xfrm>
            <a:off x="31242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rPr>
              <a:t>Implementation</a:t>
            </a:r>
          </a:p>
          <a:p>
            <a:pPr algn="ctr" eaLnBrk="0" hangingPunct="0">
              <a:defRPr/>
            </a:pPr>
            <a:r>
              <a:rPr lang="en-US" sz="900" b="1" dirty="0">
                <a:solidFill>
                  <a:srgbClr val="000000"/>
                </a:solidFill>
              </a:rPr>
              <a:t>Workgroups</a:t>
            </a:r>
          </a:p>
          <a:p>
            <a:pPr algn="ctr" eaLnBrk="0" hangingPunct="0">
              <a:defRPr/>
            </a:pPr>
            <a:endParaRPr lang="en-US" sz="900" b="1" dirty="0">
              <a:solidFill>
                <a:srgbClr val="000000"/>
              </a:solidFill>
            </a:endParaRPr>
          </a:p>
        </p:txBody>
      </p:sp>
      <p:sp>
        <p:nvSpPr>
          <p:cNvPr id="77881" name="AutoShape 13"/>
          <p:cNvSpPr>
            <a:spLocks noChangeArrowheads="1"/>
          </p:cNvSpPr>
          <p:nvPr/>
        </p:nvSpPr>
        <p:spPr bwMode="auto">
          <a:xfrm>
            <a:off x="42672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rPr>
              <a:t>Implementation</a:t>
            </a:r>
          </a:p>
          <a:p>
            <a:pPr algn="ctr" eaLnBrk="0" hangingPunct="0">
              <a:defRPr/>
            </a:pPr>
            <a:r>
              <a:rPr lang="en-US" sz="900" b="1" dirty="0">
                <a:solidFill>
                  <a:srgbClr val="000000"/>
                </a:solidFill>
              </a:rPr>
              <a:t>Workgroups</a:t>
            </a:r>
          </a:p>
          <a:p>
            <a:pPr algn="ctr" eaLnBrk="0" hangingPunct="0">
              <a:defRPr/>
            </a:pPr>
            <a:endParaRPr lang="en-US" sz="900" b="1" dirty="0">
              <a:solidFill>
                <a:srgbClr val="000000"/>
              </a:solidFill>
            </a:endParaRPr>
          </a:p>
        </p:txBody>
      </p:sp>
      <p:sp>
        <p:nvSpPr>
          <p:cNvPr id="77882" name="AutoShape 13"/>
          <p:cNvSpPr>
            <a:spLocks noChangeArrowheads="1"/>
          </p:cNvSpPr>
          <p:nvPr/>
        </p:nvSpPr>
        <p:spPr bwMode="auto">
          <a:xfrm>
            <a:off x="54864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rPr>
              <a:t>Implementation</a:t>
            </a:r>
          </a:p>
          <a:p>
            <a:pPr algn="ctr" eaLnBrk="0" hangingPunct="0">
              <a:defRPr/>
            </a:pPr>
            <a:r>
              <a:rPr lang="en-US" sz="900" b="1" dirty="0">
                <a:solidFill>
                  <a:srgbClr val="000000"/>
                </a:solidFill>
              </a:rPr>
              <a:t>Workgroups</a:t>
            </a:r>
          </a:p>
          <a:p>
            <a:pPr algn="ctr" eaLnBrk="0" hangingPunct="0">
              <a:defRPr/>
            </a:pPr>
            <a:endParaRPr lang="en-US" sz="900" b="1" dirty="0">
              <a:solidFill>
                <a:srgbClr val="000000"/>
              </a:solidFill>
            </a:endParaRPr>
          </a:p>
        </p:txBody>
      </p:sp>
      <p:sp>
        <p:nvSpPr>
          <p:cNvPr id="77883" name="AutoShape 13"/>
          <p:cNvSpPr>
            <a:spLocks noChangeArrowheads="1"/>
          </p:cNvSpPr>
          <p:nvPr/>
        </p:nvSpPr>
        <p:spPr bwMode="auto">
          <a:xfrm>
            <a:off x="6629400" y="6258128"/>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rPr>
              <a:t>Implementation</a:t>
            </a:r>
          </a:p>
          <a:p>
            <a:pPr algn="ctr" eaLnBrk="0" hangingPunct="0">
              <a:defRPr/>
            </a:pPr>
            <a:r>
              <a:rPr lang="en-US" sz="900" b="1" dirty="0">
                <a:solidFill>
                  <a:srgbClr val="000000"/>
                </a:solidFill>
              </a:rPr>
              <a:t>Workgroups</a:t>
            </a:r>
          </a:p>
          <a:p>
            <a:pPr algn="ctr" eaLnBrk="0" hangingPunct="0">
              <a:defRPr/>
            </a:pPr>
            <a:endParaRPr lang="en-US" sz="900" b="1" dirty="0">
              <a:solidFill>
                <a:srgbClr val="000000"/>
              </a:solidFill>
            </a:endParaRPr>
          </a:p>
        </p:txBody>
      </p:sp>
      <p:sp>
        <p:nvSpPr>
          <p:cNvPr id="2074" name="Text Box 60"/>
          <p:cNvSpPr txBox="1">
            <a:spLocks noChangeArrowheads="1"/>
          </p:cNvSpPr>
          <p:nvPr/>
        </p:nvSpPr>
        <p:spPr bwMode="auto">
          <a:xfrm>
            <a:off x="914400" y="152400"/>
            <a:ext cx="7467600" cy="457200"/>
          </a:xfrm>
          <a:prstGeom prst="rect">
            <a:avLst/>
          </a:prstGeom>
          <a:noFill/>
          <a:ln w="9525" algn="ctr">
            <a:noFill/>
            <a:miter lim="800000"/>
            <a:headEnd/>
            <a:tailEnd/>
          </a:ln>
        </p:spPr>
        <p:txBody>
          <a:bodyPr>
            <a:spAutoFit/>
          </a:bodyPr>
          <a:lstStyle/>
          <a:p>
            <a:pPr algn="ctr" eaLnBrk="0" hangingPunct="0">
              <a:spcBef>
                <a:spcPct val="50000"/>
              </a:spcBef>
            </a:pPr>
            <a:r>
              <a:rPr lang="en-US" sz="2400" b="1" dirty="0">
                <a:solidFill>
                  <a:srgbClr val="000000"/>
                </a:solidFill>
              </a:rPr>
              <a:t>CBP Organizational Structure and Leadership </a:t>
            </a:r>
            <a:r>
              <a:rPr lang="en-US" sz="1000" b="1" dirty="0" smtClean="0">
                <a:solidFill>
                  <a:srgbClr val="000000"/>
                </a:solidFill>
              </a:rPr>
              <a:t>8-31-11</a:t>
            </a:r>
            <a:endParaRPr lang="en-US" sz="1000" b="1" i="1" dirty="0">
              <a:solidFill>
                <a:srgbClr val="000000"/>
              </a:solidFill>
            </a:endParaRPr>
          </a:p>
        </p:txBody>
      </p:sp>
      <p:sp>
        <p:nvSpPr>
          <p:cNvPr id="2075" name="Line 62"/>
          <p:cNvSpPr>
            <a:spLocks noChangeShapeType="1"/>
          </p:cNvSpPr>
          <p:nvPr/>
        </p:nvSpPr>
        <p:spPr bwMode="auto">
          <a:xfrm flipV="1">
            <a:off x="5467350" y="2905125"/>
            <a:ext cx="720725" cy="9525"/>
          </a:xfrm>
          <a:prstGeom prst="line">
            <a:avLst/>
          </a:prstGeom>
          <a:noFill/>
          <a:ln w="19050">
            <a:solidFill>
              <a:schemeClr val="bg2"/>
            </a:solidFill>
            <a:round/>
            <a:headEnd/>
            <a:tailEnd/>
          </a:ln>
        </p:spPr>
        <p:txBody>
          <a:bodyPr wrap="none"/>
          <a:lstStyle/>
          <a:p>
            <a:endParaRPr lang="en-US" dirty="0"/>
          </a:p>
        </p:txBody>
      </p:sp>
      <p:sp>
        <p:nvSpPr>
          <p:cNvPr id="2076" name="Line 63"/>
          <p:cNvSpPr>
            <a:spLocks noChangeShapeType="1"/>
          </p:cNvSpPr>
          <p:nvPr/>
        </p:nvSpPr>
        <p:spPr bwMode="auto">
          <a:xfrm>
            <a:off x="2514600" y="2809875"/>
            <a:ext cx="1392382" cy="0"/>
          </a:xfrm>
          <a:prstGeom prst="line">
            <a:avLst/>
          </a:prstGeom>
          <a:noFill/>
          <a:ln w="19050">
            <a:solidFill>
              <a:schemeClr val="bg2"/>
            </a:solidFill>
            <a:round/>
            <a:headEnd/>
            <a:tailEnd/>
          </a:ln>
        </p:spPr>
        <p:txBody>
          <a:bodyPr wrap="none"/>
          <a:lstStyle/>
          <a:p>
            <a:endParaRPr lang="en-US" dirty="0"/>
          </a:p>
        </p:txBody>
      </p:sp>
      <p:sp>
        <p:nvSpPr>
          <p:cNvPr id="2077" name="Line 7"/>
          <p:cNvSpPr>
            <a:spLocks noChangeShapeType="1"/>
          </p:cNvSpPr>
          <p:nvPr/>
        </p:nvSpPr>
        <p:spPr bwMode="auto">
          <a:xfrm>
            <a:off x="6324600" y="1524000"/>
            <a:ext cx="0" cy="0"/>
          </a:xfrm>
          <a:prstGeom prst="line">
            <a:avLst/>
          </a:prstGeom>
          <a:noFill/>
          <a:ln w="9525">
            <a:solidFill>
              <a:srgbClr val="000000"/>
            </a:solidFill>
            <a:round/>
            <a:headEnd/>
            <a:tailEnd type="triangle" w="med" len="med"/>
          </a:ln>
        </p:spPr>
        <p:txBody>
          <a:bodyPr wrap="none"/>
          <a:lstStyle/>
          <a:p>
            <a:endParaRPr lang="en-US" dirty="0"/>
          </a:p>
        </p:txBody>
      </p:sp>
      <p:sp>
        <p:nvSpPr>
          <p:cNvPr id="2078" name="Line 8"/>
          <p:cNvSpPr>
            <a:spLocks noChangeShapeType="1"/>
          </p:cNvSpPr>
          <p:nvPr/>
        </p:nvSpPr>
        <p:spPr bwMode="auto">
          <a:xfrm>
            <a:off x="6248400" y="1447800"/>
            <a:ext cx="0" cy="0"/>
          </a:xfrm>
          <a:prstGeom prst="line">
            <a:avLst/>
          </a:prstGeom>
          <a:noFill/>
          <a:ln w="9525">
            <a:solidFill>
              <a:srgbClr val="000000"/>
            </a:solidFill>
            <a:round/>
            <a:headEnd/>
            <a:tailEnd type="triangle" w="med" len="med"/>
          </a:ln>
        </p:spPr>
        <p:txBody>
          <a:bodyPr wrap="none"/>
          <a:lstStyle/>
          <a:p>
            <a:endParaRPr lang="en-US" dirty="0"/>
          </a:p>
        </p:txBody>
      </p:sp>
      <p:sp>
        <p:nvSpPr>
          <p:cNvPr id="77890" name="AutoShape 2"/>
          <p:cNvSpPr>
            <a:spLocks noChangeArrowheads="1"/>
          </p:cNvSpPr>
          <p:nvPr/>
        </p:nvSpPr>
        <p:spPr bwMode="auto">
          <a:xfrm>
            <a:off x="3892365" y="2295648"/>
            <a:ext cx="1644650" cy="1076325"/>
          </a:xfrm>
          <a:prstGeom prst="flowChartProcess">
            <a:avLst/>
          </a:prstGeom>
          <a:solidFill>
            <a:srgbClr val="99FF66"/>
          </a:solidFill>
          <a:ln w="9525">
            <a:noFill/>
            <a:miter lim="800000"/>
            <a:headEnd/>
            <a:tailEnd/>
          </a:ln>
          <a:effectLst>
            <a:outerShdw dist="35921" dir="2700000" algn="ctr" rotWithShape="0">
              <a:schemeClr val="bg2"/>
            </a:outerShdw>
          </a:effectLst>
        </p:spPr>
        <p:txBody>
          <a:bodyPr wrap="none" anchor="ctr" anchorCtr="1"/>
          <a:lstStyle/>
          <a:p>
            <a:pPr algn="ctr" eaLnBrk="0" hangingPunct="0">
              <a:defRPr/>
            </a:pPr>
            <a:r>
              <a:rPr lang="en-US" sz="1200" b="1" dirty="0">
                <a:solidFill>
                  <a:srgbClr val="000000"/>
                </a:solidFill>
              </a:rPr>
              <a:t>Management Board</a:t>
            </a:r>
          </a:p>
          <a:p>
            <a:pPr algn="ctr" eaLnBrk="0" hangingPunct="0">
              <a:defRPr/>
            </a:pPr>
            <a:endParaRPr lang="en-US" sz="1000" b="1" dirty="0">
              <a:solidFill>
                <a:srgbClr val="336600"/>
              </a:solidFill>
            </a:endParaRPr>
          </a:p>
          <a:p>
            <a:pPr algn="ctr" eaLnBrk="0" hangingPunct="0">
              <a:defRPr/>
            </a:pPr>
            <a:r>
              <a:rPr lang="en-US" sz="1100" dirty="0" smtClean="0"/>
              <a:t>Chair </a:t>
            </a:r>
            <a:endParaRPr lang="en-US" sz="1100" dirty="0"/>
          </a:p>
          <a:p>
            <a:pPr algn="ctr" eaLnBrk="0" hangingPunct="0">
              <a:defRPr/>
            </a:pPr>
            <a:r>
              <a:rPr lang="en-US" sz="1100" dirty="0" smtClean="0"/>
              <a:t>Nick DiPasquale, </a:t>
            </a:r>
            <a:r>
              <a:rPr lang="en-US" sz="1100" dirty="0"/>
              <a:t>EPA</a:t>
            </a:r>
          </a:p>
        </p:txBody>
      </p:sp>
      <p:sp>
        <p:nvSpPr>
          <p:cNvPr id="77891" name="Rectangle 4"/>
          <p:cNvSpPr>
            <a:spLocks noChangeArrowheads="1"/>
          </p:cNvSpPr>
          <p:nvPr/>
        </p:nvSpPr>
        <p:spPr bwMode="auto">
          <a:xfrm>
            <a:off x="457200" y="2667000"/>
            <a:ext cx="1676400" cy="838200"/>
          </a:xfrm>
          <a:prstGeom prst="rect">
            <a:avLst/>
          </a:prstGeom>
          <a:solidFill>
            <a:srgbClr val="A5BBA7"/>
          </a:solidFill>
          <a:ln w="9525">
            <a:noFill/>
            <a:miter lim="800000"/>
            <a:headEnd/>
            <a:tailEnd/>
          </a:ln>
          <a:effectLst>
            <a:outerShdw dist="35921" dir="2700000" algn="ctr" rotWithShape="0">
              <a:schemeClr val="bg2"/>
            </a:outerShdw>
          </a:effectLst>
        </p:spPr>
        <p:txBody>
          <a:bodyPr wrap="none" anchor="ctr"/>
          <a:lstStyle/>
          <a:p>
            <a:pPr algn="ctr" eaLnBrk="0" hangingPunct="0">
              <a:defRPr/>
            </a:pPr>
            <a:r>
              <a:rPr lang="en-US" sz="1200" b="1" dirty="0">
                <a:solidFill>
                  <a:srgbClr val="000000"/>
                </a:solidFill>
              </a:rPr>
              <a:t>Scientific &amp; Technical</a:t>
            </a:r>
          </a:p>
          <a:p>
            <a:pPr algn="ctr" eaLnBrk="0" hangingPunct="0">
              <a:defRPr/>
            </a:pPr>
            <a:r>
              <a:rPr lang="en-US" sz="1200" b="1" dirty="0">
                <a:solidFill>
                  <a:srgbClr val="000000"/>
                </a:solidFill>
              </a:rPr>
              <a:t>Advisory Committee</a:t>
            </a:r>
          </a:p>
          <a:p>
            <a:pPr algn="ctr" eaLnBrk="0" hangingPunct="0">
              <a:defRPr/>
            </a:pPr>
            <a:r>
              <a:rPr lang="en-US" sz="1100" dirty="0">
                <a:solidFill>
                  <a:srgbClr val="000000"/>
                </a:solidFill>
              </a:rPr>
              <a:t>Chair – </a:t>
            </a:r>
            <a:r>
              <a:rPr lang="en-US" sz="1100" dirty="0" smtClean="0">
                <a:solidFill>
                  <a:srgbClr val="000000"/>
                </a:solidFill>
              </a:rPr>
              <a:t>Chris Pyke</a:t>
            </a:r>
            <a:endParaRPr lang="en-US" sz="1100" dirty="0">
              <a:solidFill>
                <a:srgbClr val="000000"/>
              </a:solidFill>
            </a:endParaRPr>
          </a:p>
          <a:p>
            <a:pPr algn="ctr" eaLnBrk="0" hangingPunct="0">
              <a:defRPr/>
            </a:pPr>
            <a:r>
              <a:rPr lang="en-US" sz="1100" dirty="0" smtClean="0">
                <a:solidFill>
                  <a:srgbClr val="000000"/>
                </a:solidFill>
              </a:rPr>
              <a:t>US Green Bldg. Council</a:t>
            </a:r>
            <a:endParaRPr lang="en-US" sz="1100" dirty="0">
              <a:solidFill>
                <a:srgbClr val="000000"/>
              </a:solidFill>
            </a:endParaRPr>
          </a:p>
        </p:txBody>
      </p:sp>
      <p:sp>
        <p:nvSpPr>
          <p:cNvPr id="77892" name="Rectangle 5"/>
          <p:cNvSpPr>
            <a:spLocks noChangeArrowheads="1"/>
          </p:cNvSpPr>
          <p:nvPr/>
        </p:nvSpPr>
        <p:spPr bwMode="auto">
          <a:xfrm>
            <a:off x="457200" y="1752600"/>
            <a:ext cx="1676400" cy="838200"/>
          </a:xfrm>
          <a:prstGeom prst="rect">
            <a:avLst/>
          </a:prstGeom>
          <a:solidFill>
            <a:srgbClr val="A5BBA7"/>
          </a:solidFill>
          <a:ln w="9525">
            <a:noFill/>
            <a:miter lim="800000"/>
            <a:headEnd/>
            <a:tailEnd/>
          </a:ln>
          <a:effectLst>
            <a:outerShdw dist="35921" dir="2700000" algn="ctr" rotWithShape="0">
              <a:schemeClr val="bg2"/>
            </a:outerShdw>
          </a:effectLst>
        </p:spPr>
        <p:txBody>
          <a:bodyPr wrap="none" anchor="ctr"/>
          <a:lstStyle/>
          <a:p>
            <a:pPr algn="ctr" eaLnBrk="0" hangingPunct="0">
              <a:defRPr/>
            </a:pPr>
            <a:r>
              <a:rPr lang="en-US" sz="1200" b="1" dirty="0">
                <a:solidFill>
                  <a:srgbClr val="000000"/>
                </a:solidFill>
              </a:rPr>
              <a:t>Local Government</a:t>
            </a:r>
          </a:p>
          <a:p>
            <a:pPr algn="ctr" eaLnBrk="0" hangingPunct="0">
              <a:defRPr/>
            </a:pPr>
            <a:r>
              <a:rPr lang="en-US" sz="1200" b="1" dirty="0">
                <a:solidFill>
                  <a:srgbClr val="000000"/>
                </a:solidFill>
              </a:rPr>
              <a:t>Advisory Committee</a:t>
            </a:r>
          </a:p>
          <a:p>
            <a:pPr algn="ctr" eaLnBrk="0" hangingPunct="0">
              <a:defRPr/>
            </a:pPr>
            <a:r>
              <a:rPr lang="en-US" sz="1100" dirty="0">
                <a:solidFill>
                  <a:srgbClr val="000000"/>
                </a:solidFill>
              </a:rPr>
              <a:t>Chair – Mary Ann Lisanti</a:t>
            </a:r>
          </a:p>
          <a:p>
            <a:pPr algn="ctr" eaLnBrk="0" hangingPunct="0">
              <a:defRPr/>
            </a:pPr>
            <a:r>
              <a:rPr lang="en-US" sz="1100" dirty="0">
                <a:solidFill>
                  <a:srgbClr val="000000"/>
                </a:solidFill>
              </a:rPr>
              <a:t>Harford County</a:t>
            </a:r>
          </a:p>
        </p:txBody>
      </p:sp>
      <p:sp>
        <p:nvSpPr>
          <p:cNvPr id="77893" name="Rectangle 6"/>
          <p:cNvSpPr>
            <a:spLocks noChangeArrowheads="1"/>
          </p:cNvSpPr>
          <p:nvPr/>
        </p:nvSpPr>
        <p:spPr bwMode="auto">
          <a:xfrm>
            <a:off x="457200" y="838200"/>
            <a:ext cx="1676400" cy="838200"/>
          </a:xfrm>
          <a:prstGeom prst="rect">
            <a:avLst/>
          </a:prstGeom>
          <a:solidFill>
            <a:srgbClr val="A5BBA7"/>
          </a:solidFill>
          <a:ln w="9525">
            <a:noFill/>
            <a:miter lim="800000"/>
            <a:headEnd/>
            <a:tailEnd/>
          </a:ln>
          <a:effectLst>
            <a:outerShdw dist="35921" dir="2700000" algn="ctr" rotWithShape="0">
              <a:schemeClr val="bg2"/>
            </a:outerShdw>
          </a:effectLst>
        </p:spPr>
        <p:txBody>
          <a:bodyPr wrap="none" anchor="ctr"/>
          <a:lstStyle/>
          <a:p>
            <a:pPr algn="ctr" eaLnBrk="0" hangingPunct="0">
              <a:defRPr/>
            </a:pPr>
            <a:r>
              <a:rPr lang="en-US" sz="1200" b="1" dirty="0"/>
              <a:t>Citizens’ Advisory </a:t>
            </a:r>
          </a:p>
          <a:p>
            <a:pPr algn="ctr" eaLnBrk="0" hangingPunct="0">
              <a:defRPr/>
            </a:pPr>
            <a:r>
              <a:rPr lang="en-US" sz="1200" b="1" dirty="0"/>
              <a:t>Committee</a:t>
            </a:r>
          </a:p>
          <a:p>
            <a:pPr algn="ctr" eaLnBrk="0" hangingPunct="0">
              <a:defRPr/>
            </a:pPr>
            <a:r>
              <a:rPr lang="en-US" sz="1100" dirty="0"/>
              <a:t>Chair </a:t>
            </a:r>
            <a:r>
              <a:rPr lang="en-US" sz="1100" dirty="0" smtClean="0"/>
              <a:t>– Nikki Tinsley</a:t>
            </a:r>
            <a:endParaRPr lang="en-US" sz="1100" dirty="0"/>
          </a:p>
          <a:p>
            <a:pPr algn="ctr" eaLnBrk="0" hangingPunct="0">
              <a:defRPr/>
            </a:pPr>
            <a:r>
              <a:rPr lang="en-US" sz="1100" dirty="0" smtClean="0"/>
              <a:t>NT Inc.</a:t>
            </a:r>
            <a:endParaRPr lang="en-US" sz="1100" dirty="0"/>
          </a:p>
        </p:txBody>
      </p:sp>
      <p:sp>
        <p:nvSpPr>
          <p:cNvPr id="77894" name="AutoShape 13"/>
          <p:cNvSpPr>
            <a:spLocks noChangeArrowheads="1"/>
          </p:cNvSpPr>
          <p:nvPr/>
        </p:nvSpPr>
        <p:spPr bwMode="auto">
          <a:xfrm>
            <a:off x="5997575" y="2114550"/>
            <a:ext cx="2006600" cy="15113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lIns="182880" tIns="137160" rIns="182880" bIns="137160" anchor="ctr"/>
          <a:lstStyle/>
          <a:p>
            <a:pPr algn="ctr" eaLnBrk="0" hangingPunct="0"/>
            <a:r>
              <a:rPr lang="en-US" sz="1200" b="1" dirty="0">
                <a:solidFill>
                  <a:srgbClr val="000000"/>
                </a:solidFill>
              </a:rPr>
              <a:t>Action</a:t>
            </a:r>
            <a:r>
              <a:rPr lang="en-US" sz="1200" dirty="0">
                <a:solidFill>
                  <a:srgbClr val="000000"/>
                </a:solidFill>
              </a:rPr>
              <a:t> </a:t>
            </a:r>
            <a:r>
              <a:rPr lang="en-US" sz="1200" b="1" dirty="0">
                <a:solidFill>
                  <a:srgbClr val="000000"/>
                </a:solidFill>
              </a:rPr>
              <a:t>Teams</a:t>
            </a:r>
          </a:p>
          <a:p>
            <a:pPr algn="ctr" eaLnBrk="0" hangingPunct="0"/>
            <a:endParaRPr lang="en-US" sz="1100" dirty="0">
              <a:solidFill>
                <a:srgbClr val="003300"/>
              </a:solidFill>
            </a:endParaRPr>
          </a:p>
          <a:p>
            <a:pPr algn="ctr" eaLnBrk="0" hangingPunct="0"/>
            <a:r>
              <a:rPr lang="en-US" sz="1000" b="1" dirty="0">
                <a:solidFill>
                  <a:srgbClr val="003300"/>
                </a:solidFill>
              </a:rPr>
              <a:t>Independent Evaluator</a:t>
            </a:r>
          </a:p>
          <a:p>
            <a:pPr algn="ctr" eaLnBrk="0" hangingPunct="0"/>
            <a:r>
              <a:rPr lang="en-US" sz="1100" dirty="0">
                <a:solidFill>
                  <a:srgbClr val="003300"/>
                </a:solidFill>
              </a:rPr>
              <a:t>Chair – Horan, MdDNR</a:t>
            </a:r>
          </a:p>
          <a:p>
            <a:pPr algn="ctr" eaLnBrk="0" hangingPunct="0"/>
            <a:r>
              <a:rPr lang="en-US" sz="1000" b="1" dirty="0">
                <a:solidFill>
                  <a:srgbClr val="003300"/>
                </a:solidFill>
              </a:rPr>
              <a:t>EC/FLC Alignment</a:t>
            </a:r>
          </a:p>
          <a:p>
            <a:pPr algn="ctr" eaLnBrk="0" hangingPunct="0"/>
            <a:r>
              <a:rPr lang="en-US" sz="1100" dirty="0">
                <a:solidFill>
                  <a:srgbClr val="003300"/>
                </a:solidFill>
              </a:rPr>
              <a:t>Chair – Bisland, EPA</a:t>
            </a:r>
          </a:p>
          <a:p>
            <a:pPr algn="ctr" eaLnBrk="0" hangingPunct="0"/>
            <a:r>
              <a:rPr lang="en-US" sz="1000" b="1" dirty="0">
                <a:solidFill>
                  <a:srgbClr val="003300"/>
                </a:solidFill>
              </a:rPr>
              <a:t>ChesapeakeStat/Adptv. Mgt.</a:t>
            </a:r>
          </a:p>
          <a:p>
            <a:pPr algn="ctr" eaLnBrk="0" hangingPunct="0"/>
            <a:r>
              <a:rPr lang="en-US" sz="1100" dirty="0">
                <a:solidFill>
                  <a:srgbClr val="003300"/>
                </a:solidFill>
              </a:rPr>
              <a:t>Co-Chair – Stewart, MdDNR</a:t>
            </a:r>
          </a:p>
          <a:p>
            <a:pPr algn="ctr" eaLnBrk="0" hangingPunct="0"/>
            <a:r>
              <a:rPr lang="en-US" sz="1100" dirty="0">
                <a:solidFill>
                  <a:srgbClr val="003300"/>
                </a:solidFill>
              </a:rPr>
              <a:t>Co-Chair – Muller, USNA</a:t>
            </a:r>
          </a:p>
        </p:txBody>
      </p:sp>
      <p:sp>
        <p:nvSpPr>
          <p:cNvPr id="77895" name="Rectangle 71"/>
          <p:cNvSpPr>
            <a:spLocks noChangeArrowheads="1"/>
          </p:cNvSpPr>
          <p:nvPr/>
        </p:nvSpPr>
        <p:spPr bwMode="auto">
          <a:xfrm>
            <a:off x="3124200" y="914400"/>
            <a:ext cx="3048000" cy="914400"/>
          </a:xfrm>
          <a:prstGeom prst="rect">
            <a:avLst/>
          </a:prstGeom>
          <a:solidFill>
            <a:srgbClr val="A5BBA7"/>
          </a:solidFill>
          <a:ln w="9525" algn="ctr">
            <a:noFill/>
            <a:miter lim="800000"/>
            <a:headEnd/>
            <a:tailEnd/>
          </a:ln>
          <a:effectLst>
            <a:outerShdw dist="45791" dir="3378596" algn="ctr" rotWithShape="0">
              <a:schemeClr val="bg2"/>
            </a:outerShdw>
          </a:effectLst>
        </p:spPr>
        <p:txBody>
          <a:bodyPr wrap="none" anchor="ctr"/>
          <a:lstStyle/>
          <a:p>
            <a:pPr algn="ctr" eaLnBrk="0" hangingPunct="0">
              <a:defRPr/>
            </a:pPr>
            <a:r>
              <a:rPr lang="en-US" sz="1200" b="1" dirty="0">
                <a:solidFill>
                  <a:srgbClr val="000000"/>
                </a:solidFill>
              </a:rPr>
              <a:t>Chesapeake Executive Council</a:t>
            </a:r>
          </a:p>
          <a:p>
            <a:pPr algn="ctr" eaLnBrk="0" hangingPunct="0">
              <a:defRPr/>
            </a:pPr>
            <a:r>
              <a:rPr lang="en-US" sz="1100" dirty="0">
                <a:solidFill>
                  <a:srgbClr val="000000"/>
                </a:solidFill>
              </a:rPr>
              <a:t>Chair – Lisa Jackson, EPA</a:t>
            </a:r>
          </a:p>
          <a:p>
            <a:pPr algn="ctr" eaLnBrk="0" hangingPunct="0">
              <a:defRPr/>
            </a:pPr>
            <a:endParaRPr lang="en-US" sz="1000" b="1" dirty="0">
              <a:solidFill>
                <a:srgbClr val="000000"/>
              </a:solidFill>
            </a:endParaRPr>
          </a:p>
          <a:p>
            <a:pPr algn="ctr" eaLnBrk="0" hangingPunct="0">
              <a:defRPr/>
            </a:pPr>
            <a:r>
              <a:rPr lang="en-US" sz="1200" b="1" dirty="0">
                <a:solidFill>
                  <a:srgbClr val="000000"/>
                </a:solidFill>
              </a:rPr>
              <a:t>Principals’ Staff Committee</a:t>
            </a:r>
          </a:p>
          <a:p>
            <a:pPr algn="ctr" eaLnBrk="0" hangingPunct="0">
              <a:defRPr/>
            </a:pPr>
            <a:r>
              <a:rPr lang="en-US" sz="1100" dirty="0">
                <a:solidFill>
                  <a:srgbClr val="000000"/>
                </a:solidFill>
              </a:rPr>
              <a:t>Chair – Shawn Garvin, EPA</a:t>
            </a:r>
          </a:p>
        </p:txBody>
      </p:sp>
      <p:sp>
        <p:nvSpPr>
          <p:cNvPr id="77896" name="Oval 72"/>
          <p:cNvSpPr>
            <a:spLocks noChangeArrowheads="1"/>
          </p:cNvSpPr>
          <p:nvPr/>
        </p:nvSpPr>
        <p:spPr bwMode="auto">
          <a:xfrm>
            <a:off x="7010400" y="766763"/>
            <a:ext cx="1447800" cy="1062037"/>
          </a:xfrm>
          <a:prstGeom prst="ellipse">
            <a:avLst/>
          </a:prstGeom>
          <a:solidFill>
            <a:srgbClr val="FFFF00"/>
          </a:solidFill>
          <a:ln w="9525" algn="ctr">
            <a:noFill/>
            <a:round/>
            <a:headEnd/>
            <a:tailEnd/>
          </a:ln>
          <a:effectLst>
            <a:outerShdw dist="53882" dir="2700000" algn="ctr" rotWithShape="0">
              <a:schemeClr val="bg2"/>
            </a:outerShdw>
          </a:effectLst>
        </p:spPr>
        <p:txBody>
          <a:bodyPr wrap="none" anchor="ctr"/>
          <a:lstStyle/>
          <a:p>
            <a:pPr algn="ctr" eaLnBrk="0" hangingPunct="0">
              <a:defRPr/>
            </a:pPr>
            <a:r>
              <a:rPr lang="en-US" sz="1200" b="1" dirty="0">
                <a:solidFill>
                  <a:srgbClr val="000000"/>
                </a:solidFill>
              </a:rPr>
              <a:t>Independent</a:t>
            </a:r>
          </a:p>
          <a:p>
            <a:pPr algn="ctr" eaLnBrk="0" hangingPunct="0">
              <a:defRPr/>
            </a:pPr>
            <a:r>
              <a:rPr lang="en-US" sz="1200" b="1" dirty="0">
                <a:solidFill>
                  <a:srgbClr val="000000"/>
                </a:solidFill>
              </a:rPr>
              <a:t>Evaluator</a:t>
            </a:r>
          </a:p>
        </p:txBody>
      </p:sp>
      <p:sp>
        <p:nvSpPr>
          <p:cNvPr id="2086" name="Line 73"/>
          <p:cNvSpPr>
            <a:spLocks noChangeShapeType="1"/>
          </p:cNvSpPr>
          <p:nvPr/>
        </p:nvSpPr>
        <p:spPr bwMode="auto">
          <a:xfrm>
            <a:off x="3352800" y="1371600"/>
            <a:ext cx="2362200" cy="0"/>
          </a:xfrm>
          <a:prstGeom prst="line">
            <a:avLst/>
          </a:prstGeom>
          <a:noFill/>
          <a:ln w="19050">
            <a:solidFill>
              <a:schemeClr val="bg2"/>
            </a:solidFill>
            <a:prstDash val="dash"/>
            <a:round/>
            <a:headEnd/>
            <a:tailEnd/>
          </a:ln>
        </p:spPr>
        <p:txBody>
          <a:bodyPr wrap="none"/>
          <a:lstStyle/>
          <a:p>
            <a:endParaRPr lang="en-US" dirty="0"/>
          </a:p>
        </p:txBody>
      </p:sp>
      <p:cxnSp>
        <p:nvCxnSpPr>
          <p:cNvPr id="2087" name="AutoShape 74"/>
          <p:cNvCxnSpPr>
            <a:cxnSpLocks noChangeShapeType="1"/>
            <a:stCxn id="77895" idx="1"/>
          </p:cNvCxnSpPr>
          <p:nvPr/>
        </p:nvCxnSpPr>
        <p:spPr bwMode="auto">
          <a:xfrm rot="10800000" flipV="1">
            <a:off x="2514600" y="1371600"/>
            <a:ext cx="609600" cy="1447800"/>
          </a:xfrm>
          <a:prstGeom prst="bentConnector2">
            <a:avLst/>
          </a:prstGeom>
          <a:noFill/>
          <a:ln w="19050">
            <a:solidFill>
              <a:schemeClr val="bg2"/>
            </a:solidFill>
            <a:miter lim="800000"/>
            <a:headEnd/>
            <a:tailEnd/>
          </a:ln>
        </p:spPr>
      </p:cxnSp>
      <p:cxnSp>
        <p:nvCxnSpPr>
          <p:cNvPr id="2088" name="AutoShape 75"/>
          <p:cNvCxnSpPr>
            <a:cxnSpLocks noChangeShapeType="1"/>
          </p:cNvCxnSpPr>
          <p:nvPr/>
        </p:nvCxnSpPr>
        <p:spPr bwMode="auto">
          <a:xfrm>
            <a:off x="2143125" y="2809875"/>
            <a:ext cx="381000" cy="0"/>
          </a:xfrm>
          <a:prstGeom prst="straightConnector1">
            <a:avLst/>
          </a:prstGeom>
          <a:noFill/>
          <a:ln w="19050">
            <a:solidFill>
              <a:schemeClr val="bg2"/>
            </a:solidFill>
            <a:round/>
            <a:headEnd/>
            <a:tailEnd/>
          </a:ln>
        </p:spPr>
      </p:cxnSp>
      <p:cxnSp>
        <p:nvCxnSpPr>
          <p:cNvPr id="2089" name="AutoShape 76"/>
          <p:cNvCxnSpPr>
            <a:cxnSpLocks noChangeShapeType="1"/>
            <a:stCxn id="77892" idx="3"/>
          </p:cNvCxnSpPr>
          <p:nvPr/>
        </p:nvCxnSpPr>
        <p:spPr bwMode="auto">
          <a:xfrm>
            <a:off x="2133600" y="2171700"/>
            <a:ext cx="373063" cy="0"/>
          </a:xfrm>
          <a:prstGeom prst="straightConnector1">
            <a:avLst/>
          </a:prstGeom>
          <a:noFill/>
          <a:ln w="19050">
            <a:solidFill>
              <a:schemeClr val="bg2"/>
            </a:solidFill>
            <a:round/>
            <a:headEnd/>
            <a:tailEnd/>
          </a:ln>
        </p:spPr>
      </p:cxnSp>
      <p:cxnSp>
        <p:nvCxnSpPr>
          <p:cNvPr id="2090" name="AutoShape 77"/>
          <p:cNvCxnSpPr>
            <a:cxnSpLocks noChangeShapeType="1"/>
          </p:cNvCxnSpPr>
          <p:nvPr/>
        </p:nvCxnSpPr>
        <p:spPr bwMode="auto">
          <a:xfrm>
            <a:off x="2133600" y="1371600"/>
            <a:ext cx="381000" cy="0"/>
          </a:xfrm>
          <a:prstGeom prst="straightConnector1">
            <a:avLst/>
          </a:prstGeom>
          <a:noFill/>
          <a:ln w="19050">
            <a:solidFill>
              <a:schemeClr val="bg2"/>
            </a:solidFill>
            <a:round/>
            <a:headEnd/>
            <a:tailEnd/>
          </a:ln>
        </p:spPr>
      </p:cxnSp>
      <p:cxnSp>
        <p:nvCxnSpPr>
          <p:cNvPr id="2091" name="AutoShape 78"/>
          <p:cNvCxnSpPr>
            <a:cxnSpLocks noChangeShapeType="1"/>
            <a:endCxn id="77895" idx="2"/>
          </p:cNvCxnSpPr>
          <p:nvPr/>
        </p:nvCxnSpPr>
        <p:spPr bwMode="auto">
          <a:xfrm flipV="1">
            <a:off x="4643438" y="1828800"/>
            <a:ext cx="4762" cy="514350"/>
          </a:xfrm>
          <a:prstGeom prst="straightConnector1">
            <a:avLst/>
          </a:prstGeom>
          <a:noFill/>
          <a:ln w="19050">
            <a:solidFill>
              <a:schemeClr val="bg2"/>
            </a:solidFill>
            <a:round/>
            <a:headEnd/>
            <a:tailEnd/>
          </a:ln>
        </p:spPr>
      </p:cxnSp>
      <p:sp>
        <p:nvSpPr>
          <p:cNvPr id="2092" name="Line 79"/>
          <p:cNvSpPr>
            <a:spLocks noChangeShapeType="1"/>
          </p:cNvSpPr>
          <p:nvPr/>
        </p:nvSpPr>
        <p:spPr bwMode="auto">
          <a:xfrm>
            <a:off x="6172200" y="1295400"/>
            <a:ext cx="838200" cy="0"/>
          </a:xfrm>
          <a:prstGeom prst="line">
            <a:avLst/>
          </a:prstGeom>
          <a:noFill/>
          <a:ln w="19050">
            <a:solidFill>
              <a:schemeClr val="bg2"/>
            </a:solidFill>
            <a:prstDash val="dash"/>
            <a:round/>
            <a:headEnd/>
            <a:tailEnd/>
          </a:ln>
        </p:spPr>
        <p:txBody>
          <a:bodyPr wrap="none"/>
          <a:lstStyle/>
          <a:p>
            <a:endParaRPr lang="en-US" dirty="0"/>
          </a:p>
        </p:txBody>
      </p:sp>
      <p:sp>
        <p:nvSpPr>
          <p:cNvPr id="77910" name="Rectangle 32"/>
          <p:cNvSpPr>
            <a:spLocks noChangeArrowheads="1"/>
          </p:cNvSpPr>
          <p:nvPr/>
        </p:nvSpPr>
        <p:spPr bwMode="auto">
          <a:xfrm>
            <a:off x="685800" y="4800600"/>
            <a:ext cx="9906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182880" tIns="0" rIns="182880" bIns="0" anchor="ctr" anchorCtr="1"/>
          <a:lstStyle/>
          <a:p>
            <a:pPr eaLnBrk="0" hangingPunct="0">
              <a:defRPr/>
            </a:pPr>
            <a:r>
              <a:rPr lang="en-US" sz="1100" b="1" dirty="0">
                <a:solidFill>
                  <a:srgbClr val="000099"/>
                </a:solidFill>
              </a:rPr>
              <a:t>Robertson</a:t>
            </a:r>
          </a:p>
          <a:p>
            <a:pPr eaLnBrk="0" hangingPunct="0">
              <a:defRPr/>
            </a:pPr>
            <a:r>
              <a:rPr lang="en-US" sz="1100" dirty="0">
                <a:solidFill>
                  <a:srgbClr val="000099"/>
                </a:solidFill>
              </a:rPr>
              <a:t>         </a:t>
            </a:r>
            <a:r>
              <a:rPr lang="en-US" sz="1100" dirty="0">
                <a:solidFill>
                  <a:srgbClr val="FFFF00"/>
                </a:solidFill>
              </a:rPr>
              <a:t> </a:t>
            </a:r>
            <a:r>
              <a:rPr lang="en-US" sz="1100" b="1" dirty="0">
                <a:solidFill>
                  <a:srgbClr val="FFFF00"/>
                </a:solidFill>
              </a:rPr>
              <a:t>NOAA </a:t>
            </a:r>
          </a:p>
          <a:p>
            <a:pPr eaLnBrk="0" hangingPunct="0">
              <a:defRPr/>
            </a:pPr>
            <a:r>
              <a:rPr lang="en-US" sz="1100" b="1" dirty="0">
                <a:solidFill>
                  <a:srgbClr val="000099"/>
                </a:solidFill>
              </a:rPr>
              <a:t>O’Connell</a:t>
            </a:r>
          </a:p>
          <a:p>
            <a:pPr eaLnBrk="0" hangingPunct="0">
              <a:defRPr/>
            </a:pPr>
            <a:r>
              <a:rPr lang="en-US" sz="1100" dirty="0">
                <a:solidFill>
                  <a:srgbClr val="000099"/>
                </a:solidFill>
              </a:rPr>
              <a:t>         </a:t>
            </a:r>
            <a:r>
              <a:rPr lang="en-US" sz="1100" b="1" dirty="0">
                <a:solidFill>
                  <a:srgbClr val="000099"/>
                </a:solidFill>
              </a:rPr>
              <a:t> </a:t>
            </a:r>
            <a:r>
              <a:rPr lang="en-US" sz="1100" b="1" dirty="0">
                <a:solidFill>
                  <a:srgbClr val="FFFF00"/>
                </a:solidFill>
              </a:rPr>
              <a:t>MdDNR</a:t>
            </a:r>
          </a:p>
          <a:p>
            <a:pPr eaLnBrk="0" hangingPunct="0">
              <a:defRPr/>
            </a:pPr>
            <a:r>
              <a:rPr lang="en-US" sz="1100" b="1" dirty="0">
                <a:solidFill>
                  <a:srgbClr val="000099"/>
                </a:solidFill>
              </a:rPr>
              <a:t>Vogt</a:t>
            </a:r>
          </a:p>
          <a:p>
            <a:pPr eaLnBrk="0" hangingPunct="0">
              <a:defRPr/>
            </a:pPr>
            <a:r>
              <a:rPr lang="en-US" sz="1100" dirty="0">
                <a:solidFill>
                  <a:srgbClr val="000099"/>
                </a:solidFill>
              </a:rPr>
              <a:t>         </a:t>
            </a:r>
            <a:r>
              <a:rPr lang="en-US" sz="1100" b="1" dirty="0">
                <a:solidFill>
                  <a:srgbClr val="FFFF00"/>
                </a:solidFill>
              </a:rPr>
              <a:t>NOAA</a:t>
            </a:r>
          </a:p>
          <a:p>
            <a:pPr eaLnBrk="0" hangingPunct="0">
              <a:defRPr/>
            </a:pPr>
            <a:r>
              <a:rPr lang="en-US" sz="1100" b="1" dirty="0">
                <a:solidFill>
                  <a:srgbClr val="000099"/>
                </a:solidFill>
              </a:rPr>
              <a:t>Davis</a:t>
            </a:r>
          </a:p>
          <a:p>
            <a:pPr eaLnBrk="0" hangingPunct="0">
              <a:defRPr/>
            </a:pPr>
            <a:r>
              <a:rPr lang="en-US" sz="1100" dirty="0">
                <a:solidFill>
                  <a:srgbClr val="000099"/>
                </a:solidFill>
              </a:rPr>
              <a:t>          </a:t>
            </a:r>
            <a:r>
              <a:rPr lang="en-US" sz="1100" b="1" dirty="0">
                <a:solidFill>
                  <a:srgbClr val="FFFF00"/>
                </a:solidFill>
              </a:rPr>
              <a:t>CRC</a:t>
            </a:r>
          </a:p>
        </p:txBody>
      </p:sp>
      <p:sp>
        <p:nvSpPr>
          <p:cNvPr id="77911" name="Rectangle 32"/>
          <p:cNvSpPr>
            <a:spLocks noChangeArrowheads="1"/>
          </p:cNvSpPr>
          <p:nvPr/>
        </p:nvSpPr>
        <p:spPr bwMode="auto">
          <a:xfrm>
            <a:off x="1752600" y="4800600"/>
            <a:ext cx="10668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182880" tIns="0" rIns="182880" bIns="0" anchor="ctr" anchorCtr="1"/>
          <a:lstStyle/>
          <a:p>
            <a:pPr eaLnBrk="0" hangingPunct="0">
              <a:defRPr/>
            </a:pPr>
            <a:r>
              <a:rPr lang="en-US" sz="1100" b="1" dirty="0" smtClean="0">
                <a:solidFill>
                  <a:srgbClr val="000099"/>
                </a:solidFill>
              </a:rPr>
              <a:t>Horan</a:t>
            </a:r>
            <a:endParaRPr lang="en-US" sz="1100" b="1" dirty="0">
              <a:solidFill>
                <a:srgbClr val="000099"/>
              </a:solidFill>
            </a:endParaRPr>
          </a:p>
          <a:p>
            <a:pPr marL="742950" lvl="1" indent="-285750" eaLnBrk="0" hangingPunct="0">
              <a:defRPr/>
            </a:pPr>
            <a:r>
              <a:rPr lang="en-US" sz="1100" b="1" dirty="0" smtClean="0">
                <a:solidFill>
                  <a:srgbClr val="FFFF00"/>
                </a:solidFill>
              </a:rPr>
              <a:t>MdDNR</a:t>
            </a:r>
            <a:endParaRPr lang="en-US" sz="1100" b="1" dirty="0">
              <a:solidFill>
                <a:srgbClr val="FFFF00"/>
              </a:solidFill>
            </a:endParaRPr>
          </a:p>
          <a:p>
            <a:pPr eaLnBrk="0" hangingPunct="0">
              <a:defRPr/>
            </a:pPr>
            <a:r>
              <a:rPr lang="en-US" sz="1100" b="1" dirty="0" smtClean="0">
                <a:solidFill>
                  <a:srgbClr val="000099"/>
                </a:solidFill>
              </a:rPr>
              <a:t>Vacant</a:t>
            </a:r>
            <a:endParaRPr lang="en-US" sz="1100" b="1" dirty="0">
              <a:solidFill>
                <a:srgbClr val="000099"/>
              </a:solidFill>
            </a:endParaRPr>
          </a:p>
          <a:p>
            <a:pPr eaLnBrk="0" hangingPunct="0">
              <a:defRPr/>
            </a:pPr>
            <a:r>
              <a:rPr lang="en-US" sz="1100" b="1" dirty="0">
                <a:solidFill>
                  <a:srgbClr val="000099"/>
                </a:solidFill>
              </a:rPr>
              <a:t>             </a:t>
            </a:r>
            <a:endParaRPr lang="en-US" sz="1100" b="1" dirty="0">
              <a:solidFill>
                <a:srgbClr val="FFFF00"/>
              </a:solidFill>
            </a:endParaRPr>
          </a:p>
          <a:p>
            <a:pPr eaLnBrk="0" hangingPunct="0">
              <a:defRPr/>
            </a:pPr>
            <a:r>
              <a:rPr lang="en-US" sz="1100" b="1" dirty="0">
                <a:solidFill>
                  <a:srgbClr val="000099"/>
                </a:solidFill>
              </a:rPr>
              <a:t>Greiner</a:t>
            </a:r>
          </a:p>
          <a:p>
            <a:pPr marL="742950" lvl="1" indent="-285750" eaLnBrk="0" hangingPunct="0">
              <a:defRPr/>
            </a:pPr>
            <a:r>
              <a:rPr lang="en-US" sz="1100" b="1" dirty="0">
                <a:solidFill>
                  <a:srgbClr val="FFFF00"/>
                </a:solidFill>
              </a:rPr>
              <a:t>USFWS</a:t>
            </a:r>
          </a:p>
          <a:p>
            <a:pPr eaLnBrk="0" hangingPunct="0">
              <a:defRPr/>
            </a:pPr>
            <a:r>
              <a:rPr lang="en-US" sz="1100" b="1" dirty="0">
                <a:solidFill>
                  <a:srgbClr val="000099"/>
                </a:solidFill>
              </a:rPr>
              <a:t>Hession</a:t>
            </a:r>
          </a:p>
          <a:p>
            <a:pPr marL="742950" lvl="1" indent="-285750" eaLnBrk="0" hangingPunct="0">
              <a:defRPr/>
            </a:pPr>
            <a:r>
              <a:rPr lang="en-US" sz="1100" b="1" dirty="0">
                <a:solidFill>
                  <a:srgbClr val="FFFF00"/>
                </a:solidFill>
              </a:rPr>
              <a:t>CRC</a:t>
            </a:r>
          </a:p>
        </p:txBody>
      </p:sp>
      <p:sp>
        <p:nvSpPr>
          <p:cNvPr id="77915" name="Rectangle 32"/>
          <p:cNvSpPr>
            <a:spLocks noChangeArrowheads="1"/>
          </p:cNvSpPr>
          <p:nvPr/>
        </p:nvSpPr>
        <p:spPr bwMode="auto">
          <a:xfrm>
            <a:off x="2895600" y="4800600"/>
            <a:ext cx="12954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0" tIns="0" rIns="0" bIns="0" anchor="ctr" anchorCtr="1"/>
          <a:lstStyle/>
          <a:p>
            <a:pPr eaLnBrk="0" hangingPunct="0">
              <a:defRPr/>
            </a:pPr>
            <a:r>
              <a:rPr lang="en-US" sz="1100" b="1" dirty="0" smtClean="0">
                <a:solidFill>
                  <a:srgbClr val="000099"/>
                </a:solidFill>
              </a:rPr>
              <a:t>Merrill </a:t>
            </a:r>
            <a:endParaRPr lang="en-US" sz="1100" b="1" dirty="0">
              <a:solidFill>
                <a:srgbClr val="000099"/>
              </a:solidFill>
            </a:endParaRPr>
          </a:p>
          <a:p>
            <a:pPr eaLnBrk="0" hangingPunct="0">
              <a:defRPr/>
            </a:pPr>
            <a:r>
              <a:rPr lang="en-US" sz="1100" b="1" dirty="0">
                <a:solidFill>
                  <a:srgbClr val="000099"/>
                </a:solidFill>
              </a:rPr>
              <a:t>                   </a:t>
            </a:r>
            <a:r>
              <a:rPr lang="en-US" sz="1100" b="1" dirty="0">
                <a:solidFill>
                  <a:srgbClr val="FFFF00"/>
                </a:solidFill>
              </a:rPr>
              <a:t>EPA</a:t>
            </a:r>
          </a:p>
          <a:p>
            <a:pPr eaLnBrk="0" hangingPunct="0">
              <a:defRPr/>
            </a:pPr>
            <a:r>
              <a:rPr lang="en-US" sz="1100" b="1" dirty="0" smtClean="0">
                <a:solidFill>
                  <a:srgbClr val="000099"/>
                </a:solidFill>
              </a:rPr>
              <a:t>Perkinson</a:t>
            </a:r>
            <a:endParaRPr lang="en-US" sz="1100" b="1" dirty="0">
              <a:solidFill>
                <a:srgbClr val="000099"/>
              </a:solidFill>
            </a:endParaRPr>
          </a:p>
          <a:p>
            <a:pPr eaLnBrk="0" hangingPunct="0">
              <a:defRPr/>
            </a:pPr>
            <a:r>
              <a:rPr lang="en-US" sz="1100" b="1" dirty="0">
                <a:solidFill>
                  <a:srgbClr val="000099"/>
                </a:solidFill>
              </a:rPr>
              <a:t>                   </a:t>
            </a:r>
            <a:r>
              <a:rPr lang="en-US" sz="1100" b="1" dirty="0" smtClean="0">
                <a:solidFill>
                  <a:srgbClr val="FFFF00"/>
                </a:solidFill>
              </a:rPr>
              <a:t>VaDCR</a:t>
            </a:r>
            <a:endParaRPr lang="en-US" sz="1100" b="1" dirty="0">
              <a:solidFill>
                <a:srgbClr val="FFFF00"/>
              </a:solidFill>
            </a:endParaRPr>
          </a:p>
          <a:p>
            <a:pPr eaLnBrk="0" hangingPunct="0">
              <a:defRPr/>
            </a:pPr>
            <a:r>
              <a:rPr lang="en-US" sz="1100" b="1" dirty="0">
                <a:solidFill>
                  <a:srgbClr val="000099"/>
                </a:solidFill>
              </a:rPr>
              <a:t>Antos</a:t>
            </a:r>
          </a:p>
          <a:p>
            <a:pPr eaLnBrk="0" hangingPunct="0">
              <a:defRPr/>
            </a:pPr>
            <a:r>
              <a:rPr lang="en-US" sz="1100" b="1" dirty="0">
                <a:solidFill>
                  <a:srgbClr val="000099"/>
                </a:solidFill>
              </a:rPr>
              <a:t>                   </a:t>
            </a:r>
            <a:r>
              <a:rPr lang="en-US" sz="1100" b="1" dirty="0">
                <a:solidFill>
                  <a:srgbClr val="FFFF00"/>
                </a:solidFill>
              </a:rPr>
              <a:t>EPA</a:t>
            </a:r>
          </a:p>
          <a:p>
            <a:pPr eaLnBrk="0" hangingPunct="0">
              <a:defRPr/>
            </a:pPr>
            <a:r>
              <a:rPr lang="en-US" sz="1100" b="1" dirty="0">
                <a:solidFill>
                  <a:srgbClr val="000099"/>
                </a:solidFill>
              </a:rPr>
              <a:t>Streusand/Kilbert</a:t>
            </a:r>
          </a:p>
          <a:p>
            <a:pPr eaLnBrk="0" hangingPunct="0">
              <a:defRPr/>
            </a:pPr>
            <a:r>
              <a:rPr lang="en-US" sz="1100" b="1" dirty="0">
                <a:solidFill>
                  <a:srgbClr val="000099"/>
                </a:solidFill>
              </a:rPr>
              <a:t>                   </a:t>
            </a:r>
            <a:r>
              <a:rPr lang="en-US" sz="1100" b="1" dirty="0">
                <a:solidFill>
                  <a:srgbClr val="FFFF00"/>
                </a:solidFill>
              </a:rPr>
              <a:t>CRC</a:t>
            </a:r>
          </a:p>
        </p:txBody>
      </p:sp>
      <p:sp>
        <p:nvSpPr>
          <p:cNvPr id="77914" name="Rectangle 32"/>
          <p:cNvSpPr>
            <a:spLocks noChangeArrowheads="1"/>
          </p:cNvSpPr>
          <p:nvPr/>
        </p:nvSpPr>
        <p:spPr bwMode="auto">
          <a:xfrm>
            <a:off x="4267200" y="4800600"/>
            <a:ext cx="9906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182880" tIns="0" rIns="182880" bIns="0" anchor="ctr" anchorCtr="1"/>
          <a:lstStyle/>
          <a:p>
            <a:pPr eaLnBrk="0" hangingPunct="0"/>
            <a:r>
              <a:rPr lang="en-US" sz="1100" b="1" dirty="0">
                <a:solidFill>
                  <a:srgbClr val="000099"/>
                </a:solidFill>
              </a:rPr>
              <a:t>Bryer</a:t>
            </a:r>
          </a:p>
          <a:p>
            <a:pPr eaLnBrk="0" hangingPunct="0"/>
            <a:r>
              <a:rPr lang="en-US" sz="1100" b="1" dirty="0">
                <a:solidFill>
                  <a:srgbClr val="000099"/>
                </a:solidFill>
              </a:rPr>
              <a:t>       </a:t>
            </a:r>
            <a:r>
              <a:rPr lang="en-US" sz="1100" b="1" dirty="0">
                <a:solidFill>
                  <a:srgbClr val="FFFF00"/>
                </a:solidFill>
              </a:rPr>
              <a:t>NGO(TNC)</a:t>
            </a:r>
          </a:p>
          <a:p>
            <a:pPr eaLnBrk="0" hangingPunct="0"/>
            <a:r>
              <a:rPr lang="en-US" sz="1100" b="1" dirty="0">
                <a:solidFill>
                  <a:srgbClr val="000099"/>
                </a:solidFill>
              </a:rPr>
              <a:t>Hall</a:t>
            </a:r>
          </a:p>
          <a:p>
            <a:pPr eaLnBrk="0" hangingPunct="0"/>
            <a:r>
              <a:rPr lang="en-US" sz="1100" b="1" dirty="0">
                <a:solidFill>
                  <a:schemeClr val="bg1"/>
                </a:solidFill>
              </a:rPr>
              <a:t>           </a:t>
            </a:r>
            <a:r>
              <a:rPr lang="en-US" sz="1100" b="1" dirty="0">
                <a:solidFill>
                  <a:srgbClr val="FFFF00"/>
                </a:solidFill>
              </a:rPr>
              <a:t>MdDP</a:t>
            </a:r>
          </a:p>
          <a:p>
            <a:pPr eaLnBrk="0" hangingPunct="0"/>
            <a:r>
              <a:rPr lang="en-US" sz="1100" b="1" dirty="0">
                <a:solidFill>
                  <a:srgbClr val="000099"/>
                </a:solidFill>
              </a:rPr>
              <a:t>Fritz</a:t>
            </a:r>
          </a:p>
          <a:p>
            <a:pPr eaLnBrk="0" hangingPunct="0"/>
            <a:r>
              <a:rPr lang="en-US" sz="1100" b="1" dirty="0">
                <a:solidFill>
                  <a:srgbClr val="000099"/>
                </a:solidFill>
              </a:rPr>
              <a:t>            </a:t>
            </a:r>
            <a:r>
              <a:rPr lang="en-US" sz="1100" b="1" dirty="0">
                <a:solidFill>
                  <a:srgbClr val="FFFF00"/>
                </a:solidFill>
              </a:rPr>
              <a:t>EPA</a:t>
            </a:r>
          </a:p>
          <a:p>
            <a:pPr eaLnBrk="0" hangingPunct="0"/>
            <a:r>
              <a:rPr lang="en-US" sz="1100" b="1" dirty="0">
                <a:solidFill>
                  <a:srgbClr val="000099"/>
                </a:solidFill>
              </a:rPr>
              <a:t>Burnett</a:t>
            </a:r>
          </a:p>
          <a:p>
            <a:pPr eaLnBrk="0" hangingPunct="0"/>
            <a:r>
              <a:rPr lang="en-US" sz="1100" b="1" dirty="0">
                <a:solidFill>
                  <a:srgbClr val="000099"/>
                </a:solidFill>
              </a:rPr>
              <a:t>            </a:t>
            </a:r>
            <a:r>
              <a:rPr lang="en-US" sz="1100" b="1" dirty="0">
                <a:solidFill>
                  <a:srgbClr val="FFFF00"/>
                </a:solidFill>
              </a:rPr>
              <a:t>CRC</a:t>
            </a:r>
          </a:p>
        </p:txBody>
      </p:sp>
      <p:sp>
        <p:nvSpPr>
          <p:cNvPr id="77913" name="Rectangle 32"/>
          <p:cNvSpPr>
            <a:spLocks noChangeArrowheads="1"/>
          </p:cNvSpPr>
          <p:nvPr/>
        </p:nvSpPr>
        <p:spPr bwMode="auto">
          <a:xfrm>
            <a:off x="5334000" y="4800600"/>
            <a:ext cx="10668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182880" tIns="0" rIns="182880" bIns="0" anchor="ctr" anchorCtr="1"/>
          <a:lstStyle/>
          <a:p>
            <a:pPr eaLnBrk="0" hangingPunct="0"/>
            <a:r>
              <a:rPr lang="en-US" sz="1100" b="1" dirty="0">
                <a:solidFill>
                  <a:srgbClr val="000099"/>
                </a:solidFill>
              </a:rPr>
              <a:t>Maounis</a:t>
            </a:r>
          </a:p>
          <a:p>
            <a:pPr eaLnBrk="0" hangingPunct="0"/>
            <a:r>
              <a:rPr lang="en-US" sz="1100" b="1" dirty="0">
                <a:solidFill>
                  <a:srgbClr val="000099"/>
                </a:solidFill>
              </a:rPr>
              <a:t>           </a:t>
            </a:r>
            <a:r>
              <a:rPr lang="en-US" sz="1100" b="1" dirty="0">
                <a:solidFill>
                  <a:srgbClr val="FFFF00"/>
                </a:solidFill>
              </a:rPr>
              <a:t>NPS</a:t>
            </a:r>
          </a:p>
          <a:p>
            <a:pPr eaLnBrk="0" hangingPunct="0"/>
            <a:r>
              <a:rPr lang="en-US" sz="1100" b="1" dirty="0">
                <a:solidFill>
                  <a:srgbClr val="000099"/>
                </a:solidFill>
              </a:rPr>
              <a:t>Barrett</a:t>
            </a:r>
          </a:p>
          <a:p>
            <a:pPr eaLnBrk="0" hangingPunct="0"/>
            <a:r>
              <a:rPr lang="en-US" sz="1100" b="1" dirty="0">
                <a:solidFill>
                  <a:srgbClr val="000099"/>
                </a:solidFill>
              </a:rPr>
              <a:t>          </a:t>
            </a:r>
            <a:r>
              <a:rPr lang="en-US" sz="1100" b="1" dirty="0">
                <a:solidFill>
                  <a:srgbClr val="FFFF00"/>
                </a:solidFill>
              </a:rPr>
              <a:t>PaDCNR</a:t>
            </a:r>
          </a:p>
          <a:p>
            <a:pPr eaLnBrk="0" hangingPunct="0"/>
            <a:r>
              <a:rPr lang="en-US" sz="1100" b="1" dirty="0">
                <a:solidFill>
                  <a:srgbClr val="000099"/>
                </a:solidFill>
              </a:rPr>
              <a:t>Handen</a:t>
            </a:r>
          </a:p>
          <a:p>
            <a:pPr eaLnBrk="0" hangingPunct="0"/>
            <a:r>
              <a:rPr lang="en-US" sz="1100" b="1" dirty="0">
                <a:solidFill>
                  <a:srgbClr val="000099"/>
                </a:solidFill>
              </a:rPr>
              <a:t>           </a:t>
            </a:r>
            <a:r>
              <a:rPr lang="en-US" sz="1100" b="1" dirty="0">
                <a:solidFill>
                  <a:srgbClr val="FFFF00"/>
                </a:solidFill>
              </a:rPr>
              <a:t>NPS</a:t>
            </a:r>
          </a:p>
          <a:p>
            <a:pPr eaLnBrk="0" hangingPunct="0"/>
            <a:r>
              <a:rPr lang="en-US" sz="1100" b="1" dirty="0">
                <a:solidFill>
                  <a:srgbClr val="000099"/>
                </a:solidFill>
              </a:rPr>
              <a:t>Brzezinski</a:t>
            </a:r>
          </a:p>
          <a:p>
            <a:pPr eaLnBrk="0" hangingPunct="0"/>
            <a:r>
              <a:rPr lang="en-US" sz="1100" b="1" dirty="0">
                <a:solidFill>
                  <a:srgbClr val="000099"/>
                </a:solidFill>
              </a:rPr>
              <a:t>           </a:t>
            </a:r>
            <a:r>
              <a:rPr lang="en-US" sz="1100" b="1" dirty="0">
                <a:solidFill>
                  <a:srgbClr val="FFFF00"/>
                </a:solidFill>
              </a:rPr>
              <a:t>CRC</a:t>
            </a:r>
          </a:p>
        </p:txBody>
      </p:sp>
      <p:cxnSp>
        <p:nvCxnSpPr>
          <p:cNvPr id="2098" name="Straight Connector 53"/>
          <p:cNvCxnSpPr>
            <a:cxnSpLocks noChangeShapeType="1"/>
          </p:cNvCxnSpPr>
          <p:nvPr/>
        </p:nvCxnSpPr>
        <p:spPr bwMode="auto">
          <a:xfrm rot="5400000">
            <a:off x="4408488" y="3656012"/>
            <a:ext cx="476250" cy="3175"/>
          </a:xfrm>
          <a:prstGeom prst="line">
            <a:avLst/>
          </a:prstGeom>
          <a:noFill/>
          <a:ln w="9525" algn="ctr">
            <a:solidFill>
              <a:srgbClr val="000000"/>
            </a:solidFill>
            <a:round/>
            <a:headEnd/>
            <a:tailEnd/>
          </a:ln>
        </p:spPr>
      </p:cxnSp>
      <p:sp>
        <p:nvSpPr>
          <p:cNvPr id="2099" name="TextBox 54"/>
          <p:cNvSpPr txBox="1">
            <a:spLocks noChangeArrowheads="1"/>
          </p:cNvSpPr>
          <p:nvPr/>
        </p:nvSpPr>
        <p:spPr bwMode="auto">
          <a:xfrm>
            <a:off x="-228600" y="4800600"/>
            <a:ext cx="914400" cy="1211263"/>
          </a:xfrm>
          <a:prstGeom prst="rect">
            <a:avLst/>
          </a:prstGeom>
          <a:noFill/>
          <a:ln w="9525">
            <a:noFill/>
            <a:miter lim="800000"/>
            <a:headEnd/>
            <a:tailEnd/>
          </a:ln>
        </p:spPr>
        <p:txBody>
          <a:bodyPr>
            <a:spAutoFit/>
          </a:bodyPr>
          <a:lstStyle/>
          <a:p>
            <a:pPr algn="r" eaLnBrk="0" hangingPunct="0">
              <a:lnSpc>
                <a:spcPct val="115000"/>
              </a:lnSpc>
            </a:pPr>
            <a:r>
              <a:rPr lang="en-US" sz="900" b="1" i="1" dirty="0">
                <a:solidFill>
                  <a:srgbClr val="000000"/>
                </a:solidFill>
              </a:rPr>
              <a:t>Chair</a:t>
            </a:r>
          </a:p>
          <a:p>
            <a:pPr algn="r" eaLnBrk="0" hangingPunct="0">
              <a:lnSpc>
                <a:spcPct val="115000"/>
              </a:lnSpc>
            </a:pPr>
            <a:endParaRPr lang="en-US" sz="900" b="1" i="1" dirty="0">
              <a:solidFill>
                <a:srgbClr val="000000"/>
              </a:solidFill>
            </a:endParaRPr>
          </a:p>
          <a:p>
            <a:pPr algn="r" eaLnBrk="0" hangingPunct="0">
              <a:lnSpc>
                <a:spcPct val="115000"/>
              </a:lnSpc>
            </a:pPr>
            <a:r>
              <a:rPr lang="en-US" sz="900" b="1" i="1" dirty="0">
                <a:solidFill>
                  <a:srgbClr val="000000"/>
                </a:solidFill>
              </a:rPr>
              <a:t>ViceChair</a:t>
            </a:r>
          </a:p>
          <a:p>
            <a:pPr algn="r" eaLnBrk="0" hangingPunct="0">
              <a:lnSpc>
                <a:spcPct val="115000"/>
              </a:lnSpc>
            </a:pPr>
            <a:endParaRPr lang="en-US" sz="900" b="1" i="1" dirty="0">
              <a:solidFill>
                <a:srgbClr val="000000"/>
              </a:solidFill>
            </a:endParaRPr>
          </a:p>
          <a:p>
            <a:pPr algn="r" eaLnBrk="0" hangingPunct="0">
              <a:lnSpc>
                <a:spcPct val="120000"/>
              </a:lnSpc>
            </a:pPr>
            <a:r>
              <a:rPr lang="en-US" sz="900" b="1" i="1" dirty="0">
                <a:solidFill>
                  <a:srgbClr val="000000"/>
                </a:solidFill>
              </a:rPr>
              <a:t>Cdtr</a:t>
            </a:r>
          </a:p>
          <a:p>
            <a:pPr algn="r" eaLnBrk="0" hangingPunct="0">
              <a:lnSpc>
                <a:spcPct val="120000"/>
              </a:lnSpc>
            </a:pPr>
            <a:endParaRPr lang="en-US" sz="900" b="1" i="1" dirty="0">
              <a:solidFill>
                <a:srgbClr val="000000"/>
              </a:solidFill>
            </a:endParaRPr>
          </a:p>
          <a:p>
            <a:pPr algn="r" eaLnBrk="0" hangingPunct="0">
              <a:lnSpc>
                <a:spcPct val="120000"/>
              </a:lnSpc>
            </a:pPr>
            <a:r>
              <a:rPr lang="en-US" sz="900" b="1" i="1" dirty="0">
                <a:solidFill>
                  <a:srgbClr val="000000"/>
                </a:solidFill>
              </a:rPr>
              <a:t>Staff</a:t>
            </a:r>
          </a:p>
        </p:txBody>
      </p:sp>
      <p:sp>
        <p:nvSpPr>
          <p:cNvPr id="77912" name="Rectangle 32"/>
          <p:cNvSpPr>
            <a:spLocks noChangeArrowheads="1"/>
          </p:cNvSpPr>
          <p:nvPr/>
        </p:nvSpPr>
        <p:spPr bwMode="auto">
          <a:xfrm>
            <a:off x="6477000" y="4810328"/>
            <a:ext cx="11430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0" tIns="0" rIns="0" bIns="0" anchor="ctr" anchorCtr="1"/>
          <a:lstStyle/>
          <a:p>
            <a:pPr eaLnBrk="0" hangingPunct="0">
              <a:defRPr/>
            </a:pPr>
            <a:r>
              <a:rPr lang="en-US" sz="1100" b="1" dirty="0">
                <a:solidFill>
                  <a:srgbClr val="000099"/>
                </a:solidFill>
              </a:rPr>
              <a:t>Foreman</a:t>
            </a:r>
          </a:p>
          <a:p>
            <a:pPr eaLnBrk="0" hangingPunct="0">
              <a:defRPr/>
            </a:pPr>
            <a:r>
              <a:rPr lang="en-US" sz="1100" b="1" dirty="0">
                <a:solidFill>
                  <a:srgbClr val="000099"/>
                </a:solidFill>
              </a:rPr>
              <a:t>           </a:t>
            </a:r>
            <a:r>
              <a:rPr lang="en-US" sz="1100" b="1" dirty="0">
                <a:solidFill>
                  <a:srgbClr val="FFFF00"/>
                </a:solidFill>
              </a:rPr>
              <a:t>VaDCR</a:t>
            </a:r>
          </a:p>
          <a:p>
            <a:pPr eaLnBrk="0" hangingPunct="0">
              <a:defRPr/>
            </a:pPr>
            <a:r>
              <a:rPr lang="en-US" sz="1100" b="1" dirty="0">
                <a:solidFill>
                  <a:srgbClr val="000099"/>
                </a:solidFill>
              </a:rPr>
              <a:t>Bisland</a:t>
            </a:r>
          </a:p>
          <a:p>
            <a:pPr eaLnBrk="0" hangingPunct="0">
              <a:defRPr/>
            </a:pPr>
            <a:r>
              <a:rPr lang="en-US" sz="1100" b="1" dirty="0">
                <a:solidFill>
                  <a:srgbClr val="000099"/>
                </a:solidFill>
              </a:rPr>
              <a:t>            </a:t>
            </a:r>
            <a:r>
              <a:rPr lang="en-US" sz="1100" b="1" dirty="0">
                <a:solidFill>
                  <a:srgbClr val="FFFF00"/>
                </a:solidFill>
              </a:rPr>
              <a:t>EPA</a:t>
            </a:r>
          </a:p>
          <a:p>
            <a:pPr eaLnBrk="0" hangingPunct="0">
              <a:defRPr/>
            </a:pPr>
            <a:r>
              <a:rPr lang="en-US" sz="1100" b="1" dirty="0">
                <a:solidFill>
                  <a:srgbClr val="000099"/>
                </a:solidFill>
              </a:rPr>
              <a:t>Allen </a:t>
            </a:r>
          </a:p>
          <a:p>
            <a:pPr eaLnBrk="0" hangingPunct="0">
              <a:defRPr/>
            </a:pPr>
            <a:r>
              <a:rPr lang="en-US" sz="1100" b="1" dirty="0">
                <a:solidFill>
                  <a:srgbClr val="000099"/>
                </a:solidFill>
              </a:rPr>
              <a:t>            </a:t>
            </a:r>
            <a:r>
              <a:rPr lang="en-US" sz="1100" b="1" dirty="0">
                <a:solidFill>
                  <a:srgbClr val="FFFF00"/>
                </a:solidFill>
              </a:rPr>
              <a:t>EPA</a:t>
            </a:r>
          </a:p>
          <a:p>
            <a:pPr eaLnBrk="0" hangingPunct="0">
              <a:defRPr/>
            </a:pPr>
            <a:r>
              <a:rPr lang="en-US" sz="1100" b="1" dirty="0" smtClean="0">
                <a:solidFill>
                  <a:srgbClr val="000099"/>
                </a:solidFill>
              </a:rPr>
              <a:t>Wilke   </a:t>
            </a:r>
            <a:endParaRPr lang="en-US" sz="1100" b="1" dirty="0">
              <a:solidFill>
                <a:srgbClr val="000099"/>
              </a:solidFill>
            </a:endParaRPr>
          </a:p>
          <a:p>
            <a:pPr eaLnBrk="0" hangingPunct="0">
              <a:defRPr/>
            </a:pPr>
            <a:r>
              <a:rPr lang="en-US" sz="1100" b="1" dirty="0">
                <a:solidFill>
                  <a:srgbClr val="000099"/>
                </a:solidFill>
              </a:rPr>
              <a:t>            </a:t>
            </a:r>
            <a:r>
              <a:rPr lang="en-US" sz="1100" b="1" dirty="0">
                <a:solidFill>
                  <a:srgbClr val="FFFF00"/>
                </a:solidFill>
              </a:rPr>
              <a:t>CRC</a:t>
            </a:r>
          </a:p>
        </p:txBody>
      </p:sp>
      <p:cxnSp>
        <p:nvCxnSpPr>
          <p:cNvPr id="2101" name="Straight Connector 53"/>
          <p:cNvCxnSpPr>
            <a:cxnSpLocks noChangeShapeType="1"/>
          </p:cNvCxnSpPr>
          <p:nvPr/>
        </p:nvCxnSpPr>
        <p:spPr bwMode="auto">
          <a:xfrm rot="5400000">
            <a:off x="1182688" y="6208712"/>
            <a:ext cx="76200" cy="3175"/>
          </a:xfrm>
          <a:prstGeom prst="line">
            <a:avLst/>
          </a:prstGeom>
          <a:noFill/>
          <a:ln w="9525" algn="ctr">
            <a:solidFill>
              <a:srgbClr val="000000"/>
            </a:solidFill>
            <a:round/>
            <a:headEnd/>
            <a:tailEnd/>
          </a:ln>
        </p:spPr>
      </p:cxnSp>
      <p:cxnSp>
        <p:nvCxnSpPr>
          <p:cNvPr id="2102" name="Straight Connector 53"/>
          <p:cNvCxnSpPr>
            <a:cxnSpLocks noChangeShapeType="1"/>
          </p:cNvCxnSpPr>
          <p:nvPr/>
        </p:nvCxnSpPr>
        <p:spPr bwMode="auto">
          <a:xfrm rot="5400000">
            <a:off x="1335088" y="6361112"/>
            <a:ext cx="76200" cy="3175"/>
          </a:xfrm>
          <a:prstGeom prst="line">
            <a:avLst/>
          </a:prstGeom>
          <a:noFill/>
          <a:ln w="9525" algn="ctr">
            <a:solidFill>
              <a:srgbClr val="000000"/>
            </a:solidFill>
            <a:round/>
            <a:headEnd/>
            <a:tailEnd/>
          </a:ln>
        </p:spPr>
      </p:cxnSp>
      <p:cxnSp>
        <p:nvCxnSpPr>
          <p:cNvPr id="2103" name="Straight Connector 53"/>
          <p:cNvCxnSpPr>
            <a:cxnSpLocks noChangeShapeType="1"/>
          </p:cNvCxnSpPr>
          <p:nvPr/>
        </p:nvCxnSpPr>
        <p:spPr bwMode="auto">
          <a:xfrm rot="5400000">
            <a:off x="2325688" y="6208712"/>
            <a:ext cx="76200" cy="3175"/>
          </a:xfrm>
          <a:prstGeom prst="line">
            <a:avLst/>
          </a:prstGeom>
          <a:noFill/>
          <a:ln w="9525" algn="ctr">
            <a:solidFill>
              <a:srgbClr val="000000"/>
            </a:solidFill>
            <a:round/>
            <a:headEnd/>
            <a:tailEnd/>
          </a:ln>
        </p:spPr>
      </p:cxnSp>
      <p:cxnSp>
        <p:nvCxnSpPr>
          <p:cNvPr id="2104" name="Straight Connector 53"/>
          <p:cNvCxnSpPr>
            <a:cxnSpLocks noChangeShapeType="1"/>
          </p:cNvCxnSpPr>
          <p:nvPr/>
        </p:nvCxnSpPr>
        <p:spPr bwMode="auto">
          <a:xfrm rot="5400000">
            <a:off x="3544888" y="6208712"/>
            <a:ext cx="76200" cy="3175"/>
          </a:xfrm>
          <a:prstGeom prst="line">
            <a:avLst/>
          </a:prstGeom>
          <a:noFill/>
          <a:ln w="9525" algn="ctr">
            <a:solidFill>
              <a:srgbClr val="000000"/>
            </a:solidFill>
            <a:round/>
            <a:headEnd/>
            <a:tailEnd/>
          </a:ln>
        </p:spPr>
      </p:cxnSp>
      <p:cxnSp>
        <p:nvCxnSpPr>
          <p:cNvPr id="2105" name="Straight Connector 53"/>
          <p:cNvCxnSpPr>
            <a:cxnSpLocks noChangeShapeType="1"/>
          </p:cNvCxnSpPr>
          <p:nvPr/>
        </p:nvCxnSpPr>
        <p:spPr bwMode="auto">
          <a:xfrm rot="5400000">
            <a:off x="4687888" y="6208712"/>
            <a:ext cx="76200" cy="3175"/>
          </a:xfrm>
          <a:prstGeom prst="line">
            <a:avLst/>
          </a:prstGeom>
          <a:noFill/>
          <a:ln w="9525" algn="ctr">
            <a:solidFill>
              <a:srgbClr val="000000"/>
            </a:solidFill>
            <a:round/>
            <a:headEnd/>
            <a:tailEnd/>
          </a:ln>
        </p:spPr>
      </p:cxnSp>
      <p:cxnSp>
        <p:nvCxnSpPr>
          <p:cNvPr id="2106" name="Straight Connector 53"/>
          <p:cNvCxnSpPr>
            <a:cxnSpLocks noChangeShapeType="1"/>
          </p:cNvCxnSpPr>
          <p:nvPr/>
        </p:nvCxnSpPr>
        <p:spPr bwMode="auto">
          <a:xfrm rot="5400000">
            <a:off x="5907088" y="6208712"/>
            <a:ext cx="76200" cy="3175"/>
          </a:xfrm>
          <a:prstGeom prst="line">
            <a:avLst/>
          </a:prstGeom>
          <a:noFill/>
          <a:ln w="9525" algn="ctr">
            <a:solidFill>
              <a:srgbClr val="000000"/>
            </a:solidFill>
            <a:round/>
            <a:headEnd/>
            <a:tailEnd/>
          </a:ln>
        </p:spPr>
      </p:cxnSp>
      <p:cxnSp>
        <p:nvCxnSpPr>
          <p:cNvPr id="2107" name="Straight Connector 53"/>
          <p:cNvCxnSpPr>
            <a:cxnSpLocks noChangeShapeType="1"/>
          </p:cNvCxnSpPr>
          <p:nvPr/>
        </p:nvCxnSpPr>
        <p:spPr bwMode="auto">
          <a:xfrm rot="5400000">
            <a:off x="7048500" y="6210300"/>
            <a:ext cx="76200" cy="0"/>
          </a:xfrm>
          <a:prstGeom prst="line">
            <a:avLst/>
          </a:prstGeom>
          <a:noFill/>
          <a:ln w="9525" algn="ctr">
            <a:solidFill>
              <a:srgbClr val="000000"/>
            </a:solidFill>
            <a:round/>
            <a:headEnd/>
            <a:tailEnd/>
          </a:ln>
        </p:spPr>
      </p:cxnSp>
      <p:sp>
        <p:nvSpPr>
          <p:cNvPr id="2108" name="Line 62"/>
          <p:cNvSpPr>
            <a:spLocks noChangeShapeType="1"/>
          </p:cNvSpPr>
          <p:nvPr/>
        </p:nvSpPr>
        <p:spPr bwMode="auto">
          <a:xfrm flipV="1">
            <a:off x="3190875" y="3333750"/>
            <a:ext cx="225425" cy="0"/>
          </a:xfrm>
          <a:prstGeom prst="line">
            <a:avLst/>
          </a:prstGeom>
          <a:noFill/>
          <a:ln w="19050">
            <a:solidFill>
              <a:schemeClr val="bg2"/>
            </a:solidFill>
            <a:round/>
            <a:headEnd/>
            <a:tailEnd/>
          </a:ln>
        </p:spPr>
        <p:txBody>
          <a:bodyPr wrap="none"/>
          <a:lstStyle/>
          <a:p>
            <a:endParaRPr lang="en-US" dirty="0"/>
          </a:p>
        </p:txBody>
      </p:sp>
      <p:sp>
        <p:nvSpPr>
          <p:cNvPr id="2" name="AutoShape 2"/>
          <p:cNvSpPr>
            <a:spLocks noChangeArrowheads="1"/>
          </p:cNvSpPr>
          <p:nvPr/>
        </p:nvSpPr>
        <p:spPr bwMode="auto">
          <a:xfrm>
            <a:off x="2200275" y="2885705"/>
            <a:ext cx="1623580" cy="950026"/>
          </a:xfrm>
          <a:prstGeom prst="flowChartProcess">
            <a:avLst/>
          </a:prstGeom>
          <a:solidFill>
            <a:srgbClr val="99FF66"/>
          </a:solidFill>
          <a:ln w="9525">
            <a:noFill/>
            <a:miter lim="800000"/>
            <a:headEnd/>
            <a:tailEnd/>
          </a:ln>
          <a:effectLst>
            <a:outerShdw dist="35921" dir="2700000" algn="ctr" rotWithShape="0">
              <a:schemeClr val="bg2"/>
            </a:outerShdw>
          </a:effectLst>
        </p:spPr>
        <p:txBody>
          <a:bodyPr wrap="none" anchor="ctr" anchorCtr="1"/>
          <a:lstStyle/>
          <a:p>
            <a:pPr algn="ctr" eaLnBrk="0" hangingPunct="0">
              <a:defRPr/>
            </a:pPr>
            <a:r>
              <a:rPr lang="en-US" sz="1200" b="1" dirty="0">
                <a:solidFill>
                  <a:srgbClr val="000000"/>
                </a:solidFill>
              </a:rPr>
              <a:t>Communications </a:t>
            </a:r>
          </a:p>
          <a:p>
            <a:pPr algn="ctr" eaLnBrk="0" hangingPunct="0">
              <a:defRPr/>
            </a:pPr>
            <a:r>
              <a:rPr lang="en-US" sz="1200" b="1" dirty="0">
                <a:solidFill>
                  <a:srgbClr val="000000"/>
                </a:solidFill>
              </a:rPr>
              <a:t>Workgroup</a:t>
            </a:r>
            <a:endParaRPr lang="en-US" sz="1000" b="1" dirty="0">
              <a:solidFill>
                <a:srgbClr val="336600"/>
              </a:solidFill>
            </a:endParaRPr>
          </a:p>
          <a:p>
            <a:pPr algn="ctr" eaLnBrk="0" hangingPunct="0">
              <a:defRPr/>
            </a:pPr>
            <a:r>
              <a:rPr lang="en-US" sz="1100" dirty="0" smtClean="0"/>
              <a:t>Chair –  Riggs, DENREC</a:t>
            </a:r>
            <a:endParaRPr lang="en-US" sz="1100" dirty="0"/>
          </a:p>
          <a:p>
            <a:pPr algn="ctr" eaLnBrk="0" hangingPunct="0">
              <a:defRPr/>
            </a:pPr>
            <a:r>
              <a:rPr lang="en-US" sz="1100" dirty="0" smtClean="0"/>
              <a:t>Vice –  Stoltzfus, MDE </a:t>
            </a:r>
            <a:endParaRPr lang="en-US" sz="1100" dirty="0"/>
          </a:p>
        </p:txBody>
      </p:sp>
      <p:sp>
        <p:nvSpPr>
          <p:cNvPr id="2110" name="Line 62"/>
          <p:cNvSpPr>
            <a:spLocks noChangeShapeType="1"/>
          </p:cNvSpPr>
          <p:nvPr/>
        </p:nvSpPr>
        <p:spPr bwMode="auto">
          <a:xfrm>
            <a:off x="3823855" y="3590925"/>
            <a:ext cx="833248" cy="0"/>
          </a:xfrm>
          <a:prstGeom prst="line">
            <a:avLst/>
          </a:prstGeom>
          <a:noFill/>
          <a:ln w="19050">
            <a:solidFill>
              <a:schemeClr val="bg2"/>
            </a:solidFill>
            <a:round/>
            <a:headEnd/>
            <a:tailEnd/>
          </a:ln>
        </p:spPr>
        <p:txBody>
          <a:bodyPr wrap="none"/>
          <a:lstStyle/>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506413" y="201613"/>
            <a:ext cx="8229600" cy="803275"/>
          </a:xfrm>
        </p:spPr>
        <p:txBody>
          <a:bodyPr/>
          <a:lstStyle/>
          <a:p>
            <a:pPr eaLnBrk="1" hangingPunct="1"/>
            <a:r>
              <a:rPr lang="en-US" sz="2400" b="1" dirty="0" smtClean="0"/>
              <a:t>CBP GIT Implementation Workgroup Structure  </a:t>
            </a:r>
            <a:r>
              <a:rPr lang="en-US" sz="800" b="1" dirty="0" smtClean="0"/>
              <a:t>08-31-11</a:t>
            </a:r>
          </a:p>
        </p:txBody>
      </p:sp>
      <p:sp>
        <p:nvSpPr>
          <p:cNvPr id="77851" name="Rectangle 34"/>
          <p:cNvSpPr>
            <a:spLocks noChangeArrowheads="1"/>
          </p:cNvSpPr>
          <p:nvPr/>
        </p:nvSpPr>
        <p:spPr bwMode="auto">
          <a:xfrm>
            <a:off x="7529513" y="1608544"/>
            <a:ext cx="1143000" cy="674687"/>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rPr>
              <a:t>Enhance </a:t>
            </a:r>
          </a:p>
          <a:p>
            <a:pPr algn="ctr" eaLnBrk="0" hangingPunct="0">
              <a:defRPr/>
            </a:pPr>
            <a:r>
              <a:rPr lang="en-US" sz="1000" b="1" dirty="0">
                <a:solidFill>
                  <a:srgbClr val="000000"/>
                </a:solidFill>
              </a:rPr>
              <a:t>Partnering,</a:t>
            </a:r>
          </a:p>
          <a:p>
            <a:pPr algn="ctr" eaLnBrk="0" hangingPunct="0">
              <a:defRPr/>
            </a:pPr>
            <a:r>
              <a:rPr lang="en-US" sz="1000" b="1" dirty="0">
                <a:solidFill>
                  <a:srgbClr val="000000"/>
                </a:solidFill>
              </a:rPr>
              <a:t>Leadership</a:t>
            </a:r>
          </a:p>
          <a:p>
            <a:pPr algn="ctr" eaLnBrk="0" hangingPunct="0">
              <a:defRPr/>
            </a:pPr>
            <a:r>
              <a:rPr lang="en-US" sz="1000" b="1" dirty="0">
                <a:solidFill>
                  <a:srgbClr val="000000"/>
                </a:solidFill>
              </a:rPr>
              <a:t>&amp; Management</a:t>
            </a:r>
          </a:p>
        </p:txBody>
      </p:sp>
      <p:sp>
        <p:nvSpPr>
          <p:cNvPr id="3076" name="AutoShape 13"/>
          <p:cNvSpPr>
            <a:spLocks noChangeArrowheads="1"/>
          </p:cNvSpPr>
          <p:nvPr/>
        </p:nvSpPr>
        <p:spPr bwMode="auto">
          <a:xfrm>
            <a:off x="471488" y="1214438"/>
            <a:ext cx="8232775" cy="371475"/>
          </a:xfrm>
          <a:prstGeom prst="flowChartProcess">
            <a:avLst/>
          </a:prstGeom>
          <a:solidFill>
            <a:srgbClr val="6699FF"/>
          </a:solidFill>
          <a:ln w="9525">
            <a:solidFill>
              <a:schemeClr val="tx1"/>
            </a:solidFill>
            <a:miter lim="800000"/>
            <a:headEnd/>
            <a:tailEnd/>
          </a:ln>
        </p:spPr>
        <p:txBody>
          <a:bodyPr wrap="none" anchor="ctr"/>
          <a:lstStyle/>
          <a:p>
            <a:pPr algn="ctr" eaLnBrk="0" hangingPunct="0"/>
            <a:r>
              <a:rPr lang="en-US" sz="1200" b="1" dirty="0">
                <a:solidFill>
                  <a:srgbClr val="000000"/>
                </a:solidFill>
              </a:rPr>
              <a:t>Goal Implementation Teams</a:t>
            </a:r>
          </a:p>
        </p:txBody>
      </p:sp>
      <p:sp>
        <p:nvSpPr>
          <p:cNvPr id="77837" name="Rectangle 30"/>
          <p:cNvSpPr>
            <a:spLocks noChangeArrowheads="1"/>
          </p:cNvSpPr>
          <p:nvPr/>
        </p:nvSpPr>
        <p:spPr bwMode="auto">
          <a:xfrm>
            <a:off x="4845050" y="1608544"/>
            <a:ext cx="1076325"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rPr>
              <a:t>Maintain</a:t>
            </a:r>
          </a:p>
          <a:p>
            <a:pPr algn="ctr" eaLnBrk="0" hangingPunct="0">
              <a:defRPr/>
            </a:pPr>
            <a:r>
              <a:rPr lang="en-US" sz="1000" b="1" dirty="0">
                <a:solidFill>
                  <a:srgbClr val="000000"/>
                </a:solidFill>
              </a:rPr>
              <a:t>Healthy</a:t>
            </a:r>
          </a:p>
          <a:p>
            <a:pPr algn="ctr" eaLnBrk="0" hangingPunct="0">
              <a:defRPr/>
            </a:pPr>
            <a:r>
              <a:rPr lang="en-US" sz="1000" b="1" dirty="0">
                <a:solidFill>
                  <a:srgbClr val="000000"/>
                </a:solidFill>
              </a:rPr>
              <a:t>Watersheds</a:t>
            </a:r>
          </a:p>
        </p:txBody>
      </p:sp>
      <p:sp>
        <p:nvSpPr>
          <p:cNvPr id="77838" name="Rectangle 31"/>
          <p:cNvSpPr>
            <a:spLocks noChangeArrowheads="1"/>
          </p:cNvSpPr>
          <p:nvPr/>
        </p:nvSpPr>
        <p:spPr bwMode="auto">
          <a:xfrm>
            <a:off x="3206750" y="1608544"/>
            <a:ext cx="12954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rPr>
              <a:t>Protect &amp; </a:t>
            </a:r>
          </a:p>
          <a:p>
            <a:pPr algn="ctr" eaLnBrk="0" hangingPunct="0">
              <a:defRPr/>
            </a:pPr>
            <a:r>
              <a:rPr lang="en-US" sz="1000" b="1" dirty="0">
                <a:solidFill>
                  <a:srgbClr val="000000"/>
                </a:solidFill>
              </a:rPr>
              <a:t>Restore Water </a:t>
            </a:r>
          </a:p>
          <a:p>
            <a:pPr algn="ctr" eaLnBrk="0" hangingPunct="0">
              <a:defRPr/>
            </a:pPr>
            <a:r>
              <a:rPr lang="en-US" sz="1000" b="1" dirty="0">
                <a:solidFill>
                  <a:srgbClr val="000000"/>
                </a:solidFill>
              </a:rPr>
              <a:t>Quality</a:t>
            </a:r>
            <a:r>
              <a:rPr lang="en-US" sz="1000" dirty="0">
                <a:solidFill>
                  <a:srgbClr val="000000"/>
                </a:solidFill>
              </a:rPr>
              <a:t> </a:t>
            </a:r>
          </a:p>
        </p:txBody>
      </p:sp>
      <p:sp>
        <p:nvSpPr>
          <p:cNvPr id="77839" name="Rectangle 32"/>
          <p:cNvSpPr>
            <a:spLocks noChangeArrowheads="1"/>
          </p:cNvSpPr>
          <p:nvPr/>
        </p:nvSpPr>
        <p:spPr bwMode="auto">
          <a:xfrm>
            <a:off x="463550" y="1606956"/>
            <a:ext cx="990600" cy="601663"/>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bIns="0" anchorCtr="1"/>
          <a:lstStyle/>
          <a:p>
            <a:pPr algn="ctr" eaLnBrk="0" hangingPunct="0">
              <a:defRPr/>
            </a:pPr>
            <a:r>
              <a:rPr lang="en-US" sz="1000" b="1" dirty="0">
                <a:solidFill>
                  <a:srgbClr val="000000"/>
                </a:solidFill>
              </a:rPr>
              <a:t>Sustainable</a:t>
            </a:r>
          </a:p>
          <a:p>
            <a:pPr algn="ctr" eaLnBrk="0" hangingPunct="0">
              <a:defRPr/>
            </a:pPr>
            <a:r>
              <a:rPr lang="en-US" sz="1000" b="1" dirty="0">
                <a:solidFill>
                  <a:srgbClr val="000000"/>
                </a:solidFill>
              </a:rPr>
              <a:t> Fisheries</a:t>
            </a:r>
          </a:p>
        </p:txBody>
      </p:sp>
      <p:sp>
        <p:nvSpPr>
          <p:cNvPr id="77840" name="Rectangle 33"/>
          <p:cNvSpPr>
            <a:spLocks noChangeArrowheads="1"/>
          </p:cNvSpPr>
          <p:nvPr/>
        </p:nvSpPr>
        <p:spPr bwMode="auto">
          <a:xfrm>
            <a:off x="1719263" y="1608544"/>
            <a:ext cx="1184275" cy="609600"/>
          </a:xfrm>
          <a:prstGeom prst="rect">
            <a:avLst/>
          </a:prstGeom>
          <a:solidFill>
            <a:srgbClr val="6699FF"/>
          </a:solidFill>
          <a:ln w="19050"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rPr>
              <a:t>Protect &amp; Restore</a:t>
            </a:r>
          </a:p>
          <a:p>
            <a:pPr algn="ctr" eaLnBrk="0" hangingPunct="0">
              <a:defRPr/>
            </a:pPr>
            <a:r>
              <a:rPr lang="en-US" sz="1000" b="1" dirty="0">
                <a:solidFill>
                  <a:srgbClr val="000000"/>
                </a:solidFill>
              </a:rPr>
              <a:t> Vital Habitats </a:t>
            </a:r>
          </a:p>
        </p:txBody>
      </p:sp>
      <p:sp>
        <p:nvSpPr>
          <p:cNvPr id="77841" name="Rectangle 34"/>
          <p:cNvSpPr>
            <a:spLocks noChangeArrowheads="1"/>
          </p:cNvSpPr>
          <p:nvPr/>
        </p:nvSpPr>
        <p:spPr bwMode="auto">
          <a:xfrm>
            <a:off x="6143625" y="1611719"/>
            <a:ext cx="11430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rPr>
              <a:t>Foster </a:t>
            </a:r>
          </a:p>
          <a:p>
            <a:pPr algn="ctr" eaLnBrk="0" hangingPunct="0">
              <a:defRPr/>
            </a:pPr>
            <a:r>
              <a:rPr lang="en-US" sz="1000" b="1" dirty="0">
                <a:solidFill>
                  <a:srgbClr val="000000"/>
                </a:solidFill>
              </a:rPr>
              <a:t>Chesapeake </a:t>
            </a:r>
          </a:p>
          <a:p>
            <a:pPr algn="ctr" eaLnBrk="0" hangingPunct="0">
              <a:defRPr/>
            </a:pPr>
            <a:r>
              <a:rPr lang="en-US" sz="1000" b="1" dirty="0">
                <a:solidFill>
                  <a:srgbClr val="000000"/>
                </a:solidFill>
              </a:rPr>
              <a:t>Stewardship</a:t>
            </a:r>
            <a:endParaRPr lang="en-US" sz="1100" b="1" dirty="0">
              <a:solidFill>
                <a:srgbClr val="000000"/>
              </a:solidFill>
            </a:endParaRPr>
          </a:p>
        </p:txBody>
      </p:sp>
      <p:sp>
        <p:nvSpPr>
          <p:cNvPr id="77878" name="AutoShape 13"/>
          <p:cNvSpPr>
            <a:spLocks noChangeArrowheads="1"/>
          </p:cNvSpPr>
          <p:nvPr/>
        </p:nvSpPr>
        <p:spPr bwMode="auto">
          <a:xfrm>
            <a:off x="487363" y="2398713"/>
            <a:ext cx="979487" cy="7239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Ches. Bay </a:t>
            </a:r>
          </a:p>
          <a:p>
            <a:pPr algn="ctr" eaLnBrk="0" hangingPunct="0">
              <a:defRPr/>
            </a:pPr>
            <a:r>
              <a:rPr lang="en-US" sz="900" b="1" dirty="0">
                <a:solidFill>
                  <a:srgbClr val="000000"/>
                </a:solidFill>
              </a:rPr>
              <a:t>Stock Assessment  Committee</a:t>
            </a:r>
          </a:p>
        </p:txBody>
      </p:sp>
      <p:sp>
        <p:nvSpPr>
          <p:cNvPr id="2" name="AutoShape 13"/>
          <p:cNvSpPr>
            <a:spLocks noChangeArrowheads="1"/>
          </p:cNvSpPr>
          <p:nvPr/>
        </p:nvSpPr>
        <p:spPr bwMode="auto">
          <a:xfrm>
            <a:off x="501650" y="3260692"/>
            <a:ext cx="968375" cy="66992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a:defRPr/>
            </a:pPr>
            <a:r>
              <a:rPr lang="en-US" sz="900" b="1" dirty="0"/>
              <a:t>Fisheries Ecosystem Workgroup</a:t>
            </a:r>
          </a:p>
        </p:txBody>
      </p:sp>
      <p:sp>
        <p:nvSpPr>
          <p:cNvPr id="3" name="AutoShape 13"/>
          <p:cNvSpPr>
            <a:spLocks noChangeArrowheads="1"/>
          </p:cNvSpPr>
          <p:nvPr/>
        </p:nvSpPr>
        <p:spPr bwMode="auto">
          <a:xfrm>
            <a:off x="1798638" y="3021013"/>
            <a:ext cx="1116012"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Stream Habitat Workgroup</a:t>
            </a:r>
          </a:p>
        </p:txBody>
      </p:sp>
      <p:sp>
        <p:nvSpPr>
          <p:cNvPr id="4" name="AutoShape 13"/>
          <p:cNvSpPr>
            <a:spLocks noChangeArrowheads="1"/>
          </p:cNvSpPr>
          <p:nvPr/>
        </p:nvSpPr>
        <p:spPr bwMode="auto">
          <a:xfrm>
            <a:off x="1816100" y="2376488"/>
            <a:ext cx="10953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Fish Passage Workgroup</a:t>
            </a:r>
          </a:p>
        </p:txBody>
      </p:sp>
      <p:sp>
        <p:nvSpPr>
          <p:cNvPr id="5" name="AutoShape 13"/>
          <p:cNvSpPr>
            <a:spLocks noChangeArrowheads="1"/>
          </p:cNvSpPr>
          <p:nvPr/>
        </p:nvSpPr>
        <p:spPr bwMode="auto">
          <a:xfrm>
            <a:off x="3284741" y="2377872"/>
            <a:ext cx="1209675" cy="345872"/>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Agriculture Workgroup</a:t>
            </a:r>
          </a:p>
        </p:txBody>
      </p:sp>
      <p:sp>
        <p:nvSpPr>
          <p:cNvPr id="3087" name="Line 21"/>
          <p:cNvSpPr>
            <a:spLocks noChangeShapeType="1"/>
          </p:cNvSpPr>
          <p:nvPr/>
        </p:nvSpPr>
        <p:spPr bwMode="auto">
          <a:xfrm flipH="1">
            <a:off x="1575880" y="2009775"/>
            <a:ext cx="51306" cy="3982463"/>
          </a:xfrm>
          <a:prstGeom prst="line">
            <a:avLst/>
          </a:prstGeom>
          <a:noFill/>
          <a:ln w="9525">
            <a:solidFill>
              <a:schemeClr val="tx1"/>
            </a:solidFill>
            <a:round/>
            <a:headEnd/>
            <a:tailEnd/>
          </a:ln>
        </p:spPr>
        <p:txBody>
          <a:bodyPr/>
          <a:lstStyle/>
          <a:p>
            <a:endParaRPr lang="en-US" dirty="0"/>
          </a:p>
        </p:txBody>
      </p:sp>
      <p:sp>
        <p:nvSpPr>
          <p:cNvPr id="3088" name="Line 24"/>
          <p:cNvSpPr>
            <a:spLocks noChangeShapeType="1"/>
          </p:cNvSpPr>
          <p:nvPr/>
        </p:nvSpPr>
        <p:spPr bwMode="auto">
          <a:xfrm flipH="1">
            <a:off x="1313234" y="3962773"/>
            <a:ext cx="14119" cy="891330"/>
          </a:xfrm>
          <a:prstGeom prst="line">
            <a:avLst/>
          </a:prstGeom>
          <a:noFill/>
          <a:ln w="9525">
            <a:solidFill>
              <a:schemeClr val="tx1"/>
            </a:solidFill>
            <a:round/>
            <a:headEnd/>
            <a:tailEnd/>
          </a:ln>
        </p:spPr>
        <p:txBody>
          <a:bodyPr/>
          <a:lstStyle/>
          <a:p>
            <a:endParaRPr lang="en-US" dirty="0"/>
          </a:p>
        </p:txBody>
      </p:sp>
      <p:sp>
        <p:nvSpPr>
          <p:cNvPr id="6" name="AutoShape 13"/>
          <p:cNvSpPr>
            <a:spLocks noChangeArrowheads="1"/>
          </p:cNvSpPr>
          <p:nvPr/>
        </p:nvSpPr>
        <p:spPr bwMode="auto">
          <a:xfrm>
            <a:off x="305206" y="4044275"/>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Single Species Teams</a:t>
            </a:r>
          </a:p>
        </p:txBody>
      </p:sp>
      <p:sp>
        <p:nvSpPr>
          <p:cNvPr id="7" name="AutoShape 13"/>
          <p:cNvSpPr>
            <a:spLocks noChangeArrowheads="1"/>
          </p:cNvSpPr>
          <p:nvPr/>
        </p:nvSpPr>
        <p:spPr bwMode="auto">
          <a:xfrm>
            <a:off x="303618" y="4623678"/>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Quantitative Ecosystem Teams</a:t>
            </a:r>
          </a:p>
        </p:txBody>
      </p:sp>
      <p:sp>
        <p:nvSpPr>
          <p:cNvPr id="3091" name="Line 29"/>
          <p:cNvSpPr>
            <a:spLocks noChangeShapeType="1"/>
          </p:cNvSpPr>
          <p:nvPr/>
        </p:nvSpPr>
        <p:spPr bwMode="auto">
          <a:xfrm flipH="1">
            <a:off x="1489075" y="3678238"/>
            <a:ext cx="117475" cy="0"/>
          </a:xfrm>
          <a:prstGeom prst="line">
            <a:avLst/>
          </a:prstGeom>
          <a:noFill/>
          <a:ln w="9525">
            <a:solidFill>
              <a:schemeClr val="tx1"/>
            </a:solidFill>
            <a:round/>
            <a:headEnd/>
            <a:tailEnd/>
          </a:ln>
        </p:spPr>
        <p:txBody>
          <a:bodyPr/>
          <a:lstStyle/>
          <a:p>
            <a:endParaRPr lang="en-US" dirty="0"/>
          </a:p>
        </p:txBody>
      </p:sp>
      <p:sp>
        <p:nvSpPr>
          <p:cNvPr id="3092" name="Line 30"/>
          <p:cNvSpPr>
            <a:spLocks noChangeShapeType="1"/>
          </p:cNvSpPr>
          <p:nvPr/>
        </p:nvSpPr>
        <p:spPr bwMode="auto">
          <a:xfrm flipH="1">
            <a:off x="1222579" y="4272470"/>
            <a:ext cx="85725" cy="0"/>
          </a:xfrm>
          <a:prstGeom prst="line">
            <a:avLst/>
          </a:prstGeom>
          <a:noFill/>
          <a:ln w="9525">
            <a:solidFill>
              <a:schemeClr val="tx1"/>
            </a:solidFill>
            <a:round/>
            <a:headEnd/>
            <a:tailEnd/>
          </a:ln>
        </p:spPr>
        <p:txBody>
          <a:bodyPr/>
          <a:lstStyle/>
          <a:p>
            <a:endParaRPr lang="en-US" dirty="0"/>
          </a:p>
        </p:txBody>
      </p:sp>
      <p:sp>
        <p:nvSpPr>
          <p:cNvPr id="3094" name="Line 32"/>
          <p:cNvSpPr>
            <a:spLocks noChangeShapeType="1"/>
          </p:cNvSpPr>
          <p:nvPr/>
        </p:nvSpPr>
        <p:spPr bwMode="auto">
          <a:xfrm flipH="1">
            <a:off x="1483907" y="2787650"/>
            <a:ext cx="117475" cy="0"/>
          </a:xfrm>
          <a:prstGeom prst="line">
            <a:avLst/>
          </a:prstGeom>
          <a:noFill/>
          <a:ln w="9525">
            <a:solidFill>
              <a:schemeClr val="tx1"/>
            </a:solidFill>
            <a:round/>
            <a:headEnd/>
            <a:tailEnd/>
          </a:ln>
        </p:spPr>
        <p:txBody>
          <a:bodyPr/>
          <a:lstStyle/>
          <a:p>
            <a:endParaRPr lang="en-US" dirty="0"/>
          </a:p>
        </p:txBody>
      </p:sp>
      <p:sp>
        <p:nvSpPr>
          <p:cNvPr id="3095" name="Line 33"/>
          <p:cNvSpPr>
            <a:spLocks noChangeShapeType="1"/>
          </p:cNvSpPr>
          <p:nvPr/>
        </p:nvSpPr>
        <p:spPr bwMode="auto">
          <a:xfrm flipH="1">
            <a:off x="1466850" y="2009775"/>
            <a:ext cx="169863" cy="0"/>
          </a:xfrm>
          <a:prstGeom prst="line">
            <a:avLst/>
          </a:prstGeom>
          <a:noFill/>
          <a:ln w="9525">
            <a:solidFill>
              <a:schemeClr val="tx1"/>
            </a:solidFill>
            <a:round/>
            <a:headEnd/>
            <a:tailEnd/>
          </a:ln>
        </p:spPr>
        <p:txBody>
          <a:bodyPr/>
          <a:lstStyle/>
          <a:p>
            <a:endParaRPr lang="en-US" dirty="0"/>
          </a:p>
        </p:txBody>
      </p:sp>
      <p:sp>
        <p:nvSpPr>
          <p:cNvPr id="8" name="AutoShape 13"/>
          <p:cNvSpPr>
            <a:spLocks noChangeArrowheads="1"/>
          </p:cNvSpPr>
          <p:nvPr/>
        </p:nvSpPr>
        <p:spPr bwMode="auto">
          <a:xfrm>
            <a:off x="1803400" y="3659188"/>
            <a:ext cx="1116013" cy="65722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Submerged Aquatic Vegetation Workgroup</a:t>
            </a:r>
          </a:p>
        </p:txBody>
      </p:sp>
      <p:sp>
        <p:nvSpPr>
          <p:cNvPr id="9" name="AutoShape 13"/>
          <p:cNvSpPr>
            <a:spLocks noChangeArrowheads="1"/>
          </p:cNvSpPr>
          <p:nvPr/>
        </p:nvSpPr>
        <p:spPr bwMode="auto">
          <a:xfrm>
            <a:off x="1812925" y="4516235"/>
            <a:ext cx="1116013"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Wetlands </a:t>
            </a:r>
            <a:r>
              <a:rPr lang="en-US" sz="900" b="1" dirty="0" smtClean="0">
                <a:solidFill>
                  <a:srgbClr val="000000"/>
                </a:solidFill>
              </a:rPr>
              <a:t>Action Team</a:t>
            </a:r>
            <a:endParaRPr lang="en-US" sz="900" b="1" dirty="0">
              <a:solidFill>
                <a:srgbClr val="000000"/>
              </a:solidFill>
            </a:endParaRPr>
          </a:p>
        </p:txBody>
      </p:sp>
      <p:sp>
        <p:nvSpPr>
          <p:cNvPr id="3098" name="Line 37"/>
          <p:cNvSpPr>
            <a:spLocks noChangeShapeType="1"/>
          </p:cNvSpPr>
          <p:nvPr/>
        </p:nvSpPr>
        <p:spPr bwMode="auto">
          <a:xfrm>
            <a:off x="2933903" y="1914525"/>
            <a:ext cx="114300" cy="0"/>
          </a:xfrm>
          <a:prstGeom prst="line">
            <a:avLst/>
          </a:prstGeom>
          <a:noFill/>
          <a:ln w="9525">
            <a:solidFill>
              <a:schemeClr val="tx1"/>
            </a:solidFill>
            <a:round/>
            <a:headEnd/>
            <a:tailEnd/>
          </a:ln>
        </p:spPr>
        <p:txBody>
          <a:bodyPr/>
          <a:lstStyle/>
          <a:p>
            <a:endParaRPr lang="en-US" dirty="0"/>
          </a:p>
        </p:txBody>
      </p:sp>
      <p:sp>
        <p:nvSpPr>
          <p:cNvPr id="3099" name="Line 38"/>
          <p:cNvSpPr>
            <a:spLocks noChangeShapeType="1"/>
          </p:cNvSpPr>
          <p:nvPr/>
        </p:nvSpPr>
        <p:spPr bwMode="auto">
          <a:xfrm>
            <a:off x="3057526" y="1914525"/>
            <a:ext cx="6688" cy="2861756"/>
          </a:xfrm>
          <a:prstGeom prst="line">
            <a:avLst/>
          </a:prstGeom>
          <a:noFill/>
          <a:ln w="9525">
            <a:solidFill>
              <a:schemeClr val="tx1"/>
            </a:solidFill>
            <a:round/>
            <a:headEnd/>
            <a:tailEnd/>
          </a:ln>
        </p:spPr>
        <p:txBody>
          <a:bodyPr/>
          <a:lstStyle/>
          <a:p>
            <a:endParaRPr lang="en-US" dirty="0"/>
          </a:p>
        </p:txBody>
      </p:sp>
      <p:sp>
        <p:nvSpPr>
          <p:cNvPr id="3100" name="Line 39"/>
          <p:cNvSpPr>
            <a:spLocks noChangeShapeType="1"/>
          </p:cNvSpPr>
          <p:nvPr/>
        </p:nvSpPr>
        <p:spPr bwMode="auto">
          <a:xfrm>
            <a:off x="2933700" y="2628900"/>
            <a:ext cx="123825" cy="0"/>
          </a:xfrm>
          <a:prstGeom prst="line">
            <a:avLst/>
          </a:prstGeom>
          <a:noFill/>
          <a:ln w="9525">
            <a:solidFill>
              <a:schemeClr val="tx1"/>
            </a:solidFill>
            <a:round/>
            <a:headEnd/>
            <a:tailEnd/>
          </a:ln>
        </p:spPr>
        <p:txBody>
          <a:bodyPr/>
          <a:lstStyle/>
          <a:p>
            <a:endParaRPr lang="en-US" dirty="0"/>
          </a:p>
        </p:txBody>
      </p:sp>
      <p:sp>
        <p:nvSpPr>
          <p:cNvPr id="3101" name="Line 40"/>
          <p:cNvSpPr>
            <a:spLocks noChangeShapeType="1"/>
          </p:cNvSpPr>
          <p:nvPr/>
        </p:nvSpPr>
        <p:spPr bwMode="auto">
          <a:xfrm>
            <a:off x="2933700" y="3276600"/>
            <a:ext cx="114300" cy="0"/>
          </a:xfrm>
          <a:prstGeom prst="line">
            <a:avLst/>
          </a:prstGeom>
          <a:noFill/>
          <a:ln w="9525">
            <a:solidFill>
              <a:schemeClr val="tx1"/>
            </a:solidFill>
            <a:round/>
            <a:headEnd/>
            <a:tailEnd/>
          </a:ln>
        </p:spPr>
        <p:txBody>
          <a:bodyPr/>
          <a:lstStyle/>
          <a:p>
            <a:endParaRPr lang="en-US" dirty="0"/>
          </a:p>
        </p:txBody>
      </p:sp>
      <p:sp>
        <p:nvSpPr>
          <p:cNvPr id="3102" name="Line 41"/>
          <p:cNvSpPr>
            <a:spLocks noChangeShapeType="1"/>
          </p:cNvSpPr>
          <p:nvPr/>
        </p:nvSpPr>
        <p:spPr bwMode="auto">
          <a:xfrm>
            <a:off x="2933700" y="4010025"/>
            <a:ext cx="123825" cy="0"/>
          </a:xfrm>
          <a:prstGeom prst="line">
            <a:avLst/>
          </a:prstGeom>
          <a:noFill/>
          <a:ln w="9525">
            <a:solidFill>
              <a:schemeClr val="tx1"/>
            </a:solidFill>
            <a:round/>
            <a:headEnd/>
            <a:tailEnd/>
          </a:ln>
        </p:spPr>
        <p:txBody>
          <a:bodyPr/>
          <a:lstStyle/>
          <a:p>
            <a:endParaRPr lang="en-US" dirty="0"/>
          </a:p>
        </p:txBody>
      </p:sp>
      <p:sp>
        <p:nvSpPr>
          <p:cNvPr id="3103" name="Line 43"/>
          <p:cNvSpPr>
            <a:spLocks noChangeShapeType="1"/>
          </p:cNvSpPr>
          <p:nvPr/>
        </p:nvSpPr>
        <p:spPr bwMode="auto">
          <a:xfrm>
            <a:off x="2933700" y="4771619"/>
            <a:ext cx="123825" cy="0"/>
          </a:xfrm>
          <a:prstGeom prst="line">
            <a:avLst/>
          </a:prstGeom>
          <a:noFill/>
          <a:ln w="9525">
            <a:solidFill>
              <a:schemeClr val="tx1"/>
            </a:solidFill>
            <a:round/>
            <a:headEnd/>
            <a:tailEnd/>
          </a:ln>
        </p:spPr>
        <p:txBody>
          <a:bodyPr/>
          <a:lstStyle/>
          <a:p>
            <a:endParaRPr lang="en-US" dirty="0"/>
          </a:p>
        </p:txBody>
      </p:sp>
      <p:sp>
        <p:nvSpPr>
          <p:cNvPr id="10" name="AutoShape 13"/>
          <p:cNvSpPr>
            <a:spLocks noChangeArrowheads="1"/>
          </p:cNvSpPr>
          <p:nvPr/>
        </p:nvSpPr>
        <p:spPr bwMode="auto">
          <a:xfrm>
            <a:off x="3294265" y="2823115"/>
            <a:ext cx="1209675" cy="328646"/>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Forestry Workgroup</a:t>
            </a:r>
          </a:p>
        </p:txBody>
      </p:sp>
      <p:sp>
        <p:nvSpPr>
          <p:cNvPr id="11" name="AutoShape 13"/>
          <p:cNvSpPr>
            <a:spLocks noChangeArrowheads="1"/>
          </p:cNvSpPr>
          <p:nvPr/>
        </p:nvSpPr>
        <p:spPr bwMode="auto">
          <a:xfrm>
            <a:off x="3294264" y="3247889"/>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Reevaluation Technical Workgroup</a:t>
            </a:r>
          </a:p>
        </p:txBody>
      </p:sp>
      <p:sp>
        <p:nvSpPr>
          <p:cNvPr id="12" name="AutoShape 13"/>
          <p:cNvSpPr>
            <a:spLocks noChangeArrowheads="1"/>
          </p:cNvSpPr>
          <p:nvPr/>
        </p:nvSpPr>
        <p:spPr bwMode="auto">
          <a:xfrm>
            <a:off x="3303992" y="3789598"/>
            <a:ext cx="1209675" cy="344656"/>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Sediment Workgroup</a:t>
            </a:r>
          </a:p>
        </p:txBody>
      </p:sp>
      <p:sp>
        <p:nvSpPr>
          <p:cNvPr id="13" name="AutoShape 13"/>
          <p:cNvSpPr>
            <a:spLocks noChangeArrowheads="1"/>
          </p:cNvSpPr>
          <p:nvPr/>
        </p:nvSpPr>
        <p:spPr bwMode="auto">
          <a:xfrm>
            <a:off x="3313719" y="4238995"/>
            <a:ext cx="1209675" cy="333003"/>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Urban Stormwater Workgroup</a:t>
            </a:r>
          </a:p>
        </p:txBody>
      </p:sp>
      <p:sp>
        <p:nvSpPr>
          <p:cNvPr id="14" name="AutoShape 13"/>
          <p:cNvSpPr>
            <a:spLocks noChangeArrowheads="1"/>
          </p:cNvSpPr>
          <p:nvPr/>
        </p:nvSpPr>
        <p:spPr bwMode="auto">
          <a:xfrm>
            <a:off x="3315305" y="4673902"/>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Wastewater Treatment Workgroup</a:t>
            </a:r>
          </a:p>
        </p:txBody>
      </p:sp>
      <p:sp>
        <p:nvSpPr>
          <p:cNvPr id="15" name="AutoShape 13"/>
          <p:cNvSpPr>
            <a:spLocks noChangeArrowheads="1"/>
          </p:cNvSpPr>
          <p:nvPr/>
        </p:nvSpPr>
        <p:spPr bwMode="auto">
          <a:xfrm>
            <a:off x="3313719" y="5229491"/>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Watershed Technical Workgroup</a:t>
            </a:r>
          </a:p>
        </p:txBody>
      </p:sp>
      <p:sp>
        <p:nvSpPr>
          <p:cNvPr id="3110" name="Line 50"/>
          <p:cNvSpPr>
            <a:spLocks noChangeShapeType="1"/>
          </p:cNvSpPr>
          <p:nvPr/>
        </p:nvSpPr>
        <p:spPr bwMode="auto">
          <a:xfrm>
            <a:off x="4686300" y="1895475"/>
            <a:ext cx="2432" cy="4583146"/>
          </a:xfrm>
          <a:prstGeom prst="line">
            <a:avLst/>
          </a:prstGeom>
          <a:noFill/>
          <a:ln w="9525">
            <a:solidFill>
              <a:schemeClr val="tx1"/>
            </a:solidFill>
            <a:round/>
            <a:headEnd/>
            <a:tailEnd/>
          </a:ln>
        </p:spPr>
        <p:txBody>
          <a:bodyPr/>
          <a:lstStyle/>
          <a:p>
            <a:endParaRPr lang="en-US" dirty="0"/>
          </a:p>
        </p:txBody>
      </p:sp>
      <p:sp>
        <p:nvSpPr>
          <p:cNvPr id="3111" name="Line 51"/>
          <p:cNvSpPr>
            <a:spLocks noChangeShapeType="1"/>
          </p:cNvSpPr>
          <p:nvPr/>
        </p:nvSpPr>
        <p:spPr bwMode="auto">
          <a:xfrm flipH="1">
            <a:off x="4524375" y="1895475"/>
            <a:ext cx="161925" cy="0"/>
          </a:xfrm>
          <a:prstGeom prst="line">
            <a:avLst/>
          </a:prstGeom>
          <a:noFill/>
          <a:ln w="9525">
            <a:solidFill>
              <a:schemeClr val="tx1"/>
            </a:solidFill>
            <a:round/>
            <a:headEnd/>
            <a:tailEnd/>
          </a:ln>
        </p:spPr>
        <p:txBody>
          <a:bodyPr/>
          <a:lstStyle/>
          <a:p>
            <a:endParaRPr lang="en-US" dirty="0"/>
          </a:p>
        </p:txBody>
      </p:sp>
      <p:sp>
        <p:nvSpPr>
          <p:cNvPr id="3112" name="Line 52"/>
          <p:cNvSpPr>
            <a:spLocks noChangeShapeType="1"/>
          </p:cNvSpPr>
          <p:nvPr/>
        </p:nvSpPr>
        <p:spPr bwMode="auto">
          <a:xfrm flipH="1">
            <a:off x="4524375" y="2521693"/>
            <a:ext cx="161925" cy="0"/>
          </a:xfrm>
          <a:prstGeom prst="line">
            <a:avLst/>
          </a:prstGeom>
          <a:noFill/>
          <a:ln w="9525">
            <a:solidFill>
              <a:schemeClr val="tx1"/>
            </a:solidFill>
            <a:round/>
            <a:headEnd/>
            <a:tailEnd/>
          </a:ln>
        </p:spPr>
        <p:txBody>
          <a:bodyPr/>
          <a:lstStyle/>
          <a:p>
            <a:endParaRPr lang="en-US" dirty="0"/>
          </a:p>
        </p:txBody>
      </p:sp>
      <p:sp>
        <p:nvSpPr>
          <p:cNvPr id="3113" name="Line 53"/>
          <p:cNvSpPr>
            <a:spLocks noChangeShapeType="1"/>
          </p:cNvSpPr>
          <p:nvPr/>
        </p:nvSpPr>
        <p:spPr bwMode="auto">
          <a:xfrm flipH="1">
            <a:off x="4514647" y="3035232"/>
            <a:ext cx="161925" cy="0"/>
          </a:xfrm>
          <a:prstGeom prst="line">
            <a:avLst/>
          </a:prstGeom>
          <a:noFill/>
          <a:ln w="9525">
            <a:solidFill>
              <a:schemeClr val="tx1"/>
            </a:solidFill>
            <a:round/>
            <a:headEnd/>
            <a:tailEnd/>
          </a:ln>
        </p:spPr>
        <p:txBody>
          <a:bodyPr/>
          <a:lstStyle/>
          <a:p>
            <a:endParaRPr lang="en-US" dirty="0"/>
          </a:p>
        </p:txBody>
      </p:sp>
      <p:sp>
        <p:nvSpPr>
          <p:cNvPr id="3114" name="Line 54"/>
          <p:cNvSpPr>
            <a:spLocks noChangeShapeType="1"/>
          </p:cNvSpPr>
          <p:nvPr/>
        </p:nvSpPr>
        <p:spPr bwMode="auto">
          <a:xfrm flipH="1">
            <a:off x="4524375" y="3489595"/>
            <a:ext cx="161925" cy="0"/>
          </a:xfrm>
          <a:prstGeom prst="line">
            <a:avLst/>
          </a:prstGeom>
          <a:noFill/>
          <a:ln w="9525">
            <a:solidFill>
              <a:schemeClr val="tx1"/>
            </a:solidFill>
            <a:round/>
            <a:headEnd/>
            <a:tailEnd/>
          </a:ln>
        </p:spPr>
        <p:txBody>
          <a:bodyPr/>
          <a:lstStyle/>
          <a:p>
            <a:endParaRPr lang="en-US" dirty="0"/>
          </a:p>
        </p:txBody>
      </p:sp>
      <p:sp>
        <p:nvSpPr>
          <p:cNvPr id="3115" name="Line 55"/>
          <p:cNvSpPr>
            <a:spLocks noChangeShapeType="1"/>
          </p:cNvSpPr>
          <p:nvPr/>
        </p:nvSpPr>
        <p:spPr bwMode="auto">
          <a:xfrm flipH="1">
            <a:off x="4524375" y="4001919"/>
            <a:ext cx="161925" cy="0"/>
          </a:xfrm>
          <a:prstGeom prst="line">
            <a:avLst/>
          </a:prstGeom>
          <a:noFill/>
          <a:ln w="9525">
            <a:solidFill>
              <a:schemeClr val="tx1"/>
            </a:solidFill>
            <a:round/>
            <a:headEnd/>
            <a:tailEnd/>
          </a:ln>
        </p:spPr>
        <p:txBody>
          <a:bodyPr/>
          <a:lstStyle/>
          <a:p>
            <a:endParaRPr lang="en-US" dirty="0"/>
          </a:p>
        </p:txBody>
      </p:sp>
      <p:sp>
        <p:nvSpPr>
          <p:cNvPr id="3116" name="Line 56"/>
          <p:cNvSpPr>
            <a:spLocks noChangeShapeType="1"/>
          </p:cNvSpPr>
          <p:nvPr/>
        </p:nvSpPr>
        <p:spPr bwMode="auto">
          <a:xfrm flipH="1">
            <a:off x="4524375" y="4455674"/>
            <a:ext cx="161925" cy="0"/>
          </a:xfrm>
          <a:prstGeom prst="line">
            <a:avLst/>
          </a:prstGeom>
          <a:noFill/>
          <a:ln w="9525">
            <a:solidFill>
              <a:schemeClr val="tx1"/>
            </a:solidFill>
            <a:round/>
            <a:headEnd/>
            <a:tailEnd/>
          </a:ln>
        </p:spPr>
        <p:txBody>
          <a:bodyPr/>
          <a:lstStyle/>
          <a:p>
            <a:endParaRPr lang="en-US" dirty="0"/>
          </a:p>
        </p:txBody>
      </p:sp>
      <p:sp>
        <p:nvSpPr>
          <p:cNvPr id="3117" name="Line 57"/>
          <p:cNvSpPr>
            <a:spLocks noChangeShapeType="1"/>
          </p:cNvSpPr>
          <p:nvPr/>
        </p:nvSpPr>
        <p:spPr bwMode="auto">
          <a:xfrm flipH="1">
            <a:off x="4524375" y="4949757"/>
            <a:ext cx="161925" cy="0"/>
          </a:xfrm>
          <a:prstGeom prst="line">
            <a:avLst/>
          </a:prstGeom>
          <a:noFill/>
          <a:ln w="9525">
            <a:solidFill>
              <a:schemeClr val="tx1"/>
            </a:solidFill>
            <a:round/>
            <a:headEnd/>
            <a:tailEnd/>
          </a:ln>
        </p:spPr>
        <p:txBody>
          <a:bodyPr/>
          <a:lstStyle/>
          <a:p>
            <a:endParaRPr lang="en-US" dirty="0"/>
          </a:p>
        </p:txBody>
      </p:sp>
      <p:sp>
        <p:nvSpPr>
          <p:cNvPr id="3118" name="Line 58"/>
          <p:cNvSpPr>
            <a:spLocks noChangeShapeType="1"/>
          </p:cNvSpPr>
          <p:nvPr/>
        </p:nvSpPr>
        <p:spPr bwMode="auto">
          <a:xfrm flipH="1">
            <a:off x="4524375" y="5500381"/>
            <a:ext cx="161925" cy="0"/>
          </a:xfrm>
          <a:prstGeom prst="line">
            <a:avLst/>
          </a:prstGeom>
          <a:noFill/>
          <a:ln w="9525">
            <a:solidFill>
              <a:schemeClr val="tx1"/>
            </a:solidFill>
            <a:round/>
            <a:headEnd/>
            <a:tailEnd/>
          </a:ln>
        </p:spPr>
        <p:txBody>
          <a:bodyPr/>
          <a:lstStyle/>
          <a:p>
            <a:endParaRPr lang="en-US" dirty="0"/>
          </a:p>
        </p:txBody>
      </p:sp>
      <p:sp>
        <p:nvSpPr>
          <p:cNvPr id="16" name="AutoShape 13"/>
          <p:cNvSpPr>
            <a:spLocks noChangeArrowheads="1"/>
          </p:cNvSpPr>
          <p:nvPr/>
        </p:nvSpPr>
        <p:spPr bwMode="auto">
          <a:xfrm>
            <a:off x="6170613" y="2382838"/>
            <a:ext cx="1123950" cy="661919"/>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smtClean="0">
                <a:solidFill>
                  <a:srgbClr val="000000"/>
                </a:solidFill>
              </a:rPr>
              <a:t>Chesapeake Conservation Corps Action Team</a:t>
            </a:r>
            <a:endParaRPr lang="en-US" sz="900" b="1" dirty="0">
              <a:solidFill>
                <a:srgbClr val="000000"/>
              </a:solidFill>
            </a:endParaRPr>
          </a:p>
        </p:txBody>
      </p:sp>
      <p:sp>
        <p:nvSpPr>
          <p:cNvPr id="17" name="AutoShape 13"/>
          <p:cNvSpPr>
            <a:spLocks noChangeArrowheads="1"/>
          </p:cNvSpPr>
          <p:nvPr/>
        </p:nvSpPr>
        <p:spPr bwMode="auto">
          <a:xfrm>
            <a:off x="7466418" y="2944712"/>
            <a:ext cx="1209675" cy="62865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Budget and Assistance Coordination Workgroup</a:t>
            </a:r>
          </a:p>
        </p:txBody>
      </p:sp>
      <p:sp>
        <p:nvSpPr>
          <p:cNvPr id="18" name="AutoShape 13"/>
          <p:cNvSpPr>
            <a:spLocks noChangeArrowheads="1"/>
          </p:cNvSpPr>
          <p:nvPr/>
        </p:nvSpPr>
        <p:spPr bwMode="auto">
          <a:xfrm>
            <a:off x="7494588" y="2382838"/>
            <a:ext cx="116205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IT Infrastructure Workgroup</a:t>
            </a:r>
          </a:p>
        </p:txBody>
      </p:sp>
      <p:sp>
        <p:nvSpPr>
          <p:cNvPr id="3124" name="Line 68"/>
          <p:cNvSpPr>
            <a:spLocks noChangeShapeType="1"/>
          </p:cNvSpPr>
          <p:nvPr/>
        </p:nvSpPr>
        <p:spPr bwMode="auto">
          <a:xfrm>
            <a:off x="7315200" y="1943100"/>
            <a:ext cx="95250" cy="0"/>
          </a:xfrm>
          <a:prstGeom prst="line">
            <a:avLst/>
          </a:prstGeom>
          <a:noFill/>
          <a:ln w="9525">
            <a:solidFill>
              <a:schemeClr val="tx1"/>
            </a:solidFill>
            <a:round/>
            <a:headEnd/>
            <a:tailEnd/>
          </a:ln>
        </p:spPr>
        <p:txBody>
          <a:bodyPr/>
          <a:lstStyle/>
          <a:p>
            <a:endParaRPr lang="en-US" dirty="0"/>
          </a:p>
        </p:txBody>
      </p:sp>
      <p:sp>
        <p:nvSpPr>
          <p:cNvPr id="3125" name="Line 70"/>
          <p:cNvSpPr>
            <a:spLocks noChangeShapeType="1"/>
          </p:cNvSpPr>
          <p:nvPr/>
        </p:nvSpPr>
        <p:spPr bwMode="auto">
          <a:xfrm>
            <a:off x="7419974" y="1943100"/>
            <a:ext cx="2230" cy="3844858"/>
          </a:xfrm>
          <a:prstGeom prst="line">
            <a:avLst/>
          </a:prstGeom>
          <a:noFill/>
          <a:ln w="9525">
            <a:solidFill>
              <a:schemeClr val="tx1"/>
            </a:solidFill>
            <a:round/>
            <a:headEnd/>
            <a:tailEnd/>
          </a:ln>
        </p:spPr>
        <p:txBody>
          <a:bodyPr/>
          <a:lstStyle/>
          <a:p>
            <a:endParaRPr lang="en-US" dirty="0"/>
          </a:p>
        </p:txBody>
      </p:sp>
      <p:sp>
        <p:nvSpPr>
          <p:cNvPr id="3126" name="Line 71"/>
          <p:cNvSpPr>
            <a:spLocks noChangeShapeType="1"/>
          </p:cNvSpPr>
          <p:nvPr/>
        </p:nvSpPr>
        <p:spPr bwMode="auto">
          <a:xfrm flipH="1">
            <a:off x="7315200" y="2628900"/>
            <a:ext cx="95250" cy="0"/>
          </a:xfrm>
          <a:prstGeom prst="line">
            <a:avLst/>
          </a:prstGeom>
          <a:noFill/>
          <a:ln w="9525">
            <a:solidFill>
              <a:schemeClr val="tx1"/>
            </a:solidFill>
            <a:round/>
            <a:headEnd/>
            <a:tailEnd/>
          </a:ln>
        </p:spPr>
        <p:txBody>
          <a:bodyPr/>
          <a:lstStyle/>
          <a:p>
            <a:endParaRPr lang="en-US" dirty="0"/>
          </a:p>
        </p:txBody>
      </p:sp>
      <p:sp>
        <p:nvSpPr>
          <p:cNvPr id="3127" name="Line 72"/>
          <p:cNvSpPr>
            <a:spLocks noChangeShapeType="1"/>
          </p:cNvSpPr>
          <p:nvPr/>
        </p:nvSpPr>
        <p:spPr bwMode="auto">
          <a:xfrm>
            <a:off x="8696325" y="1952625"/>
            <a:ext cx="104775" cy="0"/>
          </a:xfrm>
          <a:prstGeom prst="line">
            <a:avLst/>
          </a:prstGeom>
          <a:noFill/>
          <a:ln w="9525">
            <a:solidFill>
              <a:schemeClr val="tx1"/>
            </a:solidFill>
            <a:round/>
            <a:headEnd/>
            <a:tailEnd/>
          </a:ln>
        </p:spPr>
        <p:txBody>
          <a:bodyPr/>
          <a:lstStyle/>
          <a:p>
            <a:endParaRPr lang="en-US" dirty="0"/>
          </a:p>
        </p:txBody>
      </p:sp>
      <p:sp>
        <p:nvSpPr>
          <p:cNvPr id="3128" name="Line 73"/>
          <p:cNvSpPr>
            <a:spLocks noChangeShapeType="1"/>
          </p:cNvSpPr>
          <p:nvPr/>
        </p:nvSpPr>
        <p:spPr bwMode="auto">
          <a:xfrm flipH="1">
            <a:off x="8803531" y="1952625"/>
            <a:ext cx="7092" cy="2006532"/>
          </a:xfrm>
          <a:prstGeom prst="line">
            <a:avLst/>
          </a:prstGeom>
          <a:noFill/>
          <a:ln w="9525">
            <a:solidFill>
              <a:schemeClr val="tx1"/>
            </a:solidFill>
            <a:round/>
            <a:headEnd/>
            <a:tailEnd/>
          </a:ln>
        </p:spPr>
        <p:txBody>
          <a:bodyPr/>
          <a:lstStyle/>
          <a:p>
            <a:endParaRPr lang="en-US" dirty="0"/>
          </a:p>
        </p:txBody>
      </p:sp>
      <p:sp>
        <p:nvSpPr>
          <p:cNvPr id="3130" name="Line 76"/>
          <p:cNvSpPr>
            <a:spLocks noChangeShapeType="1"/>
          </p:cNvSpPr>
          <p:nvPr/>
        </p:nvSpPr>
        <p:spPr bwMode="auto">
          <a:xfrm flipH="1">
            <a:off x="8677275" y="3248025"/>
            <a:ext cx="114300" cy="0"/>
          </a:xfrm>
          <a:prstGeom prst="line">
            <a:avLst/>
          </a:prstGeom>
          <a:noFill/>
          <a:ln w="9525">
            <a:solidFill>
              <a:schemeClr val="tx1"/>
            </a:solidFill>
            <a:round/>
            <a:headEnd/>
            <a:tailEnd/>
          </a:ln>
        </p:spPr>
        <p:txBody>
          <a:bodyPr/>
          <a:lstStyle/>
          <a:p>
            <a:endParaRPr lang="en-US" dirty="0"/>
          </a:p>
        </p:txBody>
      </p:sp>
      <p:sp>
        <p:nvSpPr>
          <p:cNvPr id="3132" name="Line 78"/>
          <p:cNvSpPr>
            <a:spLocks noChangeShapeType="1"/>
          </p:cNvSpPr>
          <p:nvPr/>
        </p:nvSpPr>
        <p:spPr bwMode="auto">
          <a:xfrm flipH="1">
            <a:off x="8667750" y="2590800"/>
            <a:ext cx="133350" cy="0"/>
          </a:xfrm>
          <a:prstGeom prst="line">
            <a:avLst/>
          </a:prstGeom>
          <a:noFill/>
          <a:ln w="9525">
            <a:solidFill>
              <a:schemeClr val="tx1"/>
            </a:solidFill>
            <a:round/>
            <a:headEnd/>
            <a:tailEnd/>
          </a:ln>
        </p:spPr>
        <p:txBody>
          <a:bodyPr/>
          <a:lstStyle/>
          <a:p>
            <a:endParaRPr lang="en-US" dirty="0"/>
          </a:p>
        </p:txBody>
      </p:sp>
      <p:sp>
        <p:nvSpPr>
          <p:cNvPr id="21" name="AutoShape 13"/>
          <p:cNvSpPr>
            <a:spLocks noChangeArrowheads="1"/>
          </p:cNvSpPr>
          <p:nvPr/>
        </p:nvSpPr>
        <p:spPr bwMode="auto">
          <a:xfrm>
            <a:off x="4856163" y="2382838"/>
            <a:ext cx="1077912" cy="56197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Watershed Health Workgroup</a:t>
            </a:r>
          </a:p>
        </p:txBody>
      </p:sp>
      <p:sp>
        <p:nvSpPr>
          <p:cNvPr id="22" name="AutoShape 13"/>
          <p:cNvSpPr>
            <a:spLocks noChangeArrowheads="1"/>
          </p:cNvSpPr>
          <p:nvPr/>
        </p:nvSpPr>
        <p:spPr bwMode="auto">
          <a:xfrm>
            <a:off x="4876800" y="3135313"/>
            <a:ext cx="1047750" cy="4953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Land Use Planning Workgroup</a:t>
            </a:r>
          </a:p>
        </p:txBody>
      </p:sp>
      <p:sp>
        <p:nvSpPr>
          <p:cNvPr id="23" name="AutoShape 13"/>
          <p:cNvSpPr>
            <a:spLocks noChangeArrowheads="1"/>
          </p:cNvSpPr>
          <p:nvPr/>
        </p:nvSpPr>
        <p:spPr bwMode="auto">
          <a:xfrm>
            <a:off x="4913313" y="3820099"/>
            <a:ext cx="1011237" cy="55245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Land ConservationWorkgroup</a:t>
            </a:r>
          </a:p>
        </p:txBody>
      </p:sp>
      <p:sp>
        <p:nvSpPr>
          <p:cNvPr id="3136" name="Line 83"/>
          <p:cNvSpPr>
            <a:spLocks noChangeShapeType="1"/>
          </p:cNvSpPr>
          <p:nvPr/>
        </p:nvSpPr>
        <p:spPr bwMode="auto">
          <a:xfrm>
            <a:off x="5934075" y="1971675"/>
            <a:ext cx="95250" cy="0"/>
          </a:xfrm>
          <a:prstGeom prst="line">
            <a:avLst/>
          </a:prstGeom>
          <a:noFill/>
          <a:ln w="9525">
            <a:solidFill>
              <a:schemeClr val="tx1"/>
            </a:solidFill>
            <a:round/>
            <a:headEnd/>
            <a:tailEnd/>
          </a:ln>
        </p:spPr>
        <p:txBody>
          <a:bodyPr/>
          <a:lstStyle/>
          <a:p>
            <a:endParaRPr lang="en-US" dirty="0"/>
          </a:p>
        </p:txBody>
      </p:sp>
      <p:sp>
        <p:nvSpPr>
          <p:cNvPr id="3137" name="Line 84"/>
          <p:cNvSpPr>
            <a:spLocks noChangeShapeType="1"/>
          </p:cNvSpPr>
          <p:nvPr/>
        </p:nvSpPr>
        <p:spPr bwMode="auto">
          <a:xfrm>
            <a:off x="6038850" y="1971675"/>
            <a:ext cx="0" cy="2200275"/>
          </a:xfrm>
          <a:prstGeom prst="line">
            <a:avLst/>
          </a:prstGeom>
          <a:noFill/>
          <a:ln w="9525">
            <a:solidFill>
              <a:schemeClr val="tx1"/>
            </a:solidFill>
            <a:round/>
            <a:headEnd/>
            <a:tailEnd/>
          </a:ln>
        </p:spPr>
        <p:txBody>
          <a:bodyPr/>
          <a:lstStyle/>
          <a:p>
            <a:endParaRPr lang="en-US" dirty="0"/>
          </a:p>
        </p:txBody>
      </p:sp>
      <p:sp>
        <p:nvSpPr>
          <p:cNvPr id="3138" name="Line 86"/>
          <p:cNvSpPr>
            <a:spLocks noChangeShapeType="1"/>
          </p:cNvSpPr>
          <p:nvPr/>
        </p:nvSpPr>
        <p:spPr bwMode="auto">
          <a:xfrm>
            <a:off x="5943600" y="2695575"/>
            <a:ext cx="95250" cy="0"/>
          </a:xfrm>
          <a:prstGeom prst="line">
            <a:avLst/>
          </a:prstGeom>
          <a:noFill/>
          <a:ln w="9525">
            <a:solidFill>
              <a:schemeClr val="tx1"/>
            </a:solidFill>
            <a:round/>
            <a:headEnd/>
            <a:tailEnd/>
          </a:ln>
        </p:spPr>
        <p:txBody>
          <a:bodyPr/>
          <a:lstStyle/>
          <a:p>
            <a:endParaRPr lang="en-US" dirty="0"/>
          </a:p>
        </p:txBody>
      </p:sp>
      <p:sp>
        <p:nvSpPr>
          <p:cNvPr id="3139" name="Line 87"/>
          <p:cNvSpPr>
            <a:spLocks noChangeShapeType="1"/>
          </p:cNvSpPr>
          <p:nvPr/>
        </p:nvSpPr>
        <p:spPr bwMode="auto">
          <a:xfrm>
            <a:off x="5953125" y="3429000"/>
            <a:ext cx="85725" cy="0"/>
          </a:xfrm>
          <a:prstGeom prst="line">
            <a:avLst/>
          </a:prstGeom>
          <a:noFill/>
          <a:ln w="9525">
            <a:solidFill>
              <a:schemeClr val="tx1"/>
            </a:solidFill>
            <a:round/>
            <a:headEnd/>
            <a:tailEnd/>
          </a:ln>
        </p:spPr>
        <p:txBody>
          <a:bodyPr/>
          <a:lstStyle/>
          <a:p>
            <a:endParaRPr lang="en-US" dirty="0"/>
          </a:p>
        </p:txBody>
      </p:sp>
      <p:sp>
        <p:nvSpPr>
          <p:cNvPr id="3140" name="Line 88"/>
          <p:cNvSpPr>
            <a:spLocks noChangeShapeType="1"/>
          </p:cNvSpPr>
          <p:nvPr/>
        </p:nvSpPr>
        <p:spPr bwMode="auto">
          <a:xfrm>
            <a:off x="5943397" y="4171950"/>
            <a:ext cx="95250" cy="0"/>
          </a:xfrm>
          <a:prstGeom prst="line">
            <a:avLst/>
          </a:prstGeom>
          <a:noFill/>
          <a:ln w="9525">
            <a:solidFill>
              <a:schemeClr val="tx1"/>
            </a:solidFill>
            <a:round/>
            <a:headEnd/>
            <a:tailEnd/>
          </a:ln>
        </p:spPr>
        <p:txBody>
          <a:bodyPr/>
          <a:lstStyle/>
          <a:p>
            <a:endParaRPr lang="en-US" dirty="0"/>
          </a:p>
        </p:txBody>
      </p:sp>
      <p:sp>
        <p:nvSpPr>
          <p:cNvPr id="69" name="AutoShape 13"/>
          <p:cNvSpPr>
            <a:spLocks noChangeArrowheads="1"/>
          </p:cNvSpPr>
          <p:nvPr/>
        </p:nvSpPr>
        <p:spPr bwMode="auto">
          <a:xfrm>
            <a:off x="6177097" y="3206445"/>
            <a:ext cx="1123950" cy="42862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rPr>
              <a:t>Education Workgroup</a:t>
            </a:r>
          </a:p>
        </p:txBody>
      </p:sp>
      <p:sp>
        <p:nvSpPr>
          <p:cNvPr id="70" name="AutoShape 13"/>
          <p:cNvSpPr>
            <a:spLocks noChangeArrowheads="1"/>
          </p:cNvSpPr>
          <p:nvPr/>
        </p:nvSpPr>
        <p:spPr bwMode="auto">
          <a:xfrm>
            <a:off x="6183582" y="3825771"/>
            <a:ext cx="1123950" cy="64895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smtClean="0">
                <a:solidFill>
                  <a:srgbClr val="000000"/>
                </a:solidFill>
              </a:rPr>
              <a:t>Master Watershed Steward Action Team</a:t>
            </a:r>
            <a:endParaRPr lang="en-US" sz="900" b="1" dirty="0">
              <a:solidFill>
                <a:srgbClr val="000000"/>
              </a:solidFill>
            </a:endParaRPr>
          </a:p>
        </p:txBody>
      </p:sp>
      <p:sp>
        <p:nvSpPr>
          <p:cNvPr id="71" name="AutoShape 13"/>
          <p:cNvSpPr>
            <a:spLocks noChangeArrowheads="1"/>
          </p:cNvSpPr>
          <p:nvPr/>
        </p:nvSpPr>
        <p:spPr bwMode="auto">
          <a:xfrm>
            <a:off x="6170611" y="4678563"/>
            <a:ext cx="1123950" cy="55491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smtClean="0">
                <a:solidFill>
                  <a:srgbClr val="000000"/>
                </a:solidFill>
              </a:rPr>
              <a:t>Public Access  Planning Action Team</a:t>
            </a:r>
            <a:endParaRPr lang="en-US" sz="900" b="1" dirty="0">
              <a:solidFill>
                <a:srgbClr val="000000"/>
              </a:solidFill>
            </a:endParaRPr>
          </a:p>
        </p:txBody>
      </p:sp>
      <p:sp>
        <p:nvSpPr>
          <p:cNvPr id="72" name="AutoShape 13"/>
          <p:cNvSpPr>
            <a:spLocks noChangeArrowheads="1"/>
          </p:cNvSpPr>
          <p:nvPr/>
        </p:nvSpPr>
        <p:spPr bwMode="auto">
          <a:xfrm>
            <a:off x="6177094" y="5404897"/>
            <a:ext cx="1123950" cy="684618"/>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smtClean="0">
                <a:solidFill>
                  <a:srgbClr val="000000"/>
                </a:solidFill>
              </a:rPr>
              <a:t>GIS Land Conservation Priority System Team</a:t>
            </a:r>
            <a:endParaRPr lang="en-US" sz="900" b="1" dirty="0">
              <a:solidFill>
                <a:srgbClr val="000000"/>
              </a:solidFill>
            </a:endParaRPr>
          </a:p>
        </p:txBody>
      </p:sp>
      <p:sp>
        <p:nvSpPr>
          <p:cNvPr id="73" name="Line 71"/>
          <p:cNvSpPr>
            <a:spLocks noChangeShapeType="1"/>
          </p:cNvSpPr>
          <p:nvPr/>
        </p:nvSpPr>
        <p:spPr bwMode="auto">
          <a:xfrm flipH="1">
            <a:off x="7321685" y="3442781"/>
            <a:ext cx="95250" cy="0"/>
          </a:xfrm>
          <a:prstGeom prst="line">
            <a:avLst/>
          </a:prstGeom>
          <a:noFill/>
          <a:ln w="9525">
            <a:solidFill>
              <a:schemeClr val="tx1"/>
            </a:solidFill>
            <a:round/>
            <a:headEnd/>
            <a:tailEnd/>
          </a:ln>
        </p:spPr>
        <p:txBody>
          <a:bodyPr/>
          <a:lstStyle/>
          <a:p>
            <a:endParaRPr lang="en-US" dirty="0"/>
          </a:p>
        </p:txBody>
      </p:sp>
      <p:sp>
        <p:nvSpPr>
          <p:cNvPr id="74" name="Line 71"/>
          <p:cNvSpPr>
            <a:spLocks noChangeShapeType="1"/>
          </p:cNvSpPr>
          <p:nvPr/>
        </p:nvSpPr>
        <p:spPr bwMode="auto">
          <a:xfrm flipH="1">
            <a:off x="7318443" y="4149657"/>
            <a:ext cx="95250" cy="0"/>
          </a:xfrm>
          <a:prstGeom prst="line">
            <a:avLst/>
          </a:prstGeom>
          <a:noFill/>
          <a:ln w="9525">
            <a:solidFill>
              <a:schemeClr val="tx1"/>
            </a:solidFill>
            <a:round/>
            <a:headEnd/>
            <a:tailEnd/>
          </a:ln>
        </p:spPr>
        <p:txBody>
          <a:bodyPr/>
          <a:lstStyle/>
          <a:p>
            <a:endParaRPr lang="en-US" dirty="0"/>
          </a:p>
        </p:txBody>
      </p:sp>
      <p:sp>
        <p:nvSpPr>
          <p:cNvPr id="75" name="Line 71"/>
          <p:cNvSpPr>
            <a:spLocks noChangeShapeType="1"/>
          </p:cNvSpPr>
          <p:nvPr/>
        </p:nvSpPr>
        <p:spPr bwMode="auto">
          <a:xfrm flipH="1">
            <a:off x="7772400" y="3086100"/>
            <a:ext cx="95250" cy="0"/>
          </a:xfrm>
          <a:prstGeom prst="line">
            <a:avLst/>
          </a:prstGeom>
          <a:noFill/>
          <a:ln w="9525">
            <a:solidFill>
              <a:schemeClr val="tx1"/>
            </a:solidFill>
            <a:round/>
            <a:headEnd/>
            <a:tailEnd/>
          </a:ln>
        </p:spPr>
        <p:txBody>
          <a:bodyPr/>
          <a:lstStyle/>
          <a:p>
            <a:endParaRPr lang="en-US" dirty="0"/>
          </a:p>
        </p:txBody>
      </p:sp>
      <p:sp>
        <p:nvSpPr>
          <p:cNvPr id="76" name="Line 71"/>
          <p:cNvSpPr>
            <a:spLocks noChangeShapeType="1"/>
          </p:cNvSpPr>
          <p:nvPr/>
        </p:nvSpPr>
        <p:spPr bwMode="auto">
          <a:xfrm flipH="1">
            <a:off x="7321686" y="4950568"/>
            <a:ext cx="95250" cy="0"/>
          </a:xfrm>
          <a:prstGeom prst="line">
            <a:avLst/>
          </a:prstGeom>
          <a:noFill/>
          <a:ln w="9525">
            <a:solidFill>
              <a:schemeClr val="tx1"/>
            </a:solidFill>
            <a:round/>
            <a:headEnd/>
            <a:tailEnd/>
          </a:ln>
        </p:spPr>
        <p:txBody>
          <a:bodyPr/>
          <a:lstStyle/>
          <a:p>
            <a:endParaRPr lang="en-US" dirty="0"/>
          </a:p>
        </p:txBody>
      </p:sp>
      <p:sp>
        <p:nvSpPr>
          <p:cNvPr id="77" name="Line 71"/>
          <p:cNvSpPr>
            <a:spLocks noChangeShapeType="1"/>
          </p:cNvSpPr>
          <p:nvPr/>
        </p:nvSpPr>
        <p:spPr bwMode="auto">
          <a:xfrm flipH="1">
            <a:off x="7315201" y="5790390"/>
            <a:ext cx="95250" cy="0"/>
          </a:xfrm>
          <a:prstGeom prst="line">
            <a:avLst/>
          </a:prstGeom>
          <a:noFill/>
          <a:ln w="9525">
            <a:solidFill>
              <a:schemeClr val="tx1"/>
            </a:solidFill>
            <a:round/>
            <a:headEnd/>
            <a:tailEnd/>
          </a:ln>
        </p:spPr>
        <p:txBody>
          <a:bodyPr/>
          <a:lstStyle/>
          <a:p>
            <a:endParaRPr lang="en-US" dirty="0"/>
          </a:p>
        </p:txBody>
      </p:sp>
      <p:sp>
        <p:nvSpPr>
          <p:cNvPr id="78" name="AutoShape 13"/>
          <p:cNvSpPr>
            <a:spLocks noChangeArrowheads="1"/>
          </p:cNvSpPr>
          <p:nvPr/>
        </p:nvSpPr>
        <p:spPr bwMode="auto">
          <a:xfrm>
            <a:off x="3320203" y="5780726"/>
            <a:ext cx="1209675" cy="347698"/>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smtClean="0">
                <a:solidFill>
                  <a:srgbClr val="000000"/>
                </a:solidFill>
              </a:rPr>
              <a:t>Milestone </a:t>
            </a:r>
            <a:r>
              <a:rPr lang="en-US" sz="900" b="1" dirty="0">
                <a:solidFill>
                  <a:srgbClr val="000000"/>
                </a:solidFill>
              </a:rPr>
              <a:t>Workgroup</a:t>
            </a:r>
          </a:p>
        </p:txBody>
      </p:sp>
      <p:sp>
        <p:nvSpPr>
          <p:cNvPr id="79" name="AutoShape 13"/>
          <p:cNvSpPr>
            <a:spLocks noChangeArrowheads="1"/>
          </p:cNvSpPr>
          <p:nvPr/>
        </p:nvSpPr>
        <p:spPr bwMode="auto">
          <a:xfrm>
            <a:off x="3316952" y="6225700"/>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smtClean="0">
                <a:solidFill>
                  <a:srgbClr val="000000"/>
                </a:solidFill>
              </a:rPr>
              <a:t>Offsets and Trading Workgroup</a:t>
            </a:r>
            <a:endParaRPr lang="en-US" sz="900" b="1" dirty="0">
              <a:solidFill>
                <a:srgbClr val="000000"/>
              </a:solidFill>
            </a:endParaRPr>
          </a:p>
        </p:txBody>
      </p:sp>
      <p:sp>
        <p:nvSpPr>
          <p:cNvPr id="80" name="Line 57"/>
          <p:cNvSpPr>
            <a:spLocks noChangeShapeType="1"/>
          </p:cNvSpPr>
          <p:nvPr/>
        </p:nvSpPr>
        <p:spPr bwMode="auto">
          <a:xfrm flipH="1">
            <a:off x="4530860" y="5977646"/>
            <a:ext cx="161925" cy="0"/>
          </a:xfrm>
          <a:prstGeom prst="line">
            <a:avLst/>
          </a:prstGeom>
          <a:noFill/>
          <a:ln w="9525">
            <a:solidFill>
              <a:schemeClr val="tx1"/>
            </a:solidFill>
            <a:round/>
            <a:headEnd/>
            <a:tailEnd/>
          </a:ln>
        </p:spPr>
        <p:txBody>
          <a:bodyPr/>
          <a:lstStyle/>
          <a:p>
            <a:endParaRPr lang="en-US" dirty="0"/>
          </a:p>
        </p:txBody>
      </p:sp>
      <p:sp>
        <p:nvSpPr>
          <p:cNvPr id="81" name="Line 57"/>
          <p:cNvSpPr>
            <a:spLocks noChangeShapeType="1"/>
          </p:cNvSpPr>
          <p:nvPr/>
        </p:nvSpPr>
        <p:spPr bwMode="auto">
          <a:xfrm flipH="1">
            <a:off x="4527618" y="6489970"/>
            <a:ext cx="161925" cy="0"/>
          </a:xfrm>
          <a:prstGeom prst="line">
            <a:avLst/>
          </a:prstGeom>
          <a:noFill/>
          <a:ln w="9525">
            <a:solidFill>
              <a:schemeClr val="tx1"/>
            </a:solidFill>
            <a:round/>
            <a:headEnd/>
            <a:tailEnd/>
          </a:ln>
        </p:spPr>
        <p:txBody>
          <a:bodyPr/>
          <a:lstStyle/>
          <a:p>
            <a:endParaRPr lang="en-US" dirty="0"/>
          </a:p>
        </p:txBody>
      </p:sp>
      <p:sp>
        <p:nvSpPr>
          <p:cNvPr id="82" name="AutoShape 13"/>
          <p:cNvSpPr>
            <a:spLocks noChangeArrowheads="1"/>
          </p:cNvSpPr>
          <p:nvPr/>
        </p:nvSpPr>
        <p:spPr bwMode="auto">
          <a:xfrm>
            <a:off x="7482629" y="3690499"/>
            <a:ext cx="1209675" cy="662426"/>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smtClean="0">
                <a:solidFill>
                  <a:srgbClr val="000000"/>
                </a:solidFill>
              </a:rPr>
              <a:t>Chesapeake</a:t>
            </a:r>
            <a:r>
              <a:rPr lang="en-US" sz="900" b="1" i="1" dirty="0" smtClean="0">
                <a:solidFill>
                  <a:srgbClr val="000000"/>
                </a:solidFill>
              </a:rPr>
              <a:t>Stat </a:t>
            </a:r>
            <a:r>
              <a:rPr lang="en-US" sz="900" b="1" dirty="0" smtClean="0">
                <a:solidFill>
                  <a:srgbClr val="000000"/>
                </a:solidFill>
              </a:rPr>
              <a:t>Process Implementation</a:t>
            </a:r>
          </a:p>
          <a:p>
            <a:pPr algn="ctr" eaLnBrk="0" hangingPunct="0">
              <a:defRPr/>
            </a:pPr>
            <a:r>
              <a:rPr lang="en-US" sz="900" b="1" dirty="0" smtClean="0">
                <a:solidFill>
                  <a:srgbClr val="000000"/>
                </a:solidFill>
              </a:rPr>
              <a:t>Workgroup</a:t>
            </a:r>
            <a:endParaRPr lang="en-US" sz="900" b="1" dirty="0">
              <a:solidFill>
                <a:srgbClr val="000000"/>
              </a:solidFill>
            </a:endParaRPr>
          </a:p>
        </p:txBody>
      </p:sp>
      <p:sp>
        <p:nvSpPr>
          <p:cNvPr id="83" name="Line 76"/>
          <p:cNvSpPr>
            <a:spLocks noChangeShapeType="1"/>
          </p:cNvSpPr>
          <p:nvPr/>
        </p:nvSpPr>
        <p:spPr bwMode="auto">
          <a:xfrm flipH="1">
            <a:off x="8693486" y="3954901"/>
            <a:ext cx="114300" cy="0"/>
          </a:xfrm>
          <a:prstGeom prst="line">
            <a:avLst/>
          </a:prstGeom>
          <a:noFill/>
          <a:ln w="9525">
            <a:solidFill>
              <a:schemeClr val="tx1"/>
            </a:solidFill>
            <a:round/>
            <a:headEnd/>
            <a:tailEnd/>
          </a:ln>
        </p:spPr>
        <p:txBody>
          <a:bodyPr/>
          <a:lstStyle/>
          <a:p>
            <a:endParaRPr lang="en-US" dirty="0"/>
          </a:p>
        </p:txBody>
      </p:sp>
      <p:sp>
        <p:nvSpPr>
          <p:cNvPr id="84" name="AutoShape 13"/>
          <p:cNvSpPr>
            <a:spLocks noChangeArrowheads="1"/>
          </p:cNvSpPr>
          <p:nvPr/>
        </p:nvSpPr>
        <p:spPr bwMode="auto">
          <a:xfrm>
            <a:off x="469226" y="5241891"/>
            <a:ext cx="968375" cy="370967"/>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a:defRPr/>
            </a:pPr>
            <a:r>
              <a:rPr lang="en-US" sz="900" b="1" dirty="0" smtClean="0"/>
              <a:t>Oyster Metric Team</a:t>
            </a:r>
            <a:endParaRPr lang="en-US" sz="900" b="1" dirty="0"/>
          </a:p>
        </p:txBody>
      </p:sp>
      <p:sp>
        <p:nvSpPr>
          <p:cNvPr id="85" name="AutoShape 13"/>
          <p:cNvSpPr>
            <a:spLocks noChangeArrowheads="1"/>
          </p:cNvSpPr>
          <p:nvPr/>
        </p:nvSpPr>
        <p:spPr bwMode="auto">
          <a:xfrm>
            <a:off x="478953" y="5721147"/>
            <a:ext cx="968375" cy="533738"/>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a:defRPr/>
            </a:pPr>
            <a:r>
              <a:rPr lang="en-US" sz="900" b="1" dirty="0" smtClean="0"/>
              <a:t>Invasive Catfish Workgroup</a:t>
            </a:r>
            <a:endParaRPr lang="en-US" sz="900" b="1" dirty="0"/>
          </a:p>
        </p:txBody>
      </p:sp>
      <p:sp>
        <p:nvSpPr>
          <p:cNvPr id="86" name="Line 30"/>
          <p:cNvSpPr>
            <a:spLocks noChangeShapeType="1"/>
          </p:cNvSpPr>
          <p:nvPr/>
        </p:nvSpPr>
        <p:spPr bwMode="auto">
          <a:xfrm flipH="1">
            <a:off x="1229065" y="4852887"/>
            <a:ext cx="85725" cy="0"/>
          </a:xfrm>
          <a:prstGeom prst="line">
            <a:avLst/>
          </a:prstGeom>
          <a:noFill/>
          <a:ln w="9525">
            <a:solidFill>
              <a:schemeClr val="tx1"/>
            </a:solidFill>
            <a:round/>
            <a:headEnd/>
            <a:tailEnd/>
          </a:ln>
        </p:spPr>
        <p:txBody>
          <a:bodyPr/>
          <a:lstStyle/>
          <a:p>
            <a:endParaRPr lang="en-US" dirty="0"/>
          </a:p>
        </p:txBody>
      </p:sp>
      <p:sp>
        <p:nvSpPr>
          <p:cNvPr id="87" name="Line 29"/>
          <p:cNvSpPr>
            <a:spLocks noChangeShapeType="1"/>
          </p:cNvSpPr>
          <p:nvPr/>
        </p:nvSpPr>
        <p:spPr bwMode="auto">
          <a:xfrm flipH="1">
            <a:off x="1456650" y="5425974"/>
            <a:ext cx="117475" cy="0"/>
          </a:xfrm>
          <a:prstGeom prst="line">
            <a:avLst/>
          </a:prstGeom>
          <a:noFill/>
          <a:ln w="9525">
            <a:solidFill>
              <a:schemeClr val="tx1"/>
            </a:solidFill>
            <a:round/>
            <a:headEnd/>
            <a:tailEnd/>
          </a:ln>
        </p:spPr>
        <p:txBody>
          <a:bodyPr/>
          <a:lstStyle/>
          <a:p>
            <a:endParaRPr lang="en-US" dirty="0"/>
          </a:p>
        </p:txBody>
      </p:sp>
      <p:sp>
        <p:nvSpPr>
          <p:cNvPr id="88" name="Line 29"/>
          <p:cNvSpPr>
            <a:spLocks noChangeShapeType="1"/>
          </p:cNvSpPr>
          <p:nvPr/>
        </p:nvSpPr>
        <p:spPr bwMode="auto">
          <a:xfrm flipH="1">
            <a:off x="1456650" y="5999905"/>
            <a:ext cx="117475"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Agriculture Workgroup</a:t>
            </a:r>
            <a:endParaRPr lang="en-US" dirty="0"/>
          </a:p>
        </p:txBody>
      </p:sp>
      <p:sp>
        <p:nvSpPr>
          <p:cNvPr id="4" name="Content Placeholder 3"/>
          <p:cNvSpPr>
            <a:spLocks noGrp="1"/>
          </p:cNvSpPr>
          <p:nvPr>
            <p:ph idx="1"/>
          </p:nvPr>
        </p:nvSpPr>
        <p:spPr>
          <a:xfrm>
            <a:off x="457200" y="1935480"/>
            <a:ext cx="8229600" cy="4922520"/>
          </a:xfrm>
        </p:spPr>
        <p:txBody>
          <a:bodyPr>
            <a:normAutofit fontScale="92500" lnSpcReduction="20000"/>
          </a:bodyPr>
          <a:lstStyle/>
          <a:p>
            <a:r>
              <a:rPr lang="en-US" dirty="0" smtClean="0"/>
              <a:t>What are the functions of the Agriculture Workgroup for the Chesapeake Bay Program partnership?</a:t>
            </a:r>
            <a:br>
              <a:rPr lang="en-US" dirty="0" smtClean="0"/>
            </a:br>
            <a:endParaRPr lang="en-US" dirty="0" smtClean="0"/>
          </a:p>
          <a:p>
            <a:pPr lvl="1"/>
            <a:r>
              <a:rPr lang="en-US" dirty="0" smtClean="0"/>
              <a:t>Provide a forum for discussion, exchange of information, and evaluation between federal, state, and local agencies, conservation districts, universities, agri-business, and the corporate sector on sustainable and/or cost-effective agricultural production systems that benefit water and air quality</a:t>
            </a:r>
            <a:r>
              <a:rPr lang="en-US" dirty="0" smtClean="0"/>
              <a:t>.</a:t>
            </a:r>
            <a:br>
              <a:rPr lang="en-US" dirty="0" smtClean="0"/>
            </a:br>
            <a:r>
              <a:rPr lang="en-US" dirty="0" smtClean="0"/>
              <a:t> </a:t>
            </a:r>
            <a:endParaRPr lang="en-US" dirty="0" smtClean="0"/>
          </a:p>
          <a:p>
            <a:pPr lvl="1"/>
            <a:r>
              <a:rPr lang="en-US" dirty="0" smtClean="0"/>
              <a:t>Provide recommendations on the prioritization of federal and state technical and financial resources on specific practices in priority watersheds. </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Agriculture Workgroup</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smtClean="0"/>
              <a:t>Provide technical expertise and leadership to support the development and implementation of agricultural elements within the Chesapeake Bay TMDL, Watershed Implementation Plans, two-year milestones, and tracking and reporting mechanisms that support an adaptive management approach towards Bay restoration</a:t>
            </a:r>
            <a:r>
              <a:rPr lang="en-US" dirty="0" smtClean="0"/>
              <a:t>.</a:t>
            </a:r>
            <a:br>
              <a:rPr lang="en-US" dirty="0" smtClean="0"/>
            </a:br>
            <a:r>
              <a:rPr lang="en-US" dirty="0" smtClean="0"/>
              <a:t> </a:t>
            </a:r>
            <a:endParaRPr lang="en-US" dirty="0" smtClean="0"/>
          </a:p>
          <a:p>
            <a:pPr lvl="1"/>
            <a:r>
              <a:rPr lang="en-US" dirty="0" smtClean="0"/>
              <a:t>Coordinate with WQGIT Watershed Technical Workgroup to identify, define, quantify, and incorporate pollutant reduction and conservation practices on agricultural lands and animal operations into the Chesapeake Bay Program decision support system. Provide data and support for the Water Quality Goal Implementation Team and Technical and Support Services.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Agriculture Workgroup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 is represented on the Agriculture Workgroup for the Chesapeake Bay Program Partnership?</a:t>
            </a:r>
            <a:br>
              <a:rPr lang="en-US" dirty="0" smtClean="0"/>
            </a:br>
            <a:endParaRPr lang="en-US" dirty="0" smtClean="0"/>
          </a:p>
          <a:p>
            <a:pPr lvl="1"/>
            <a:r>
              <a:rPr lang="en-US" dirty="0" smtClean="0"/>
              <a:t>Academic Institutions  (Land Grant)</a:t>
            </a:r>
          </a:p>
          <a:p>
            <a:pPr lvl="1"/>
            <a:r>
              <a:rPr lang="en-US" dirty="0" smtClean="0"/>
              <a:t>Federal Agencies (Agricultural /Environmental) </a:t>
            </a:r>
          </a:p>
          <a:p>
            <a:pPr lvl="1"/>
            <a:r>
              <a:rPr lang="en-US" dirty="0" smtClean="0"/>
              <a:t>State Agencies (Agricultural /Environmental)</a:t>
            </a:r>
          </a:p>
          <a:p>
            <a:pPr lvl="1"/>
            <a:r>
              <a:rPr lang="en-US" dirty="0" smtClean="0"/>
              <a:t>Local Agencies (Conservation Districts)</a:t>
            </a:r>
          </a:p>
          <a:p>
            <a:pPr lvl="1"/>
            <a:r>
              <a:rPr lang="en-US" dirty="0" smtClean="0"/>
              <a:t>NGO’s (Agricultural/Environmental)</a:t>
            </a:r>
          </a:p>
          <a:p>
            <a:pPr lvl="1"/>
            <a:r>
              <a:rPr lang="en-US" dirty="0" smtClean="0"/>
              <a:t>Industry (Agricultural)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TotalTime>
  <Words>1336</Words>
  <Application>Microsoft Office PowerPoint</Application>
  <PresentationFormat>On-screen Show (4:3)</PresentationFormat>
  <Paragraphs>370</Paragraphs>
  <Slides>37</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ＭＳ Ｐゴシック</vt:lpstr>
      <vt:lpstr>Times New Roman</vt:lpstr>
      <vt:lpstr>Arial Narrow</vt:lpstr>
      <vt:lpstr>News Gothic MT</vt:lpstr>
      <vt:lpstr>Wingdings</vt:lpstr>
      <vt:lpstr>Symbol</vt:lpstr>
      <vt:lpstr>Office Theme</vt:lpstr>
      <vt:lpstr>Default Design</vt:lpstr>
      <vt:lpstr>BMP Verification: Gauging Levels of Certainty in Agricultural Best Management Practices</vt:lpstr>
      <vt:lpstr>Slide 2</vt:lpstr>
      <vt:lpstr>Today’s Agenda</vt:lpstr>
      <vt:lpstr>Agriculture Workgroup</vt:lpstr>
      <vt:lpstr>Slide 5</vt:lpstr>
      <vt:lpstr>CBP GIT Implementation Workgroup Structure  08-31-11</vt:lpstr>
      <vt:lpstr>Agriculture Workgroup</vt:lpstr>
      <vt:lpstr>Agriculture Workgroup</vt:lpstr>
      <vt:lpstr>Agriculture Workgroup</vt:lpstr>
      <vt:lpstr>Slide 10</vt:lpstr>
      <vt:lpstr>Slide 11</vt:lpstr>
      <vt:lpstr>Slide 12</vt:lpstr>
      <vt:lpstr>Agricultural Verification</vt:lpstr>
      <vt:lpstr>CBP Agricultural BMPs</vt:lpstr>
      <vt:lpstr>Interim CBP Agricultural BMPs</vt:lpstr>
      <vt:lpstr>Proposed CBP Agricultural BMPs</vt:lpstr>
      <vt:lpstr>Agricultural BMP Verification</vt:lpstr>
      <vt:lpstr>Agricultural BMP Verification</vt:lpstr>
      <vt:lpstr>Agricultural BMP Verification </vt:lpstr>
      <vt:lpstr>Agricultural BMP Verification</vt:lpstr>
      <vt:lpstr>Agricultural BMP Verification</vt:lpstr>
      <vt:lpstr>Agricultural BMP Verification</vt:lpstr>
      <vt:lpstr>Agricultural BMP Verification</vt:lpstr>
      <vt:lpstr>Agricultural BMP Verification</vt:lpstr>
      <vt:lpstr>Agricultural BMP Verification</vt:lpstr>
      <vt:lpstr>Agricultural BMP Verification</vt:lpstr>
      <vt:lpstr>Agricultural BMP Verification </vt:lpstr>
      <vt:lpstr>Agricultural BMP Verification</vt:lpstr>
      <vt:lpstr>Agricultural BMP Verification</vt:lpstr>
      <vt:lpstr>Agricultural BMP Verification</vt:lpstr>
      <vt:lpstr>Agricultural BMP Verification </vt:lpstr>
      <vt:lpstr>Agricultural BMP Verification</vt:lpstr>
      <vt:lpstr>Agricultural BMP Verification</vt:lpstr>
      <vt:lpstr>Agricultural BMP Verification</vt:lpstr>
      <vt:lpstr>Agricultural BMP Verification</vt:lpstr>
      <vt:lpstr>Slide 36</vt:lpstr>
      <vt:lpstr>Slide 37</vt:lpstr>
    </vt:vector>
  </TitlesOfParts>
  <Company>AGNR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Management Actions and Implementation in a Small Watershed: The Conewago Watershed</dc:title>
  <dc:creator>SONY USER</dc:creator>
  <cp:lastModifiedBy>mpd</cp:lastModifiedBy>
  <cp:revision>67</cp:revision>
  <dcterms:created xsi:type="dcterms:W3CDTF">2010-04-22T03:08:17Z</dcterms:created>
  <dcterms:modified xsi:type="dcterms:W3CDTF">2012-11-30T13:52:29Z</dcterms:modified>
</cp:coreProperties>
</file>