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10"/>
  </p:notesMasterIdLst>
  <p:sldIdLst>
    <p:sldId id="260" r:id="rId3"/>
    <p:sldId id="273" r:id="rId4"/>
    <p:sldId id="272" r:id="rId5"/>
    <p:sldId id="262" r:id="rId6"/>
    <p:sldId id="277" r:id="rId7"/>
    <p:sldId id="294" r:id="rId8"/>
    <p:sldId id="295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543" autoAdjust="0"/>
  </p:normalViewPr>
  <p:slideViewPr>
    <p:cSldViewPr>
      <p:cViewPr varScale="1">
        <p:scale>
          <a:sx n="101" d="100"/>
          <a:sy n="101" d="100"/>
        </p:scale>
        <p:origin x="-19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697" tIns="46348" rIns="92697" bIns="46348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2697" tIns="46348" rIns="92697" bIns="46348" rtlCol="0"/>
          <a:lstStyle>
            <a:lvl1pPr algn="r">
              <a:defRPr sz="1300"/>
            </a:lvl1pPr>
          </a:lstStyle>
          <a:p>
            <a:pPr>
              <a:defRPr/>
            </a:pPr>
            <a:fld id="{756EF409-37E6-4D04-8A7B-DA1D22E966D5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97" tIns="46348" rIns="92697" bIns="4634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1475"/>
          </a:xfrm>
          <a:prstGeom prst="rect">
            <a:avLst/>
          </a:prstGeom>
        </p:spPr>
        <p:txBody>
          <a:bodyPr vert="horz" lIns="92697" tIns="46348" rIns="92697" bIns="4634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2697" tIns="46348" rIns="92697" bIns="4634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2697" tIns="46348" rIns="92697" bIns="46348" rtlCol="0" anchor="b"/>
          <a:lstStyle>
            <a:lvl1pPr algn="r">
              <a:defRPr sz="1300"/>
            </a:lvl1pPr>
          </a:lstStyle>
          <a:p>
            <a:pPr>
              <a:defRPr/>
            </a:pPr>
            <a:fld id="{C699B45B-78EE-4F55-8136-E50959A24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Issue of the long-term buildup of sediment behind the dams in the lower Susquehanna and the implications of these sediments and associated nutrients to the Chesapeake Bay.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Multi-Agency</a:t>
            </a:r>
            <a:r>
              <a:rPr lang="en-US" baseline="0" dirty="0" smtClean="0"/>
              <a:t> Partnership.</a:t>
            </a: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7E9CE9-76E0-4911-B217-64668600D62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River basin assessment (Sec 729 of WRDA 1986): What can we do to reduce problem? Where should work be done? Variety of recommendations implemented by different entities.  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8BB1F-516F-4FAB-AE0E-AE4B55D1B2D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CBP- WSM model-Same model used for TMDL’s; POC is EPA; however UMD may run scenarios. Partnership includes, Several Federal and state agencies and NGO’s and private partners.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HEC-RAS-USGS will route sediment through upper 2 reservoirs providing  boundary conditions for 2D ADH model. 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Chesapeake Bay Model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computes water quality and living resources in the bay system; 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9CEE53-F96F-4AEF-8860-A5E80A83915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824EB-3172-488C-980F-6830A2AFB9D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en-US" sz="2200" dirty="0" smtClean="0"/>
              <a:t>Base Condition –  </a:t>
            </a:r>
            <a:r>
              <a:rPr lang="en-US" sz="2000" dirty="0" smtClean="0"/>
              <a:t>Water Quality (WQ)/sediment accumulation rate under existing conditions. </a:t>
            </a:r>
          </a:p>
          <a:p>
            <a:pPr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en-US" sz="2200" dirty="0" smtClean="0"/>
              <a:t>Watershed Management –  </a:t>
            </a:r>
            <a:r>
              <a:rPr lang="en-US" sz="2000" dirty="0" smtClean="0"/>
              <a:t>WQ/sediment accumulation rate after implementation of TMDL’s.</a:t>
            </a:r>
          </a:p>
          <a:p>
            <a:pPr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en-US" sz="2200" dirty="0" smtClean="0"/>
              <a:t>What Happens when the Reservoir Fills –  </a:t>
            </a:r>
            <a:r>
              <a:rPr lang="en-US" sz="2000" dirty="0" smtClean="0"/>
              <a:t>Impact on WQ/sediment accumulation rate to the Bay (assume TMDL’s are being met).</a:t>
            </a:r>
          </a:p>
          <a:p>
            <a:pPr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en-US" sz="2200" dirty="0" smtClean="0"/>
              <a:t>Effect of Scouring during Winter/Spring Runoff –  </a:t>
            </a:r>
            <a:r>
              <a:rPr lang="en-US" sz="2000" dirty="0" smtClean="0"/>
              <a:t>WQ/sediment accumulation rate with scouring of the bottom of a full reservoir (utilize Jan ‘96 event).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en-US" sz="2000" dirty="0" smtClean="0"/>
              <a:t>. </a:t>
            </a:r>
            <a:r>
              <a:rPr lang="en-US" sz="2200" dirty="0" smtClean="0"/>
              <a:t>Effect of Scouring from a Tropical Storm –  </a:t>
            </a:r>
            <a:r>
              <a:rPr lang="en-US" sz="2000" dirty="0" smtClean="0"/>
              <a:t>Same as Scenario 4 except event will occur in summer (substitute the Jan ‘96 event).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en-US" sz="2200" dirty="0" smtClean="0"/>
              <a:t>6. Reservoir </a:t>
            </a:r>
            <a:r>
              <a:rPr lang="en-US" sz="2200" u="sng" dirty="0" smtClean="0"/>
              <a:t>Bypass</a:t>
            </a:r>
            <a:r>
              <a:rPr lang="en-US" sz="2200" dirty="0" smtClean="0"/>
              <a:t> –  </a:t>
            </a:r>
            <a:r>
              <a:rPr lang="en-US" sz="2000" dirty="0" smtClean="0"/>
              <a:t>Impacts on WQ/sediment accumulation rates with a system bypassing sediment from behind Conowingo to below the dam.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en-US" sz="2200" dirty="0" smtClean="0"/>
              <a:t>7. Reservoir </a:t>
            </a:r>
            <a:r>
              <a:rPr lang="en-US" sz="2200" u="sng" dirty="0" smtClean="0"/>
              <a:t>Strategic Dredging </a:t>
            </a:r>
            <a:r>
              <a:rPr lang="en-US" sz="2200" dirty="0" smtClean="0"/>
              <a:t>–  </a:t>
            </a:r>
            <a:r>
              <a:rPr lang="en-US" sz="2000" dirty="0" smtClean="0"/>
              <a:t>WQ/sediment accumulation rate impacts from dredging fines in potentially any reservoir.</a:t>
            </a:r>
          </a:p>
          <a:p>
            <a:pPr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200" dirty="0" smtClean="0"/>
              <a:t>8. </a:t>
            </a:r>
            <a:r>
              <a:rPr lang="en-US" sz="2200" u="sng" dirty="0" smtClean="0"/>
              <a:t>Modify Dam Operations </a:t>
            </a:r>
            <a:r>
              <a:rPr lang="en-US" sz="2200" dirty="0" smtClean="0"/>
              <a:t>–  </a:t>
            </a:r>
            <a:r>
              <a:rPr lang="en-US" sz="2000" dirty="0" smtClean="0"/>
              <a:t>Effects of altering the flow and/or the way the Conowingo is currently operated.</a:t>
            </a:r>
          </a:p>
          <a:p>
            <a:pPr>
              <a:spcAft>
                <a:spcPts val="600"/>
              </a:spcAft>
              <a:buFont typeface="Wingdings" pitchFamily="2" charset="2"/>
              <a:buAutoNum type="arabicPeriod"/>
              <a:defRPr/>
            </a:pPr>
            <a:endParaRPr lang="en-US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824EB-3172-488C-980F-6830A2AFB9D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DNR hosts public website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http://mddnr.chesapeakebay.net/LSRWA/index.cfm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824EB-3172-488C-980F-6830A2AFB9DC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CB907-6080-4E6A-AB08-8E922741E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B320F-B576-4420-BAC7-3BABCE1F2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C28D-3A94-4F45-BD1A-7A4219CB9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B4C0A-7B4E-410E-A52C-B08F944F7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D949-7E49-45D0-927D-1C52637DC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E958-D3B0-4575-8A3F-FA5A62713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F7FC-933D-40CE-9853-31E12C6D5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9AF39-422B-4A97-94B8-E6906E533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1BA49-01D9-4CEA-9090-74CA918A5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C8B3-0759-44C9-B2F8-86B7E22D5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3EF2-F422-4B74-AE57-BA5FECA6C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5B47-53CE-4720-BB65-61CF60D0D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031E7-2E82-4E64-80D7-B39F81169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904C3-1DF1-4263-AE18-C1F2A78A3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9517-F261-419B-AF38-55A163138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9269-5A44-4E7E-B382-4CB0C7E36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82DB-6DBF-4F3D-B4EF-AF332CEA8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8FBA-F260-4320-8E40-8CEA57899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F8CE-BC84-427F-8777-13CA15D0C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9FD9B-9BA9-4937-9F1F-B69BE47AA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429F-A887-4BE7-9D3A-62BFF4C95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7894A-230F-4E76-950B-13E7ABD63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ED67F-E81E-4174-A69A-2308D66DD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8B9EED87-AFB2-4024-B374-6356E20F7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F5243C-EC4E-48BC-A815-0826ECE09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ges/Lower-Susquehanna-River-Watershed-Assessment/35960809409259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bit.ly/LowerSusquehannaRiv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3810000" cy="2819400"/>
          </a:xfrm>
        </p:spPr>
        <p:txBody>
          <a:bodyPr/>
          <a:lstStyle/>
          <a:p>
            <a:r>
              <a:rPr lang="en-US" sz="3600" b="1" dirty="0" smtClean="0"/>
              <a:t>Lower Susquehanna River</a:t>
            </a:r>
            <a:br>
              <a:rPr lang="en-US" sz="3600" b="1" dirty="0" smtClean="0"/>
            </a:br>
            <a:r>
              <a:rPr lang="en-US" sz="3600" b="1" dirty="0" smtClean="0"/>
              <a:t>Watershed Assessment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0" y="2971800"/>
            <a:ext cx="434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Citizens Advisory Committee </a:t>
            </a:r>
          </a:p>
          <a:p>
            <a:pPr algn="ctr"/>
            <a:r>
              <a:rPr lang="en-US" b="1" i="1" dirty="0" smtClean="0"/>
              <a:t>November 29, 2012</a:t>
            </a:r>
          </a:p>
          <a:p>
            <a:pPr algn="ctr"/>
            <a:endParaRPr lang="en-US" i="1" dirty="0" smtClean="0"/>
          </a:p>
          <a:p>
            <a:pPr algn="ctr"/>
            <a:r>
              <a:rPr lang="en-US" b="1" dirty="0" smtClean="0"/>
              <a:t>Anna Compton</a:t>
            </a:r>
          </a:p>
          <a:p>
            <a:pPr algn="ctr"/>
            <a:r>
              <a:rPr lang="en-US" b="1" dirty="0" smtClean="0"/>
              <a:t>USACE</a:t>
            </a:r>
          </a:p>
        </p:txBody>
      </p:sp>
      <p:pic>
        <p:nvPicPr>
          <p:cNvPr id="38913" name="Picture 1" descr="\\nab-fs2im\cenab\Projects\Civil-Projects\Lower Susquehanna River Watershed Assessment\GIS\MAPS\JPEG\LowerSusquehannaRiver_StudyA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35" y="0"/>
            <a:ext cx="4887191" cy="6324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75B47-53CE-4720-BB65-61CF60D0DF2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icture 6" descr="USACE_Logo_PhotoshopFi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495800"/>
            <a:ext cx="685800" cy="549188"/>
          </a:xfrm>
          <a:prstGeom prst="rect">
            <a:avLst/>
          </a:prstGeom>
        </p:spPr>
      </p:pic>
      <p:pic>
        <p:nvPicPr>
          <p:cNvPr id="8" name="Picture 5" descr="DNR_logo_fina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542000"/>
            <a:ext cx="1644650" cy="49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SRBC 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181600"/>
            <a:ext cx="5863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erdc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5638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4495800"/>
            <a:ext cx="487680" cy="609600"/>
          </a:xfrm>
          <a:prstGeom prst="rect">
            <a:avLst/>
          </a:prstGeom>
          <a:noFill/>
        </p:spPr>
      </p:pic>
      <p:pic>
        <p:nvPicPr>
          <p:cNvPr id="12" name="Picture 10" descr="TNCLogoPrimary_2C_Blk349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2578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4" descr="usgsIdentifier_white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1981200" y="5105400"/>
            <a:ext cx="1130300" cy="457200"/>
          </a:xfrm>
        </p:spPr>
      </p:pic>
      <p:pic>
        <p:nvPicPr>
          <p:cNvPr id="14" name="Picture 8" descr="CBPOLOGO.B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7800" y="5638800"/>
            <a:ext cx="6457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Assessment Summary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/>
          <a:lstStyle/>
          <a:p>
            <a:pPr marL="342900" lvl="2" indent="-342900">
              <a:buFont typeface="Wingdings" pitchFamily="2" charset="2"/>
              <a:buChar char="§"/>
            </a:pPr>
            <a:r>
              <a:rPr lang="en-US" sz="2800" dirty="0" smtClean="0"/>
              <a:t>Watershed assessment (Authorized by Section 729 of Water Resources Development Act  of 1986)</a:t>
            </a: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800" dirty="0" smtClean="0"/>
              <a:t>Cost: $1.376 million</a:t>
            </a:r>
          </a:p>
          <a:p>
            <a:pPr marL="342900" lvl="2" indent="-342900">
              <a:buFont typeface="Wingdings" pitchFamily="2" charset="2"/>
              <a:buChar char="§"/>
              <a:tabLst>
                <a:tab pos="4513263" algn="l"/>
              </a:tabLst>
            </a:pPr>
            <a:r>
              <a:rPr lang="en-US" sz="2800" dirty="0" smtClean="0"/>
              <a:t>Cost-sharing sponsor = Maryland Department of the 	Environment </a:t>
            </a: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800" dirty="0" smtClean="0"/>
              <a:t>Cost sharing = 75% Federal, 25% non-Federal </a:t>
            </a: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800" dirty="0" smtClean="0"/>
              <a:t>Agreement executed September 2011</a:t>
            </a: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800" dirty="0" smtClean="0"/>
              <a:t>Study started in earnest November 2011</a:t>
            </a: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800" dirty="0" smtClean="0"/>
              <a:t>Study duration expected to be 3 years (assuming funding comes in timely fashion)</a:t>
            </a:r>
            <a:endParaRPr lang="en-US" sz="2600" b="1" dirty="0" smtClean="0"/>
          </a:p>
          <a:p>
            <a:pPr marL="342900" lvl="2" indent="-342900">
              <a:buFontTx/>
              <a:buNone/>
            </a:pPr>
            <a:r>
              <a:rPr lang="en-US" sz="2600" b="1" dirty="0" smtClean="0"/>
              <a:t> </a:t>
            </a:r>
          </a:p>
          <a:p>
            <a:pPr marL="342900" lvl="2" indent="-342900">
              <a:buFont typeface="Wingdings" pitchFamily="2" charset="2"/>
              <a:buChar char="§"/>
            </a:pPr>
            <a:endParaRPr lang="en-US" sz="2600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75B47-53CE-4720-BB65-61CF60D0DF2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Assessment Components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-533400" y="762000"/>
            <a:ext cx="9753600" cy="4876800"/>
          </a:xfrm>
        </p:spPr>
        <p:txBody>
          <a:bodyPr/>
          <a:lstStyle/>
          <a:p>
            <a:endParaRPr lang="en-US" sz="2000" dirty="0" smtClean="0"/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 Identification of sediment management strategies (Dredging? Innovative Re-use? By-passing? Alter Reservoir Operations? More BMP’s? Other?).</a:t>
            </a:r>
          </a:p>
          <a:p>
            <a:pPr lvl="2">
              <a:buFont typeface="Wingdings" pitchFamily="2" charset="2"/>
              <a:buChar char="§"/>
            </a:pPr>
            <a:endParaRPr lang="en-US" sz="2000" dirty="0" smtClean="0"/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Use of models to link incoming sediment and associated nutrient projections to in-reservoir processes at the hydroelectric dams. </a:t>
            </a:r>
          </a:p>
          <a:p>
            <a:pPr lvl="2">
              <a:buFont typeface="Wingdings" pitchFamily="2" charset="2"/>
              <a:buChar char="§"/>
            </a:pPr>
            <a:endParaRPr lang="en-US" sz="2000" dirty="0" smtClean="0"/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Use of models to forecast effects of sediment management strategies to living resources in Chesapeake Bay.</a:t>
            </a:r>
          </a:p>
          <a:p>
            <a:pPr lvl="2">
              <a:buFont typeface="Wingdings" pitchFamily="2" charset="2"/>
              <a:buChar char="§"/>
            </a:pPr>
            <a:endParaRPr lang="en-US" sz="2000" dirty="0" smtClean="0"/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Integration of the MD and PA Watershed Implementation Plans (WIPs).</a:t>
            </a:r>
          </a:p>
          <a:p>
            <a:pPr lvl="2">
              <a:buFont typeface="Wingdings" pitchFamily="2" charset="2"/>
              <a:buChar char="§"/>
            </a:pPr>
            <a:endParaRPr lang="en-US" sz="2000" dirty="0" smtClean="0"/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 Concept-level designs and costs.</a:t>
            </a:r>
          </a:p>
          <a:p>
            <a:pPr lvl="2">
              <a:buFont typeface="Wingdings" pitchFamily="2" charset="2"/>
              <a:buChar char="§"/>
            </a:pPr>
            <a:endParaRPr lang="en-US" sz="2000" dirty="0" smtClean="0"/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Will </a:t>
            </a:r>
            <a:r>
              <a:rPr lang="en-US" sz="2000" i="1" dirty="0" smtClean="0"/>
              <a:t>not</a:t>
            </a:r>
            <a:r>
              <a:rPr lang="en-US" sz="2000" dirty="0" smtClean="0"/>
              <a:t> lead directly to construction.</a:t>
            </a:r>
          </a:p>
          <a:p>
            <a:pPr lvl="2">
              <a:buFont typeface="Wingdings" pitchFamily="2" charset="2"/>
              <a:buChar char="Ø"/>
            </a:pPr>
            <a:endParaRPr lang="en-US" sz="2000" b="1" dirty="0" smtClean="0"/>
          </a:p>
          <a:p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75B47-53CE-4720-BB65-61CF60D0DF2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Program Files\Microsoft Office\MEDIA\CAGCAT10\j019972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3535">
            <a:off x="7086600" y="0"/>
            <a:ext cx="15509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89038"/>
          </a:xfrm>
        </p:spPr>
        <p:txBody>
          <a:bodyPr/>
          <a:lstStyle/>
          <a:p>
            <a:pPr eaLnBrk="1" hangingPunct="1"/>
            <a:r>
              <a:rPr lang="en-US" b="1" dirty="0" smtClean="0"/>
              <a:t>Modeling Tools</a:t>
            </a:r>
            <a:endParaRPr lang="en-US" b="1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21780"/>
            <a:ext cx="9144000" cy="5791200"/>
          </a:xfrm>
        </p:spPr>
        <p:txBody>
          <a:bodyPr/>
          <a:lstStyle/>
          <a:p>
            <a:pPr marL="971550" lvl="1" indent="-514350"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2000" dirty="0" smtClean="0"/>
              <a:t>CBP Partnership-Watershed Model</a:t>
            </a:r>
          </a:p>
          <a:p>
            <a:pPr marL="1371600" lvl="2" indent="-514350"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Sediment and nutrient loads from the watershed at key locations into the reservoirs/Susquehanna River</a:t>
            </a:r>
          </a:p>
          <a:p>
            <a:pPr marL="971550" lvl="1" indent="-514350"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2000" dirty="0" smtClean="0"/>
              <a:t>HEC-RAS 1D Model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1371600" lvl="2" indent="-457200"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Hydrologic conditions and sediment transport into Conowingo Reservoir (from upper 2 reservoirs)</a:t>
            </a:r>
          </a:p>
          <a:p>
            <a:pPr marL="971550" lvl="1" indent="-514350"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2000" dirty="0" smtClean="0"/>
              <a:t>2D Adaptive Hydraulics Model (ADH) </a:t>
            </a:r>
          </a:p>
          <a:p>
            <a:pPr marL="1371600" lvl="2" indent="-457200"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Erosion/deposition within Conowingo reservoir</a:t>
            </a:r>
          </a:p>
          <a:p>
            <a:pPr marL="1371600" lvl="2" indent="-457200"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Sediment transport out of Conowingo reservoir</a:t>
            </a:r>
          </a:p>
          <a:p>
            <a:pPr marL="1371600" lvl="2" indent="-457200"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Response of reservoir and flats to various scenarios</a:t>
            </a:r>
          </a:p>
          <a:p>
            <a:pPr marL="971550" lvl="1" indent="-514350"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2000" dirty="0" smtClean="0"/>
              <a:t>CBP Partnership - Chesapeake Bay Model</a:t>
            </a:r>
          </a:p>
          <a:p>
            <a:pPr marL="1371600" lvl="2" indent="-514350"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Impact of sediments and nutrients on light attenuation,  submerged aquatic vegetation, chlorophyll, and dissolved oxygen on Bay</a:t>
            </a:r>
          </a:p>
        </p:txBody>
      </p:sp>
      <p:pic>
        <p:nvPicPr>
          <p:cNvPr id="41988" name="Picture 3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182721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75B47-53CE-4720-BB65-61CF60D0DF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9144000" cy="1798638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Activities Completed to Date</a:t>
            </a:r>
            <a:endParaRPr lang="en-US" sz="4300" b="1" i="1" dirty="0" smtClean="0"/>
          </a:p>
        </p:txBody>
      </p:sp>
      <p:sp>
        <p:nvSpPr>
          <p:cNvPr id="8195" name="Content Placeholder 6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105400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918575" algn="r"/>
              </a:tabLst>
              <a:defRPr/>
            </a:pPr>
            <a:r>
              <a:rPr lang="en-US" sz="2200" dirty="0" smtClean="0">
                <a:ea typeface="+mn-ea"/>
                <a:cs typeface="+mn-cs"/>
              </a:rPr>
              <a:t>Sediment Data Collection (sediment cores, suspended sediment water quality, grain size analysis)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918575" algn="r"/>
              </a:tabLst>
              <a:defRPr/>
            </a:pPr>
            <a:r>
              <a:rPr lang="en-US" sz="2200" dirty="0" smtClean="0">
                <a:ea typeface="+mn-ea"/>
                <a:cs typeface="+mn-cs"/>
              </a:rPr>
              <a:t>Bathymetric Surveys	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918575" algn="r"/>
              </a:tabLst>
              <a:defRPr/>
            </a:pPr>
            <a:r>
              <a:rPr lang="en-US" sz="2200" dirty="0" smtClean="0">
                <a:ea typeface="+mn-ea"/>
                <a:cs typeface="+mn-cs"/>
              </a:rPr>
              <a:t>Sediment Characterization (</a:t>
            </a:r>
            <a:r>
              <a:rPr lang="en-US" sz="2200" dirty="0" err="1" smtClean="0">
                <a:ea typeface="+mn-ea"/>
                <a:cs typeface="+mn-cs"/>
              </a:rPr>
              <a:t>SEDFlume</a:t>
            </a:r>
            <a:r>
              <a:rPr lang="en-US" sz="2200" dirty="0" smtClean="0">
                <a:ea typeface="+mn-ea"/>
                <a:cs typeface="+mn-cs"/>
              </a:rPr>
              <a:t>)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918575" algn="r"/>
              </a:tabLst>
              <a:defRPr/>
            </a:pPr>
            <a:r>
              <a:rPr lang="en-US" sz="2200" dirty="0" smtClean="0">
                <a:ea typeface="+mn-ea"/>
                <a:cs typeface="+mn-cs"/>
              </a:rPr>
              <a:t>Outreach Activities (project website, quarterly email updates, ...)	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918575" algn="r"/>
              </a:tabLst>
              <a:defRPr/>
            </a:pPr>
            <a:r>
              <a:rPr lang="en-US" sz="2200" dirty="0" smtClean="0">
                <a:ea typeface="+mn-ea"/>
                <a:cs typeface="+mn-cs"/>
              </a:rPr>
              <a:t>Literature Search for Potential Strategies – Watershed and Reservoir-Specific	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918575" algn="r"/>
              </a:tabLst>
              <a:defRPr/>
            </a:pPr>
            <a:r>
              <a:rPr lang="en-US" sz="2200" dirty="0" smtClean="0">
                <a:ea typeface="+mn-ea"/>
                <a:cs typeface="+mn-cs"/>
              </a:rPr>
              <a:t>Development of the HEC-RAS Hydraulic Model	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918575" algn="r"/>
              </a:tabLst>
              <a:defRPr/>
            </a:pPr>
            <a:r>
              <a:rPr lang="en-US" sz="2200" dirty="0" smtClean="0">
                <a:ea typeface="+mn-ea"/>
                <a:cs typeface="+mn-cs"/>
              </a:rPr>
              <a:t>Development of the 2-D Sediment Transport Model (</a:t>
            </a:r>
            <a:r>
              <a:rPr lang="en-US" sz="2200" dirty="0" err="1" smtClean="0">
                <a:ea typeface="+mn-ea"/>
                <a:cs typeface="+mn-cs"/>
              </a:rPr>
              <a:t>AdH</a:t>
            </a:r>
            <a:r>
              <a:rPr lang="en-US" sz="2200" dirty="0" smtClean="0">
                <a:ea typeface="+mn-ea"/>
                <a:cs typeface="+mn-cs"/>
              </a:rPr>
              <a:t>)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918575" algn="r"/>
              </a:tabLst>
              <a:defRPr/>
            </a:pPr>
            <a:r>
              <a:rPr lang="en-US" sz="2200" dirty="0" smtClean="0">
                <a:ea typeface="+mn-ea"/>
                <a:cs typeface="+mn-cs"/>
              </a:rPr>
              <a:t>Set-Up of the Chesapeake Bay Environmental Modeling Package (Bay impacts of sediment effects)	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918575" algn="r"/>
              </a:tabLst>
              <a:defRPr/>
            </a:pPr>
            <a:r>
              <a:rPr lang="en-US" sz="2200" dirty="0" smtClean="0">
                <a:ea typeface="+mn-ea"/>
                <a:cs typeface="+mn-cs"/>
              </a:rPr>
              <a:t>Initial Brainstorming of Available Alternatives	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918575" algn="r"/>
              </a:tabLst>
              <a:defRPr/>
            </a:pPr>
            <a:r>
              <a:rPr lang="en-US" sz="2200" dirty="0" smtClean="0">
                <a:ea typeface="+mn-ea"/>
                <a:cs typeface="+mn-cs"/>
              </a:rPr>
              <a:t>Modeling of Existing and projected conditions of No Action (just started)	</a:t>
            </a:r>
          </a:p>
          <a:p>
            <a:pPr marL="511175" lvl="1" indent="-452438">
              <a:buFont typeface="Arial" charset="0"/>
              <a:buNone/>
              <a:tabLst>
                <a:tab pos="8918575" algn="r"/>
              </a:tabLst>
              <a:defRPr/>
            </a:pPr>
            <a:endParaRPr lang="en-US" sz="2400" dirty="0" smtClean="0"/>
          </a:p>
          <a:p>
            <a:pPr marL="511175" lvl="1" indent="-452438">
              <a:buNone/>
              <a:tabLst>
                <a:tab pos="8918575" algn="r"/>
              </a:tabLst>
              <a:defRPr/>
            </a:pPr>
            <a:endParaRPr lang="en-US" sz="1800" dirty="0" smtClean="0"/>
          </a:p>
          <a:p>
            <a:pPr marL="511175" lvl="1" indent="-344488">
              <a:buFont typeface="Arial" charset="0"/>
              <a:buNone/>
              <a:tabLst>
                <a:tab pos="8693150" algn="r"/>
              </a:tabLst>
              <a:defRPr/>
            </a:pPr>
            <a:endParaRPr lang="en-US" sz="2400" dirty="0" smtClean="0"/>
          </a:p>
          <a:p>
            <a:pPr lvl="1">
              <a:tabLst>
                <a:tab pos="8693150" algn="r"/>
              </a:tabLst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75B47-53CE-4720-BB65-61CF60D0DF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9144000" cy="1798638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Schedule of Upcoming Activities </a:t>
            </a:r>
            <a:endParaRPr lang="en-US" sz="4300" b="1" i="1" dirty="0" smtClean="0"/>
          </a:p>
        </p:txBody>
      </p:sp>
      <p:sp>
        <p:nvSpPr>
          <p:cNvPr id="8195" name="Content Placeholder 6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724400"/>
          </a:xfrm>
        </p:spPr>
        <p:txBody>
          <a:bodyPr/>
          <a:lstStyle/>
          <a:p>
            <a:pPr marL="511175" lvl="1" indent="-452438">
              <a:buNone/>
              <a:tabLst>
                <a:tab pos="8918575" algn="r"/>
              </a:tabLst>
              <a:defRPr/>
            </a:pPr>
            <a:r>
              <a:rPr lang="en-US" sz="2400" dirty="0" smtClean="0"/>
              <a:t>Modeling of Baseline Conditions	Oct-Dec 2012</a:t>
            </a:r>
          </a:p>
          <a:p>
            <a:pPr marL="511175" lvl="1" indent="-452438">
              <a:buNone/>
              <a:tabLst>
                <a:tab pos="8918575" algn="r"/>
              </a:tabLst>
              <a:defRPr/>
            </a:pPr>
            <a:endParaRPr lang="en-US" sz="2400" dirty="0" smtClean="0"/>
          </a:p>
          <a:p>
            <a:pPr marL="511175" lvl="1" indent="-452438">
              <a:buNone/>
              <a:tabLst>
                <a:tab pos="8918575" algn="r"/>
              </a:tabLst>
              <a:defRPr/>
            </a:pPr>
            <a:r>
              <a:rPr lang="en-US" sz="2400" dirty="0" smtClean="0"/>
              <a:t>Modeling of Initial Scenarios	Oct-Dec 2012</a:t>
            </a:r>
          </a:p>
          <a:p>
            <a:pPr marL="511175" lvl="1" indent="-452438">
              <a:buFont typeface="Arial" charset="0"/>
              <a:buNone/>
              <a:tabLst>
                <a:tab pos="8918575" algn="r"/>
              </a:tabLst>
              <a:defRPr/>
            </a:pPr>
            <a:endParaRPr lang="en-US" sz="2400" dirty="0" smtClean="0"/>
          </a:p>
          <a:p>
            <a:pPr marL="511175" lvl="1" indent="-452438">
              <a:buFont typeface="Arial" charset="0"/>
              <a:buNone/>
              <a:tabLst>
                <a:tab pos="8918575" algn="r"/>
              </a:tabLst>
              <a:defRPr/>
            </a:pPr>
            <a:r>
              <a:rPr lang="en-US" sz="2400" dirty="0" smtClean="0"/>
              <a:t>Sediment Management Strategy</a:t>
            </a:r>
          </a:p>
          <a:p>
            <a:pPr marL="511175" lvl="1" indent="-452438">
              <a:buFont typeface="Arial" charset="0"/>
              <a:buNone/>
              <a:tabLst>
                <a:tab pos="8918575" algn="r"/>
              </a:tabLst>
              <a:defRPr/>
            </a:pPr>
            <a:r>
              <a:rPr lang="en-US" sz="2400" dirty="0" smtClean="0"/>
              <a:t>Identification and Site Evaluation	Winter 2012-13</a:t>
            </a:r>
          </a:p>
          <a:p>
            <a:pPr marL="511175" lvl="1" indent="-452438">
              <a:buFont typeface="Arial" charset="0"/>
              <a:buNone/>
              <a:tabLst>
                <a:tab pos="8918575" algn="r"/>
              </a:tabLst>
              <a:defRPr/>
            </a:pPr>
            <a:endParaRPr lang="en-US" sz="2400" dirty="0" smtClean="0"/>
          </a:p>
          <a:p>
            <a:pPr marL="511175" lvl="1" indent="-452438">
              <a:buFont typeface="Arial" charset="0"/>
              <a:buNone/>
              <a:tabLst>
                <a:tab pos="8918575" algn="r"/>
              </a:tabLst>
              <a:defRPr/>
            </a:pPr>
            <a:r>
              <a:rPr lang="en-US" sz="2400" dirty="0" smtClean="0"/>
              <a:t>Modeling of Alternative Scenarios	Apr-Jun 2013</a:t>
            </a:r>
          </a:p>
          <a:p>
            <a:pPr marL="511175" lvl="1" indent="-452438">
              <a:buFont typeface="Arial" charset="0"/>
              <a:buNone/>
              <a:tabLst>
                <a:tab pos="8918575" algn="r"/>
              </a:tabLst>
              <a:defRPr/>
            </a:pPr>
            <a:endParaRPr lang="en-US" sz="2400" dirty="0" smtClean="0"/>
          </a:p>
          <a:p>
            <a:pPr marL="511175" lvl="1" indent="-452438">
              <a:buFont typeface="Arial" charset="0"/>
              <a:buNone/>
              <a:tabLst>
                <a:tab pos="8918575" algn="r"/>
              </a:tabLst>
              <a:defRPr/>
            </a:pPr>
            <a:r>
              <a:rPr lang="en-US" sz="2400" dirty="0" smtClean="0"/>
              <a:t>Sediment Management Strategy Development	Jul-Sep 2013</a:t>
            </a:r>
          </a:p>
          <a:p>
            <a:pPr marL="511175" lvl="1" indent="-452438">
              <a:buFont typeface="Arial" charset="0"/>
              <a:buNone/>
              <a:tabLst>
                <a:tab pos="8918575" algn="r"/>
              </a:tabLst>
              <a:defRPr/>
            </a:pPr>
            <a:endParaRPr lang="en-US" sz="2400" dirty="0" smtClean="0"/>
          </a:p>
          <a:p>
            <a:pPr marL="511175" lvl="1" indent="-344488">
              <a:buFont typeface="Arial" charset="0"/>
              <a:buNone/>
              <a:tabLst>
                <a:tab pos="8693150" algn="r"/>
              </a:tabLst>
              <a:defRPr/>
            </a:pPr>
            <a:endParaRPr lang="en-US" sz="2400" dirty="0" smtClean="0"/>
          </a:p>
          <a:p>
            <a:pPr lvl="1">
              <a:tabLst>
                <a:tab pos="8693150" algn="r"/>
              </a:tabLst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75B47-53CE-4720-BB65-61CF60D0DF2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Stakeholder Outreach</a:t>
            </a:r>
            <a:endParaRPr lang="en-US" b="1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38200"/>
            <a:ext cx="7848600" cy="5486400"/>
          </a:xfrm>
        </p:spPr>
        <p:txBody>
          <a:bodyPr/>
          <a:lstStyle/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400" dirty="0" smtClean="0"/>
              <a:t>Study Initiation Notice		February 2012</a:t>
            </a:r>
          </a:p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400" dirty="0" smtClean="0"/>
              <a:t>Agency Coordination Letters	 February 2012</a:t>
            </a:r>
          </a:p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400" dirty="0" smtClean="0"/>
              <a:t>Facebook Page:</a:t>
            </a:r>
          </a:p>
          <a:p>
            <a:pPr>
              <a:spcAft>
                <a:spcPts val="800"/>
              </a:spcAft>
              <a:buNone/>
            </a:pPr>
            <a:r>
              <a:rPr lang="en-US" sz="2400" u="sng" dirty="0" smtClean="0">
                <a:hlinkClick r:id="rId3"/>
              </a:rPr>
              <a:t>http://www.facebook.com/pages/Lower-Susquehanna-River-Watershed-Assessment/359608094092593</a:t>
            </a:r>
            <a:endParaRPr lang="en-US" sz="2400" u="sng" dirty="0" smtClean="0"/>
          </a:p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400" dirty="0" smtClean="0"/>
              <a:t>LSRWA Website: </a:t>
            </a:r>
            <a:r>
              <a:rPr lang="en-US" sz="2400" u="sng" dirty="0" smtClean="0">
                <a:hlinkClick r:id="rId4"/>
              </a:rPr>
              <a:t>http://bit.ly/LowerSusquehannaRiver</a:t>
            </a:r>
            <a:endParaRPr lang="en-US" sz="2400" dirty="0" smtClean="0"/>
          </a:p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400" dirty="0" smtClean="0"/>
              <a:t>Stakeholder Involvement Plan</a:t>
            </a:r>
          </a:p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400" dirty="0" smtClean="0"/>
              <a:t>Email updates: to </a:t>
            </a:r>
            <a:r>
              <a:rPr lang="en-US" sz="2400" dirty="0" smtClean="0"/>
              <a:t>be </a:t>
            </a:r>
            <a:r>
              <a:rPr lang="en-US" sz="2400" smtClean="0"/>
              <a:t>added </a:t>
            </a:r>
            <a:r>
              <a:rPr lang="en-US" sz="2400" smtClean="0"/>
              <a:t>email </a:t>
            </a:r>
            <a:endParaRPr lang="en-US" sz="2400" dirty="0" smtClean="0"/>
          </a:p>
          <a:p>
            <a:pPr>
              <a:spcAft>
                <a:spcPts val="800"/>
              </a:spcAft>
              <a:buNone/>
            </a:pPr>
            <a:r>
              <a:rPr lang="en-US" sz="2400" u="sng" dirty="0" smtClean="0"/>
              <a:t>Anna.M.Compton@usace.army.mil</a:t>
            </a:r>
          </a:p>
          <a:p>
            <a:pPr>
              <a:spcAft>
                <a:spcPts val="800"/>
              </a:spcAft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 cstate="print"/>
          <a:srcRect l="23500" t="4444" r="24000" b="5333"/>
          <a:stretch>
            <a:fillRect/>
          </a:stretch>
        </p:blipFill>
        <p:spPr bwMode="auto">
          <a:xfrm>
            <a:off x="6858000" y="3311610"/>
            <a:ext cx="2286000" cy="308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75B47-53CE-4720-BB65-61CF60D0DF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">
  <a:themeElements>
    <a:clrScheme name="Slide Master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12957</TotalTime>
  <Words>557</Words>
  <Application>Microsoft Office PowerPoint</Application>
  <PresentationFormat>On-screen Show (4:3)</PresentationFormat>
  <Paragraphs>112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Slide Master</vt:lpstr>
      <vt:lpstr>Custom Design</vt:lpstr>
      <vt:lpstr>Lower Susquehanna River Watershed Assessment  </vt:lpstr>
      <vt:lpstr>Assessment Summary</vt:lpstr>
      <vt:lpstr>Assessment Components</vt:lpstr>
      <vt:lpstr>Modeling Tools</vt:lpstr>
      <vt:lpstr>Activities Completed to Date</vt:lpstr>
      <vt:lpstr>Schedule of Upcoming Activities </vt:lpstr>
      <vt:lpstr>Stakeholder Outreach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E1PLXAMC</cp:lastModifiedBy>
  <cp:revision>665</cp:revision>
  <dcterms:created xsi:type="dcterms:W3CDTF">2009-05-21T17:19:18Z</dcterms:created>
  <dcterms:modified xsi:type="dcterms:W3CDTF">2012-11-26T18:46:25Z</dcterms:modified>
</cp:coreProperties>
</file>