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0"/>
  </p:notesMasterIdLst>
  <p:handoutMasterIdLst>
    <p:handoutMasterId r:id="rId11"/>
  </p:handoutMasterIdLst>
  <p:sldIdLst>
    <p:sldId id="353" r:id="rId2"/>
    <p:sldId id="359" r:id="rId3"/>
    <p:sldId id="362" r:id="rId4"/>
    <p:sldId id="354" r:id="rId5"/>
    <p:sldId id="355" r:id="rId6"/>
    <p:sldId id="357" r:id="rId7"/>
    <p:sldId id="361" r:id="rId8"/>
    <p:sldId id="358" r:id="rId9"/>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ng, Kimberly:(GenCo-Pwr)" initials="K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99"/>
    <a:srgbClr val="1045F0"/>
    <a:srgbClr val="379F0D"/>
    <a:srgbClr val="CC0033"/>
    <a:srgbClr val="CFD87A"/>
    <a:srgbClr val="006546"/>
    <a:srgbClr val="0099CC"/>
    <a:srgbClr val="81CFE7"/>
    <a:srgbClr val="FFFFFF"/>
    <a:srgbClr val="B9C53A"/>
  </p:clrMru>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0" y="-72"/>
      </p:cViewPr>
      <p:guideLst>
        <p:guide orient="horz" pos="201"/>
        <p:guide orient="horz" pos="4033"/>
        <p:guide orient="horz" pos="719"/>
        <p:guide orient="horz" pos="763"/>
        <p:guide orient="horz" pos="1294"/>
        <p:guide orient="horz" pos="3829"/>
        <p:guide orient="horz" pos="2562"/>
        <p:guide orient="horz" pos="1010"/>
        <p:guide pos="229"/>
        <p:guide pos="2878"/>
        <p:guide pos="5528"/>
        <p:guide pos="2823"/>
        <p:guide pos="2939"/>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FA654AD-D663-423E-BD25-CDF32A867827}" type="datetimeFigureOut">
              <a:rPr lang="en-US"/>
              <a:pPr>
                <a:defRPr/>
              </a:pPr>
              <a:t>11/29/2012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30D13A5-F085-408B-BDAB-36884FCD0AC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D319108-3558-483E-93CA-89891A7EC68C}" type="datetimeFigureOut">
              <a:rPr lang="en-US"/>
              <a:pPr>
                <a:defRPr/>
              </a:pPr>
              <a:t>11/29/2012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68FAC69-47F9-46F0-BFA4-AED9B5BDDD0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Users\peter.eatroff\Desktop\aCoverNoImg.png"/>
          <p:cNvPicPr>
            <a:picLocks noChangeAspect="1" noChangeArrowheads="1"/>
          </p:cNvPicPr>
          <p:nvPr userDrawn="1"/>
        </p:nvPicPr>
        <p:blipFill>
          <a:blip r:embed="rId2" cstate="print"/>
          <a:srcRect/>
          <a:stretch>
            <a:fillRect/>
          </a:stretch>
        </p:blipFill>
        <p:spPr bwMode="auto">
          <a:xfrm>
            <a:off x="-3175" y="0"/>
            <a:ext cx="9144000" cy="6858000"/>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5419725" y="6151563"/>
            <a:ext cx="3454400" cy="457200"/>
          </a:xfrm>
          <a:prstGeom prst="rect">
            <a:avLst/>
          </a:prstGeom>
          <a:noFill/>
          <a:ln w="9525">
            <a:noFill/>
            <a:miter lim="800000"/>
            <a:headEnd/>
            <a:tailEnd/>
          </a:ln>
        </p:spPr>
      </p:pic>
      <p:sp>
        <p:nvSpPr>
          <p:cNvPr id="2" name="Title 1"/>
          <p:cNvSpPr>
            <a:spLocks noGrp="1"/>
          </p:cNvSpPr>
          <p:nvPr>
            <p:ph type="ctrTitle"/>
          </p:nvPr>
        </p:nvSpPr>
        <p:spPr>
          <a:xfrm>
            <a:off x="363538" y="748138"/>
            <a:ext cx="7772400" cy="1470025"/>
          </a:xfrm>
        </p:spPr>
        <p:txBody>
          <a:bodyPr/>
          <a:lstStyle>
            <a:lvl1pPr>
              <a:lnSpc>
                <a:spcPct val="90000"/>
              </a:lnSpc>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3538" y="2217213"/>
            <a:ext cx="64008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6587424"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5"/>
          <p:cNvSpPr>
            <a:spLocks noGrp="1"/>
          </p:cNvSpPr>
          <p:nvPr>
            <p:ph type="body" sz="quarter" idx="16"/>
          </p:nvPr>
        </p:nvSpPr>
        <p:spPr>
          <a:xfrm>
            <a:off x="4964111"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5"/>
          <p:cNvSpPr>
            <a:spLocks noGrp="1"/>
          </p:cNvSpPr>
          <p:nvPr>
            <p:ph type="body" sz="quarter" idx="15"/>
          </p:nvPr>
        </p:nvSpPr>
        <p:spPr>
          <a:xfrm>
            <a:off x="3340797"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5"/>
          <p:cNvSpPr>
            <a:spLocks noGrp="1"/>
          </p:cNvSpPr>
          <p:nvPr>
            <p:ph type="body" sz="quarter" idx="14"/>
          </p:nvPr>
        </p:nvSpPr>
        <p:spPr>
          <a:xfrm>
            <a:off x="1717483" y="817866"/>
            <a:ext cx="2188276" cy="840489"/>
          </a:xfrm>
          <a:prstGeom prst="homePlate">
            <a:avLst>
              <a:gd name="adj" fmla="val 38615"/>
            </a:avLst>
          </a:prstGeom>
          <a:solidFill>
            <a:schemeClr val="tx1"/>
          </a:solidFill>
          <a:ln w="19050">
            <a:solidFill>
              <a:schemeClr val="bg1"/>
            </a:solidFill>
          </a:ln>
        </p:spPr>
        <p:txBody>
          <a:bodyPr lIns="731520" tIns="91440" rIns="91440" bIns="91440" rtlCol="0" anchor="ctr">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3"/>
          </p:nvPr>
        </p:nvSpPr>
        <p:spPr>
          <a:xfrm>
            <a:off x="363538" y="817866"/>
            <a:ext cx="1890563" cy="840489"/>
          </a:xfrm>
          <a:prstGeom prst="homePlate">
            <a:avLst>
              <a:gd name="adj" fmla="val 31025"/>
            </a:avLst>
          </a:prstGeom>
          <a:solidFill>
            <a:srgbClr val="2372B9"/>
          </a:solidFill>
          <a:ln w="19050">
            <a:solidFill>
              <a:schemeClr val="bg1"/>
            </a:solidFill>
          </a:ln>
        </p:spPr>
        <p:txBody>
          <a:bodyPr lIns="91440" tIns="91440" rIns="91440" bIns="91440" anchor="ctr"/>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8"/>
          </p:nvPr>
        </p:nvSpPr>
        <p:spPr>
          <a:xfrm>
            <a:off x="363538"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5"/>
          <p:cNvSpPr>
            <a:spLocks noGrp="1"/>
          </p:cNvSpPr>
          <p:nvPr>
            <p:ph type="body" sz="quarter" idx="19"/>
          </p:nvPr>
        </p:nvSpPr>
        <p:spPr>
          <a:xfrm>
            <a:off x="203398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5"/>
          <p:cNvSpPr>
            <a:spLocks noGrp="1"/>
          </p:cNvSpPr>
          <p:nvPr>
            <p:ph type="body" sz="quarter" idx="20"/>
          </p:nvPr>
        </p:nvSpPr>
        <p:spPr>
          <a:xfrm>
            <a:off x="3704432"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5"/>
          <p:cNvSpPr>
            <a:spLocks noGrp="1"/>
          </p:cNvSpPr>
          <p:nvPr>
            <p:ph type="body" sz="quarter" idx="21"/>
          </p:nvPr>
        </p:nvSpPr>
        <p:spPr>
          <a:xfrm>
            <a:off x="5374879"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5"/>
          <p:cNvSpPr>
            <a:spLocks noGrp="1"/>
          </p:cNvSpPr>
          <p:nvPr>
            <p:ph type="body" sz="quarter" idx="22"/>
          </p:nvPr>
        </p:nvSpPr>
        <p:spPr>
          <a:xfrm>
            <a:off x="7045325" y="1780162"/>
            <a:ext cx="1567047" cy="4298376"/>
          </a:xfrm>
        </p:spPr>
        <p:txBody>
          <a:bodyPr/>
          <a:lstStyle>
            <a:lvl1pPr>
              <a:defRPr sz="11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Footer Placeholder 4"/>
          <p:cNvSpPr>
            <a:spLocks noGrp="1"/>
          </p:cNvSpPr>
          <p:nvPr>
            <p:ph type="ftr" sz="quarter" idx="23"/>
          </p:nvPr>
        </p:nvSpPr>
        <p:spPr/>
        <p:txBody>
          <a:bodyPr/>
          <a:lstStyle>
            <a:lvl1pPr>
              <a:defRPr/>
            </a:lvl1pPr>
          </a:lstStyle>
          <a:p>
            <a:pPr>
              <a:defRPr/>
            </a:pPr>
            <a:r>
              <a:rPr lang="en-US" dirty="0"/>
              <a:t>Presentation Title</a:t>
            </a:r>
          </a:p>
        </p:txBody>
      </p:sp>
      <p:sp>
        <p:nvSpPr>
          <p:cNvPr id="21" name="Slide Number Placeholder 5"/>
          <p:cNvSpPr>
            <a:spLocks noGrp="1"/>
          </p:cNvSpPr>
          <p:nvPr>
            <p:ph type="sldNum" sz="quarter" idx="24"/>
          </p:nvPr>
        </p:nvSpPr>
        <p:spPr/>
        <p:txBody>
          <a:bodyPr/>
          <a:lstStyle>
            <a:lvl1pPr>
              <a:defRPr/>
            </a:lvl1pPr>
          </a:lstStyle>
          <a:p>
            <a:pPr>
              <a:defRPr/>
            </a:pPr>
            <a:fld id="{2FC51DC4-71B8-44CA-8A28-ECE81524DE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8" name="Chart Placeholder 7"/>
          <p:cNvSpPr>
            <a:spLocks noGrp="1"/>
          </p:cNvSpPr>
          <p:nvPr>
            <p:ph type="chart" sz="quarter" idx="14"/>
          </p:nvPr>
        </p:nvSpPr>
        <p:spPr>
          <a:xfrm>
            <a:off x="363538" y="1305091"/>
            <a:ext cx="8412162" cy="2157856"/>
          </a:xfrm>
        </p:spPr>
        <p:txBody>
          <a:bodyPr rtlCol="0">
            <a:noAutofit/>
          </a:bodyPr>
          <a:lstStyle>
            <a:lvl1pPr>
              <a:defRPr sz="1200">
                <a:solidFill>
                  <a:schemeClr val="tx1"/>
                </a:solidFill>
              </a:defRPr>
            </a:lvl1pPr>
          </a:lstStyle>
          <a:p>
            <a:pPr lvl="0"/>
            <a:r>
              <a:rPr lang="en-US" noProof="0" dirty="0" smtClean="0"/>
              <a:t>Click icon to add chart</a:t>
            </a:r>
            <a:endParaRPr lang="en-US" noProof="0" dirty="0"/>
          </a:p>
        </p:txBody>
      </p:sp>
      <p:sp>
        <p:nvSpPr>
          <p:cNvPr id="3" name="Content Placeholder 2"/>
          <p:cNvSpPr>
            <a:spLocks noGrp="1"/>
          </p:cNvSpPr>
          <p:nvPr>
            <p:ph idx="1"/>
          </p:nvPr>
        </p:nvSpPr>
        <p:spPr>
          <a:xfrm>
            <a:off x="363538" y="806450"/>
            <a:ext cx="8412162" cy="361111"/>
          </a:xfrm>
        </p:spPr>
        <p:txBody>
          <a:bodyPr/>
          <a:lstStyle>
            <a:lvl1pPr>
              <a:defRPr sz="1600">
                <a:solidFill>
                  <a:schemeClr val="accent3"/>
                </a:solidFill>
              </a:defRPr>
            </a:lvl1pPr>
            <a:lvl2pPr marL="0" indent="0">
              <a:spcBef>
                <a:spcPts val="0"/>
              </a:spcBef>
              <a:buNone/>
              <a:defRPr sz="14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5"/>
          </p:nvPr>
        </p:nvSpPr>
        <p:spPr>
          <a:xfrm>
            <a:off x="363538" y="3697288"/>
            <a:ext cx="8412162" cy="2614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Presentation Title</a:t>
            </a:r>
          </a:p>
        </p:txBody>
      </p:sp>
      <p:sp>
        <p:nvSpPr>
          <p:cNvPr id="7" name="Slide Number Placeholder 5"/>
          <p:cNvSpPr>
            <a:spLocks noGrp="1"/>
          </p:cNvSpPr>
          <p:nvPr>
            <p:ph type="sldNum" sz="quarter" idx="17"/>
          </p:nvPr>
        </p:nvSpPr>
        <p:spPr/>
        <p:txBody>
          <a:bodyPr/>
          <a:lstStyle>
            <a:lvl1pPr>
              <a:defRPr/>
            </a:lvl1pPr>
          </a:lstStyle>
          <a:p>
            <a:pPr>
              <a:defRPr/>
            </a:pPr>
            <a:fld id="{70517527-BDF8-4C2B-A4CA-138CB82EC0D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p:nvPr userDrawn="1"/>
        </p:nvSpPr>
        <p:spPr>
          <a:xfrm>
            <a:off x="0" y="625475"/>
            <a:ext cx="9144000" cy="368300"/>
          </a:xfrm>
          <a:prstGeom prst="rect">
            <a:avLst/>
          </a:prstGeom>
          <a:solidFill>
            <a:srgbClr val="FFFFFF"/>
          </a:solidFill>
        </p:spPr>
        <p:txBody>
          <a:bodyPr anchor="ctr"/>
          <a:lstStyle/>
          <a:p>
            <a:pPr algn="ctr" fontAlgn="auto">
              <a:spcBef>
                <a:spcPts val="0"/>
              </a:spcBef>
              <a:spcAft>
                <a:spcPts val="0"/>
              </a:spcAft>
              <a:defRPr/>
            </a:pPr>
            <a:endParaRPr lang="en-US" sz="1800" dirty="0">
              <a:solidFill>
                <a:schemeClr val="bg1"/>
              </a:solidFill>
              <a:latin typeface="+mn-lt"/>
            </a:endParaRPr>
          </a:p>
        </p:txBody>
      </p:sp>
      <p:sp>
        <p:nvSpPr>
          <p:cNvPr id="3" name="Footer Placeholder 2"/>
          <p:cNvSpPr>
            <a:spLocks noGrp="1"/>
          </p:cNvSpPr>
          <p:nvPr>
            <p:ph type="ftr" sz="quarter" idx="10"/>
          </p:nvPr>
        </p:nvSpPr>
        <p:spPr/>
        <p:txBody>
          <a:bodyPr/>
          <a:lstStyle>
            <a:lvl1pPr>
              <a:defRPr/>
            </a:lvl1pPr>
          </a:lstStyle>
          <a:p>
            <a:pPr>
              <a:defRPr/>
            </a:pPr>
            <a:r>
              <a:rPr lang="en-US" dirty="0"/>
              <a:t>Presentation Title</a:t>
            </a:r>
          </a:p>
        </p:txBody>
      </p:sp>
      <p:sp>
        <p:nvSpPr>
          <p:cNvPr id="4" name="Slide Number Placeholder 3"/>
          <p:cNvSpPr>
            <a:spLocks noGrp="1"/>
          </p:cNvSpPr>
          <p:nvPr>
            <p:ph type="sldNum" sz="quarter" idx="11"/>
          </p:nvPr>
        </p:nvSpPr>
        <p:spPr/>
        <p:txBody>
          <a:bodyPr/>
          <a:lstStyle>
            <a:lvl1pPr>
              <a:defRPr/>
            </a:lvl1pPr>
          </a:lstStyle>
          <a:p>
            <a:pPr>
              <a:defRPr/>
            </a:pPr>
            <a:fld id="{D87EEF6E-DC0C-4239-B632-8247D563FFF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Rectangle 6"/>
          <p:cNvSpPr/>
          <p:nvPr userDrawn="1"/>
        </p:nvSpPr>
        <p:spPr>
          <a:xfrm>
            <a:off x="0" y="625475"/>
            <a:ext cx="9144000" cy="368300"/>
          </a:xfrm>
          <a:prstGeom prst="rect">
            <a:avLst/>
          </a:prstGeom>
          <a:solidFill>
            <a:srgbClr val="FFFFFF"/>
          </a:solidFill>
        </p:spPr>
        <p:txBody>
          <a:bodyPr anchor="ctr"/>
          <a:lstStyle/>
          <a:p>
            <a:pPr algn="ctr" fontAlgn="auto">
              <a:spcBef>
                <a:spcPts val="0"/>
              </a:spcBef>
              <a:spcAft>
                <a:spcPts val="0"/>
              </a:spcAft>
              <a:defRPr/>
            </a:pPr>
            <a:endParaRPr lang="en-US" sz="1800" dirty="0">
              <a:solidFill>
                <a:schemeClr val="bg1"/>
              </a:solidFill>
              <a:latin typeface="+mn-lt"/>
            </a:endParaRPr>
          </a:p>
        </p:txBody>
      </p:sp>
      <p:sp>
        <p:nvSpPr>
          <p:cNvPr id="8" name="Picture Placeholder 7"/>
          <p:cNvSpPr>
            <a:spLocks noGrp="1"/>
          </p:cNvSpPr>
          <p:nvPr>
            <p:ph type="pic" sz="quarter" idx="13"/>
          </p:nvPr>
        </p:nvSpPr>
        <p:spPr>
          <a:xfrm>
            <a:off x="1" y="0"/>
            <a:ext cx="9144000" cy="6402388"/>
          </a:xfrm>
        </p:spPr>
        <p:txBody>
          <a:bodyPr rtlCol="0">
            <a:noAutofit/>
          </a:bodyPr>
          <a:lstStyle/>
          <a:p>
            <a:pPr lvl="0"/>
            <a:r>
              <a:rPr lang="en-US" noProof="0" dirty="0" smtClean="0"/>
              <a:t>Click icon to add picture</a:t>
            </a:r>
            <a:endParaRPr lang="en-US" noProof="0" dirty="0"/>
          </a:p>
        </p:txBody>
      </p:sp>
      <p:sp>
        <p:nvSpPr>
          <p:cNvPr id="4" name="Footer Placeholder 2"/>
          <p:cNvSpPr>
            <a:spLocks noGrp="1"/>
          </p:cNvSpPr>
          <p:nvPr>
            <p:ph type="ftr" sz="quarter" idx="14"/>
          </p:nvPr>
        </p:nvSpPr>
        <p:spPr/>
        <p:txBody>
          <a:bodyPr/>
          <a:lstStyle>
            <a:lvl1pPr>
              <a:defRPr/>
            </a:lvl1pPr>
          </a:lstStyle>
          <a:p>
            <a:pPr>
              <a:defRPr/>
            </a:pPr>
            <a:r>
              <a:rPr lang="en-US" dirty="0"/>
              <a:t>Presentation Title</a:t>
            </a:r>
          </a:p>
        </p:txBody>
      </p:sp>
      <p:sp>
        <p:nvSpPr>
          <p:cNvPr id="5" name="Slide Number Placeholder 3"/>
          <p:cNvSpPr>
            <a:spLocks noGrp="1"/>
          </p:cNvSpPr>
          <p:nvPr>
            <p:ph type="sldNum" sz="quarter" idx="15"/>
          </p:nvPr>
        </p:nvSpPr>
        <p:spPr/>
        <p:txBody>
          <a:bodyPr/>
          <a:lstStyle>
            <a:lvl1pPr>
              <a:defRPr/>
            </a:lvl1pPr>
          </a:lstStyle>
          <a:p>
            <a:pPr>
              <a:defRPr/>
            </a:pPr>
            <a:fld id="{3A7771C8-FEA6-4B6F-96EA-FD76A816ADF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Presentation Title</a:t>
            </a:r>
          </a:p>
        </p:txBody>
      </p:sp>
      <p:sp>
        <p:nvSpPr>
          <p:cNvPr id="3" name="Slide Number Placeholder 5"/>
          <p:cNvSpPr>
            <a:spLocks noGrp="1"/>
          </p:cNvSpPr>
          <p:nvPr>
            <p:ph type="sldNum" sz="quarter" idx="11"/>
          </p:nvPr>
        </p:nvSpPr>
        <p:spPr/>
        <p:txBody>
          <a:bodyPr/>
          <a:lstStyle>
            <a:lvl1pPr>
              <a:defRPr/>
            </a:lvl1pPr>
          </a:lstStyle>
          <a:p>
            <a:pPr>
              <a:defRPr/>
            </a:pPr>
            <a:fld id="{DC5E503F-C660-4542-A026-170CB13BA8E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mage 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a:stretch>
            <a:fillRect/>
          </a:stretch>
        </p:blipFill>
        <p:spPr bwMode="auto">
          <a:xfrm>
            <a:off x="363538" y="319088"/>
            <a:ext cx="3454400" cy="457200"/>
          </a:xfrm>
          <a:prstGeom prst="rect">
            <a:avLst/>
          </a:prstGeom>
          <a:noFill/>
          <a:ln w="9525">
            <a:noFill/>
            <a:miter lim="800000"/>
            <a:headEnd/>
            <a:tailEnd/>
          </a:ln>
        </p:spPr>
      </p:pic>
      <p:sp>
        <p:nvSpPr>
          <p:cNvPr id="2" name="Title 1"/>
          <p:cNvSpPr>
            <a:spLocks noGrp="1"/>
          </p:cNvSpPr>
          <p:nvPr>
            <p:ph type="ctrTitle"/>
          </p:nvPr>
        </p:nvSpPr>
        <p:spPr>
          <a:xfrm>
            <a:off x="363538" y="1163763"/>
            <a:ext cx="4281487" cy="1470025"/>
          </a:xfrm>
        </p:spPr>
        <p:txBody>
          <a:bodyPr anchor="t"/>
          <a:lstStyle>
            <a:lvl1pPr>
              <a:lnSpc>
                <a:spcPct val="90000"/>
              </a:lnSpc>
              <a:defRPr sz="3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1663" y="2164279"/>
            <a:ext cx="2771547"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5475"/>
            <a:ext cx="9144000" cy="368300"/>
          </a:xfrm>
          <a:prstGeom prst="rect">
            <a:avLst/>
          </a:prstGeom>
          <a:solidFill>
            <a:srgbClr val="FFFFFF"/>
          </a:solidFill>
        </p:spPr>
        <p:txBody>
          <a:bodyPr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363538" y="1211263"/>
            <a:ext cx="8412162" cy="498784"/>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Presentation Title</a:t>
            </a:r>
          </a:p>
        </p:txBody>
      </p:sp>
      <p:sp>
        <p:nvSpPr>
          <p:cNvPr id="6" name="Slide Number Placeholder 5"/>
          <p:cNvSpPr>
            <a:spLocks noGrp="1"/>
          </p:cNvSpPr>
          <p:nvPr>
            <p:ph type="sldNum" sz="quarter" idx="11"/>
          </p:nvPr>
        </p:nvSpPr>
        <p:spPr/>
        <p:txBody>
          <a:bodyPr/>
          <a:lstStyle>
            <a:lvl1pPr>
              <a:defRPr/>
            </a:lvl1pPr>
          </a:lstStyle>
          <a:p>
            <a:pPr>
              <a:defRPr/>
            </a:pPr>
            <a:fld id="{884544A6-2A18-4987-B41B-739637321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4" name="Rectangle 7"/>
          <p:cNvSpPr/>
          <p:nvPr userDrawn="1"/>
        </p:nvSpPr>
        <p:spPr>
          <a:xfrm>
            <a:off x="0" y="625475"/>
            <a:ext cx="9144000" cy="368300"/>
          </a:xfrm>
          <a:prstGeom prst="rect">
            <a:avLst/>
          </a:prstGeom>
          <a:solidFill>
            <a:srgbClr val="FFFFFF"/>
          </a:solidFill>
        </p:spPr>
        <p:txBody>
          <a:bodyPr anchor="ctr"/>
          <a:lstStyle/>
          <a:p>
            <a:pPr algn="ctr" fontAlgn="auto">
              <a:spcBef>
                <a:spcPts val="0"/>
              </a:spcBef>
              <a:spcAft>
                <a:spcPts val="0"/>
              </a:spcAft>
              <a:defRPr/>
            </a:pPr>
            <a:endParaRPr lang="en-US" sz="1800" dirty="0">
              <a:solidFill>
                <a:schemeClr val="bg1"/>
              </a:solidFill>
              <a:latin typeface="+mn-lt"/>
            </a:endParaRPr>
          </a:p>
        </p:txBody>
      </p:sp>
      <p:sp>
        <p:nvSpPr>
          <p:cNvPr id="2" name="Title 1"/>
          <p:cNvSpPr>
            <a:spLocks noGrp="1"/>
          </p:cNvSpPr>
          <p:nvPr>
            <p:ph type="title"/>
          </p:nvPr>
        </p:nvSpPr>
        <p:spPr>
          <a:xfrm>
            <a:off x="363538" y="0"/>
            <a:ext cx="8412162" cy="7286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806450"/>
            <a:ext cx="8412162" cy="559593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Presentation Title</a:t>
            </a:r>
          </a:p>
        </p:txBody>
      </p:sp>
      <p:sp>
        <p:nvSpPr>
          <p:cNvPr id="6" name="Slide Number Placeholder 5"/>
          <p:cNvSpPr>
            <a:spLocks noGrp="1"/>
          </p:cNvSpPr>
          <p:nvPr>
            <p:ph type="sldNum" sz="quarter" idx="11"/>
          </p:nvPr>
        </p:nvSpPr>
        <p:spPr/>
        <p:txBody>
          <a:bodyPr/>
          <a:lstStyle>
            <a:lvl1pPr>
              <a:defRPr/>
            </a:lvl1pPr>
          </a:lstStyle>
          <a:p>
            <a:pPr>
              <a:defRPr/>
            </a:pPr>
            <a:fld id="{1304FFE6-2260-4A3F-964D-F1F0DB0798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7"/>
          <p:cNvSpPr/>
          <p:nvPr userDrawn="1"/>
        </p:nvSpPr>
        <p:spPr>
          <a:xfrm>
            <a:off x="0" y="625475"/>
            <a:ext cx="9144000" cy="368300"/>
          </a:xfrm>
          <a:prstGeom prst="rect">
            <a:avLst/>
          </a:prstGeom>
          <a:solidFill>
            <a:srgbClr val="FFFFFF"/>
          </a:solidFill>
        </p:spPr>
        <p:txBody>
          <a:bodyPr anchor="ctr"/>
          <a:lstStyle/>
          <a:p>
            <a:pPr algn="ctr" fontAlgn="auto">
              <a:spcBef>
                <a:spcPts val="0"/>
              </a:spcBef>
              <a:spcAft>
                <a:spcPts val="0"/>
              </a:spcAft>
              <a:defRPr/>
            </a:pPr>
            <a:endParaRPr lang="en-US" sz="1800" dirty="0">
              <a:solidFill>
                <a:schemeClr val="bg1"/>
              </a:solidFill>
              <a:latin typeface="+mn-lt"/>
            </a:endParaRPr>
          </a:p>
        </p:txBody>
      </p:sp>
      <p:sp>
        <p:nvSpPr>
          <p:cNvPr id="3" name="Content Placeholder 2"/>
          <p:cNvSpPr>
            <a:spLocks noGrp="1"/>
          </p:cNvSpPr>
          <p:nvPr>
            <p:ph idx="1"/>
          </p:nvPr>
        </p:nvSpPr>
        <p:spPr>
          <a:xfrm>
            <a:off x="363538" y="2054225"/>
            <a:ext cx="8412162"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0"/>
          </p:nvPr>
        </p:nvSpPr>
        <p:spPr/>
        <p:txBody>
          <a:bodyPr/>
          <a:lstStyle>
            <a:lvl1pPr>
              <a:defRPr/>
            </a:lvl1pPr>
          </a:lstStyle>
          <a:p>
            <a:pPr>
              <a:defRPr/>
            </a:pPr>
            <a:r>
              <a:rPr lang="en-US" dirty="0"/>
              <a:t>Presentation Title</a:t>
            </a:r>
          </a:p>
        </p:txBody>
      </p:sp>
      <p:sp>
        <p:nvSpPr>
          <p:cNvPr id="7" name="Slide Number Placeholder 5"/>
          <p:cNvSpPr>
            <a:spLocks noGrp="1"/>
          </p:cNvSpPr>
          <p:nvPr>
            <p:ph type="sldNum" sz="quarter" idx="11"/>
          </p:nvPr>
        </p:nvSpPr>
        <p:spPr/>
        <p:txBody>
          <a:bodyPr/>
          <a:lstStyle>
            <a:lvl1pPr>
              <a:defRPr/>
            </a:lvl1pPr>
          </a:lstStyle>
          <a:p>
            <a:pPr>
              <a:defRPr/>
            </a:pPr>
            <a:fld id="{968576A8-C794-4986-80E8-AD6C837D38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3538" y="806450"/>
            <a:ext cx="8412162"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Presentation Title</a:t>
            </a:r>
          </a:p>
        </p:txBody>
      </p:sp>
      <p:sp>
        <p:nvSpPr>
          <p:cNvPr id="5" name="Slide Number Placeholder 5"/>
          <p:cNvSpPr>
            <a:spLocks noGrp="1"/>
          </p:cNvSpPr>
          <p:nvPr>
            <p:ph type="sldNum" sz="quarter" idx="11"/>
          </p:nvPr>
        </p:nvSpPr>
        <p:spPr/>
        <p:txBody>
          <a:bodyPr/>
          <a:lstStyle>
            <a:lvl1pPr>
              <a:defRPr/>
            </a:lvl1pPr>
          </a:lstStyle>
          <a:p>
            <a:pPr>
              <a:defRPr/>
            </a:pPr>
            <a:fld id="{4D675385-D692-4702-9CBA-56CAC45BC7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806450"/>
            <a:ext cx="4117975"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3"/>
          </p:nvPr>
        </p:nvSpPr>
        <p:spPr>
          <a:xfrm>
            <a:off x="4665662" y="806450"/>
            <a:ext cx="4110037"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5"/>
          <p:cNvSpPr>
            <a:spLocks noGrp="1"/>
          </p:cNvSpPr>
          <p:nvPr>
            <p:ph type="sldNum" sz="quarter" idx="15"/>
          </p:nvPr>
        </p:nvSpPr>
        <p:spPr/>
        <p:txBody>
          <a:bodyPr/>
          <a:lstStyle>
            <a:lvl1pPr>
              <a:defRPr/>
            </a:lvl1pPr>
          </a:lstStyle>
          <a:p>
            <a:pPr>
              <a:defRPr/>
            </a:pPr>
            <a:fld id="{A9F7420D-CDDC-4DC8-9A6E-E1D1559DAAF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cxnSp>
        <p:nvCxnSpPr>
          <p:cNvPr id="8" name="Straight Connector 9"/>
          <p:cNvCxnSpPr/>
          <p:nvPr/>
        </p:nvCxnSpPr>
        <p:spPr>
          <a:xfrm>
            <a:off x="4665663" y="1201738"/>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userDrawn="1"/>
        </p:nvCxnSpPr>
        <p:spPr>
          <a:xfrm>
            <a:off x="371475" y="1201738"/>
            <a:ext cx="4110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userDrawn="1"/>
        </p:nvCxnSpPr>
        <p:spPr>
          <a:xfrm>
            <a:off x="4665663" y="3706813"/>
            <a:ext cx="4110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userDrawn="1"/>
        </p:nvCxnSpPr>
        <p:spPr>
          <a:xfrm>
            <a:off x="371475" y="3706813"/>
            <a:ext cx="41100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3538" y="860913"/>
            <a:ext cx="4117975" cy="334963"/>
          </a:xfrm>
        </p:spPr>
        <p:txBody>
          <a:bodyPr anchor="b"/>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3"/>
          </p:nvPr>
        </p:nvSpPr>
        <p:spPr>
          <a:xfrm>
            <a:off x="4665662" y="860913"/>
            <a:ext cx="4110037" cy="334963"/>
          </a:xfrm>
        </p:spPr>
        <p:txBody>
          <a:bodyPr anchor="b"/>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4"/>
          </p:nvPr>
        </p:nvSpPr>
        <p:spPr>
          <a:xfrm>
            <a:off x="363538" y="3365574"/>
            <a:ext cx="4117975" cy="334963"/>
          </a:xfrm>
        </p:spPr>
        <p:txBody>
          <a:bodyPr anchor="b"/>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5"/>
          </p:nvPr>
        </p:nvSpPr>
        <p:spPr>
          <a:xfrm>
            <a:off x="4665662" y="3365574"/>
            <a:ext cx="4110037" cy="334963"/>
          </a:xfrm>
        </p:spPr>
        <p:txBody>
          <a:bodyPr anchor="b"/>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4"/>
          <p:cNvSpPr>
            <a:spLocks noGrp="1"/>
          </p:cNvSpPr>
          <p:nvPr>
            <p:ph type="ftr" sz="quarter" idx="16"/>
          </p:nvPr>
        </p:nvSpPr>
        <p:spPr/>
        <p:txBody>
          <a:bodyPr/>
          <a:lstStyle>
            <a:lvl1pPr>
              <a:defRPr/>
            </a:lvl1pPr>
          </a:lstStyle>
          <a:p>
            <a:pPr>
              <a:defRPr/>
            </a:pPr>
            <a:r>
              <a:rPr lang="en-US" dirty="0"/>
              <a:t>Presentation Title</a:t>
            </a:r>
          </a:p>
        </p:txBody>
      </p:sp>
      <p:sp>
        <p:nvSpPr>
          <p:cNvPr id="15" name="Slide Number Placeholder 5"/>
          <p:cNvSpPr>
            <a:spLocks noGrp="1"/>
          </p:cNvSpPr>
          <p:nvPr>
            <p:ph type="sldNum" sz="quarter" idx="17"/>
          </p:nvPr>
        </p:nvSpPr>
        <p:spPr/>
        <p:txBody>
          <a:bodyPr/>
          <a:lstStyle>
            <a:lvl1pPr>
              <a:defRPr/>
            </a:lvl1pPr>
          </a:lstStyle>
          <a:p>
            <a:pPr>
              <a:defRPr/>
            </a:pPr>
            <a:fld id="{14210BDE-3E9C-421E-BCF2-5EFE45006A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Presentation Title</a:t>
            </a:r>
          </a:p>
        </p:txBody>
      </p:sp>
      <p:sp>
        <p:nvSpPr>
          <p:cNvPr id="4" name="Slide Number Placeholder 5"/>
          <p:cNvSpPr>
            <a:spLocks noGrp="1"/>
          </p:cNvSpPr>
          <p:nvPr>
            <p:ph type="sldNum" sz="quarter" idx="11"/>
          </p:nvPr>
        </p:nvSpPr>
        <p:spPr/>
        <p:txBody>
          <a:bodyPr/>
          <a:lstStyle>
            <a:lvl1pPr>
              <a:defRPr/>
            </a:lvl1pPr>
          </a:lstStyle>
          <a:p>
            <a:pPr>
              <a:defRPr/>
            </a:pPr>
            <a:fld id="{92B31611-B30C-4BF4-95BE-D498F848B54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6" cstate="print"/>
          <a:srcRect/>
          <a:stretch>
            <a:fillRect/>
          </a:stretch>
        </p:blipFill>
        <p:spPr bwMode="auto">
          <a:xfrm>
            <a:off x="7277100" y="6532563"/>
            <a:ext cx="1739900" cy="230187"/>
          </a:xfrm>
          <a:prstGeom prst="rect">
            <a:avLst/>
          </a:prstGeom>
          <a:noFill/>
          <a:ln w="9525">
            <a:noFill/>
            <a:miter lim="800000"/>
            <a:headEnd/>
            <a:tailEnd/>
          </a:ln>
        </p:spPr>
      </p:pic>
      <p:cxnSp>
        <p:nvCxnSpPr>
          <p:cNvPr id="12" name="Straight Connector 11"/>
          <p:cNvCxnSpPr/>
          <p:nvPr/>
        </p:nvCxnSpPr>
        <p:spPr>
          <a:xfrm>
            <a:off x="363538" y="6492875"/>
            <a:ext cx="7498080"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363538" y="0"/>
            <a:ext cx="8412162" cy="7286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a:t>
            </a:r>
            <a:br>
              <a:rPr lang="en-US" smtClean="0"/>
            </a:br>
            <a:r>
              <a:rPr lang="en-US" smtClean="0"/>
              <a:t>title style</a:t>
            </a:r>
          </a:p>
        </p:txBody>
      </p:sp>
      <p:sp>
        <p:nvSpPr>
          <p:cNvPr id="1029" name="Text Placeholder 2"/>
          <p:cNvSpPr>
            <a:spLocks noGrp="1"/>
          </p:cNvSpPr>
          <p:nvPr>
            <p:ph type="body" idx="1"/>
          </p:nvPr>
        </p:nvSpPr>
        <p:spPr bwMode="auto">
          <a:xfrm>
            <a:off x="363538" y="806450"/>
            <a:ext cx="8412162" cy="5595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738188" y="6624638"/>
            <a:ext cx="6400800" cy="212725"/>
          </a:xfrm>
          <a:prstGeom prst="rect">
            <a:avLst/>
          </a:prstGeom>
        </p:spPr>
        <p:txBody>
          <a:bodyPr vert="horz" lIns="0" tIns="0" rIns="0" bIns="0" rtlCol="0" anchor="ctr" anchorCtr="0"/>
          <a:lstStyle>
            <a:lvl1pPr algn="l" fontAlgn="auto">
              <a:spcBef>
                <a:spcPts val="0"/>
              </a:spcBef>
              <a:spcAft>
                <a:spcPts val="0"/>
              </a:spcAft>
              <a:defRPr sz="800">
                <a:solidFill>
                  <a:schemeClr val="accent3"/>
                </a:solidFill>
                <a:latin typeface="+mn-lt"/>
              </a:defRPr>
            </a:lvl1pPr>
          </a:lstStyle>
          <a:p>
            <a:pPr>
              <a:defRPr/>
            </a:pPr>
            <a:r>
              <a:rPr lang="en-US" dirty="0"/>
              <a:t>Presentation Title</a:t>
            </a:r>
          </a:p>
        </p:txBody>
      </p:sp>
      <p:sp>
        <p:nvSpPr>
          <p:cNvPr id="6" name="Slide Number Placeholder 5"/>
          <p:cNvSpPr>
            <a:spLocks noGrp="1"/>
          </p:cNvSpPr>
          <p:nvPr>
            <p:ph type="sldNum" sz="quarter" idx="4"/>
          </p:nvPr>
        </p:nvSpPr>
        <p:spPr>
          <a:xfrm>
            <a:off x="363538" y="6624638"/>
            <a:ext cx="342900" cy="212725"/>
          </a:xfrm>
          <a:prstGeom prst="rect">
            <a:avLst/>
          </a:prstGeom>
        </p:spPr>
        <p:txBody>
          <a:bodyPr vert="horz" lIns="0" tIns="0" rIns="0" bIns="0" rtlCol="0" anchor="ctr" anchorCtr="0"/>
          <a:lstStyle>
            <a:lvl1pPr algn="l" fontAlgn="auto">
              <a:spcBef>
                <a:spcPts val="0"/>
              </a:spcBef>
              <a:spcAft>
                <a:spcPts val="0"/>
              </a:spcAft>
              <a:defRPr sz="800">
                <a:solidFill>
                  <a:schemeClr val="accent3"/>
                </a:solidFill>
                <a:latin typeface="+mn-lt"/>
              </a:defRPr>
            </a:lvl1pPr>
          </a:lstStyle>
          <a:p>
            <a:pPr>
              <a:defRPr/>
            </a:pPr>
            <a:fld id="{411FAB10-90AF-4D6B-96FC-4C38609B8155}" type="slidenum">
              <a:rPr lang="en-US"/>
              <a:pPr>
                <a:defRPr/>
              </a:pPr>
              <a:t>‹#›</a:t>
            </a:fld>
            <a:endParaRPr lang="en-US" dirty="0"/>
          </a:p>
        </p:txBody>
      </p:sp>
      <p:cxnSp>
        <p:nvCxnSpPr>
          <p:cNvPr id="13" name="Straight Connector 12"/>
          <p:cNvCxnSpPr/>
          <p:nvPr/>
        </p:nvCxnSpPr>
        <p:spPr>
          <a:xfrm>
            <a:off x="363538" y="754063"/>
            <a:ext cx="8412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2" r:id="rId6"/>
    <p:sldLayoutId id="2147483661" r:id="rId7"/>
    <p:sldLayoutId id="2147483668" r:id="rId8"/>
    <p:sldLayoutId id="2147483660" r:id="rId9"/>
    <p:sldLayoutId id="2147483659" r:id="rId10"/>
    <p:sldLayoutId id="2147483658" r:id="rId11"/>
    <p:sldLayoutId id="2147483669" r:id="rId12"/>
    <p:sldLayoutId id="2147483670" r:id="rId13"/>
    <p:sldLayoutId id="2147483657" r:id="rId14"/>
  </p:sldLayoutIdLst>
  <p:hf hdr="0" dt="0"/>
  <p:txStyles>
    <p:titleStyle>
      <a:lvl1pPr algn="l" rtl="0" eaLnBrk="0" fontAlgn="base" hangingPunct="0">
        <a:lnSpc>
          <a:spcPct val="90000"/>
        </a:lnSpc>
        <a:spcBef>
          <a:spcPct val="0"/>
        </a:spcBef>
        <a:spcAft>
          <a:spcPct val="0"/>
        </a:spcAft>
        <a:defRPr sz="2400" kern="1200">
          <a:solidFill>
            <a:srgbClr val="2372B9"/>
          </a:solidFill>
          <a:latin typeface="+mj-lt"/>
          <a:ea typeface="+mj-ea"/>
          <a:cs typeface="+mj-cs"/>
        </a:defRPr>
      </a:lvl1pPr>
      <a:lvl2pPr algn="l" rtl="0" eaLnBrk="0" fontAlgn="base" hangingPunct="0">
        <a:lnSpc>
          <a:spcPct val="90000"/>
        </a:lnSpc>
        <a:spcBef>
          <a:spcPct val="0"/>
        </a:spcBef>
        <a:spcAft>
          <a:spcPct val="0"/>
        </a:spcAft>
        <a:defRPr sz="2400">
          <a:solidFill>
            <a:srgbClr val="2372B9"/>
          </a:solidFill>
          <a:latin typeface="Franklin Gothic Demi"/>
        </a:defRPr>
      </a:lvl2pPr>
      <a:lvl3pPr algn="l" rtl="0" eaLnBrk="0" fontAlgn="base" hangingPunct="0">
        <a:lnSpc>
          <a:spcPct val="90000"/>
        </a:lnSpc>
        <a:spcBef>
          <a:spcPct val="0"/>
        </a:spcBef>
        <a:spcAft>
          <a:spcPct val="0"/>
        </a:spcAft>
        <a:defRPr sz="2400">
          <a:solidFill>
            <a:srgbClr val="2372B9"/>
          </a:solidFill>
          <a:latin typeface="Franklin Gothic Demi"/>
        </a:defRPr>
      </a:lvl3pPr>
      <a:lvl4pPr algn="l" rtl="0" eaLnBrk="0" fontAlgn="base" hangingPunct="0">
        <a:lnSpc>
          <a:spcPct val="90000"/>
        </a:lnSpc>
        <a:spcBef>
          <a:spcPct val="0"/>
        </a:spcBef>
        <a:spcAft>
          <a:spcPct val="0"/>
        </a:spcAft>
        <a:defRPr sz="2400">
          <a:solidFill>
            <a:srgbClr val="2372B9"/>
          </a:solidFill>
          <a:latin typeface="Franklin Gothic Demi"/>
        </a:defRPr>
      </a:lvl4pPr>
      <a:lvl5pPr algn="l" rtl="0" eaLnBrk="0" fontAlgn="base" hangingPunct="0">
        <a:lnSpc>
          <a:spcPct val="90000"/>
        </a:lnSpc>
        <a:spcBef>
          <a:spcPct val="0"/>
        </a:spcBef>
        <a:spcAft>
          <a:spcPct val="0"/>
        </a:spcAft>
        <a:defRPr sz="2400">
          <a:solidFill>
            <a:srgbClr val="2372B9"/>
          </a:solidFill>
          <a:latin typeface="Franklin Gothic Demi"/>
        </a:defRPr>
      </a:lvl5pPr>
      <a:lvl6pPr marL="457200" algn="l" rtl="0" eaLnBrk="1" fontAlgn="base" hangingPunct="1">
        <a:lnSpc>
          <a:spcPct val="90000"/>
        </a:lnSpc>
        <a:spcBef>
          <a:spcPct val="0"/>
        </a:spcBef>
        <a:spcAft>
          <a:spcPct val="0"/>
        </a:spcAft>
        <a:defRPr sz="2400">
          <a:solidFill>
            <a:srgbClr val="2372B9"/>
          </a:solidFill>
          <a:latin typeface="Franklin Gothic Demi"/>
        </a:defRPr>
      </a:lvl6pPr>
      <a:lvl7pPr marL="914400" algn="l" rtl="0" eaLnBrk="1" fontAlgn="base" hangingPunct="1">
        <a:lnSpc>
          <a:spcPct val="90000"/>
        </a:lnSpc>
        <a:spcBef>
          <a:spcPct val="0"/>
        </a:spcBef>
        <a:spcAft>
          <a:spcPct val="0"/>
        </a:spcAft>
        <a:defRPr sz="2400">
          <a:solidFill>
            <a:srgbClr val="2372B9"/>
          </a:solidFill>
          <a:latin typeface="Franklin Gothic Demi"/>
        </a:defRPr>
      </a:lvl7pPr>
      <a:lvl8pPr marL="1371600" algn="l" rtl="0" eaLnBrk="1" fontAlgn="base" hangingPunct="1">
        <a:lnSpc>
          <a:spcPct val="90000"/>
        </a:lnSpc>
        <a:spcBef>
          <a:spcPct val="0"/>
        </a:spcBef>
        <a:spcAft>
          <a:spcPct val="0"/>
        </a:spcAft>
        <a:defRPr sz="2400">
          <a:solidFill>
            <a:srgbClr val="2372B9"/>
          </a:solidFill>
          <a:latin typeface="Franklin Gothic Demi"/>
        </a:defRPr>
      </a:lvl8pPr>
      <a:lvl9pPr marL="1828800" algn="l" rtl="0" eaLnBrk="1" fontAlgn="base" hangingPunct="1">
        <a:lnSpc>
          <a:spcPct val="90000"/>
        </a:lnSpc>
        <a:spcBef>
          <a:spcPct val="0"/>
        </a:spcBef>
        <a:spcAft>
          <a:spcPct val="0"/>
        </a:spcAft>
        <a:defRPr sz="2400">
          <a:solidFill>
            <a:srgbClr val="2372B9"/>
          </a:solidFill>
          <a:latin typeface="Franklin Gothic Demi"/>
        </a:defRPr>
      </a:lvl9pPr>
    </p:titleStyle>
    <p:bodyStyle>
      <a:lvl1pPr algn="l" rtl="0" eaLnBrk="0" fontAlgn="base" hangingPunct="0">
        <a:lnSpc>
          <a:spcPct val="95000"/>
        </a:lnSpc>
        <a:spcBef>
          <a:spcPts val="600"/>
        </a:spcBef>
        <a:spcAft>
          <a:spcPct val="0"/>
        </a:spcAft>
        <a:defRPr sz="1600" kern="1200">
          <a:solidFill>
            <a:schemeClr val="tx1"/>
          </a:solidFill>
          <a:latin typeface="+mn-lt"/>
          <a:ea typeface="+mn-ea"/>
          <a:cs typeface="+mn-cs"/>
        </a:defRPr>
      </a:lvl1pPr>
      <a:lvl2pPr marL="171450" indent="-171450" algn="l" rtl="0" eaLnBrk="0" fontAlgn="base" hangingPunct="0">
        <a:lnSpc>
          <a:spcPct val="95000"/>
        </a:lnSpc>
        <a:spcBef>
          <a:spcPts val="300"/>
        </a:spcBef>
        <a:spcAft>
          <a:spcPct val="0"/>
        </a:spcAft>
        <a:buFont typeface="Arial" charset="0"/>
        <a:buChar char="•"/>
        <a:defRPr sz="1600" kern="1200">
          <a:solidFill>
            <a:schemeClr val="tx1"/>
          </a:solidFill>
          <a:latin typeface="+mn-lt"/>
          <a:ea typeface="+mn-ea"/>
          <a:cs typeface="+mn-cs"/>
        </a:defRPr>
      </a:lvl2pPr>
      <a:lvl3pPr marL="342900" indent="-171450" algn="l" rtl="0" eaLnBrk="0" fontAlgn="base" hangingPunct="0">
        <a:lnSpc>
          <a:spcPct val="95000"/>
        </a:lnSpc>
        <a:spcBef>
          <a:spcPts val="200"/>
        </a:spcBef>
        <a:spcAft>
          <a:spcPct val="0"/>
        </a:spcAft>
        <a:buFont typeface="Franklin Gothic Book"/>
        <a:buChar char="–"/>
        <a:defRPr sz="1600" kern="1200">
          <a:solidFill>
            <a:schemeClr val="tx1"/>
          </a:solidFill>
          <a:latin typeface="+mn-lt"/>
          <a:ea typeface="+mn-ea"/>
          <a:cs typeface="+mn-cs"/>
        </a:defRPr>
      </a:lvl3pPr>
      <a:lvl4pPr marL="514350" indent="-171450" algn="l" rtl="0" eaLnBrk="0" fontAlgn="base" hangingPunct="0">
        <a:lnSpc>
          <a:spcPct val="95000"/>
        </a:lnSpc>
        <a:spcBef>
          <a:spcPts val="100"/>
        </a:spcBef>
        <a:spcAft>
          <a:spcPct val="0"/>
        </a:spcAft>
        <a:buFont typeface="Arial" charset="0"/>
        <a:buChar char="•"/>
        <a:defRPr sz="1600" kern="1200">
          <a:solidFill>
            <a:schemeClr val="tx1"/>
          </a:solidFill>
          <a:latin typeface="+mn-lt"/>
          <a:ea typeface="+mn-ea"/>
          <a:cs typeface="+mn-cs"/>
        </a:defRPr>
      </a:lvl4pPr>
      <a:lvl5pPr marL="628650" indent="-114300" algn="l" rtl="0" eaLnBrk="0" fontAlgn="base" hangingPunct="0">
        <a:lnSpc>
          <a:spcPct val="95000"/>
        </a:lnSpc>
        <a:spcBef>
          <a:spcPts val="1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599" y="1333500"/>
            <a:ext cx="7972426" cy="1714500"/>
          </a:xfrm>
        </p:spPr>
        <p:txBody>
          <a:bodyPr/>
          <a:lstStyle/>
          <a:p>
            <a:r>
              <a:rPr lang="en-US" dirty="0" smtClean="0"/>
              <a:t>Citizens Advisory Committee</a:t>
            </a:r>
            <a:br>
              <a:rPr lang="en-US" dirty="0" smtClean="0"/>
            </a:br>
            <a:r>
              <a:rPr lang="en-US" sz="3200" dirty="0" smtClean="0"/>
              <a:t>to the Chesapeake </a:t>
            </a:r>
            <a:r>
              <a:rPr lang="en-US" sz="3200" smtClean="0"/>
              <a:t>Executive </a:t>
            </a:r>
            <a:r>
              <a:rPr lang="en-US" sz="3200" smtClean="0"/>
              <a:t>Council</a:t>
            </a:r>
            <a:endParaRPr lang="en-US" sz="3200" dirty="0"/>
          </a:p>
        </p:txBody>
      </p:sp>
      <p:sp>
        <p:nvSpPr>
          <p:cNvPr id="15363" name="Rectangle 3"/>
          <p:cNvSpPr>
            <a:spLocks noGrp="1" noChangeArrowheads="1"/>
          </p:cNvSpPr>
          <p:nvPr>
            <p:ph type="subTitle" idx="1"/>
          </p:nvPr>
        </p:nvSpPr>
        <p:spPr>
          <a:xfrm>
            <a:off x="600075" y="3324225"/>
            <a:ext cx="6629400" cy="609600"/>
          </a:xfrm>
        </p:spPr>
        <p:txBody>
          <a:bodyPr/>
          <a:lstStyle/>
          <a:p>
            <a:r>
              <a:rPr lang="en-US" dirty="0" smtClean="0"/>
              <a:t>November 29, 2012</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Conowingo Hydroelectric Facility</a:t>
            </a:r>
            <a:endParaRPr lang="en-US" dirty="0"/>
          </a:p>
        </p:txBody>
      </p:sp>
      <p:pic>
        <p:nvPicPr>
          <p:cNvPr id="1027" name="Picture 3"/>
          <p:cNvPicPr>
            <a:picLocks noGrp="1" noChangeAspect="1" noChangeArrowheads="1"/>
          </p:cNvPicPr>
          <p:nvPr>
            <p:ph idx="1"/>
          </p:nvPr>
        </p:nvPicPr>
        <p:blipFill>
          <a:blip r:embed="rId2" cstate="print"/>
          <a:stretch>
            <a:fillRect/>
          </a:stretch>
        </p:blipFill>
        <p:spPr bwMode="auto">
          <a:xfrm>
            <a:off x="354013" y="856919"/>
            <a:ext cx="4117975" cy="2972131"/>
          </a:xfrm>
          <a:prstGeom prst="rect">
            <a:avLst/>
          </a:prstGeom>
          <a:noFill/>
          <a:ln w="9525">
            <a:solidFill>
              <a:schemeClr val="tx2"/>
            </a:solidFill>
            <a:miter lim="800000"/>
            <a:headEnd/>
            <a:tailEnd/>
          </a:ln>
          <a:effectLst/>
        </p:spPr>
      </p:pic>
      <p:sp>
        <p:nvSpPr>
          <p:cNvPr id="14" name="Content Placeholder 13"/>
          <p:cNvSpPr>
            <a:spLocks noGrp="1"/>
          </p:cNvSpPr>
          <p:nvPr>
            <p:ph idx="13"/>
          </p:nvPr>
        </p:nvSpPr>
        <p:spPr>
          <a:xfrm>
            <a:off x="4665662" y="806449"/>
            <a:ext cx="4110037" cy="5813425"/>
          </a:xfrm>
        </p:spPr>
        <p:txBody>
          <a:bodyPr/>
          <a:lstStyle/>
          <a:p>
            <a:pPr>
              <a:buFont typeface="Arial" pitchFamily="34" charset="0"/>
              <a:buChar char="•"/>
            </a:pPr>
            <a:r>
              <a:rPr lang="en-US" sz="1400" dirty="0" smtClean="0">
                <a:solidFill>
                  <a:schemeClr val="tx1">
                    <a:lumMod val="50000"/>
                  </a:schemeClr>
                </a:solidFill>
              </a:rPr>
              <a:t> In 2011, Conowingo produced over 2.5 million MWhs of clean electricity</a:t>
            </a:r>
          </a:p>
          <a:p>
            <a:pPr lvl="3">
              <a:buFont typeface="Arial" pitchFamily="34" charset="0"/>
              <a:buChar char="•"/>
            </a:pPr>
            <a:r>
              <a:rPr lang="en-US" sz="1400" dirty="0" smtClean="0">
                <a:solidFill>
                  <a:schemeClr val="tx1">
                    <a:lumMod val="50000"/>
                  </a:schemeClr>
                </a:solidFill>
              </a:rPr>
              <a:t>Conowingo generation displaces generation from fossil fuel sources such as coal and natural gas which results in </a:t>
            </a:r>
            <a:r>
              <a:rPr lang="en-US" sz="1400" u="sng" dirty="0" smtClean="0">
                <a:solidFill>
                  <a:schemeClr val="tx1">
                    <a:lumMod val="50000"/>
                  </a:schemeClr>
                </a:solidFill>
              </a:rPr>
              <a:t>less emissions </a:t>
            </a:r>
            <a:r>
              <a:rPr lang="en-US" sz="1400" dirty="0" smtClean="0">
                <a:solidFill>
                  <a:schemeClr val="tx1">
                    <a:lumMod val="50000"/>
                  </a:schemeClr>
                </a:solidFill>
              </a:rPr>
              <a:t>of greenhouse gases and other pollutants</a:t>
            </a:r>
          </a:p>
          <a:p>
            <a:pPr lvl="1">
              <a:buFont typeface="Arial" pitchFamily="34" charset="0"/>
              <a:buChar char="•"/>
            </a:pPr>
            <a:r>
              <a:rPr lang="en-US" sz="1400" dirty="0" smtClean="0">
                <a:solidFill>
                  <a:schemeClr val="tx1">
                    <a:lumMod val="50000"/>
                  </a:schemeClr>
                </a:solidFill>
              </a:rPr>
              <a:t>Conowingo generates during peak electric demand which helps keep electricity prices lower for the region</a:t>
            </a:r>
          </a:p>
          <a:p>
            <a:pPr lvl="3">
              <a:buFont typeface="Arial" pitchFamily="34" charset="0"/>
              <a:buChar char="•"/>
            </a:pPr>
            <a:r>
              <a:rPr lang="en-US" sz="1400" dirty="0" smtClean="0">
                <a:solidFill>
                  <a:schemeClr val="tx1">
                    <a:lumMod val="50000"/>
                  </a:schemeClr>
                </a:solidFill>
              </a:rPr>
              <a:t>The Conowingo and Muddy Run facilities are estimated to </a:t>
            </a:r>
            <a:r>
              <a:rPr lang="en-US" sz="1400" u="sng" dirty="0" smtClean="0">
                <a:solidFill>
                  <a:schemeClr val="tx1">
                    <a:lumMod val="50000"/>
                  </a:schemeClr>
                </a:solidFill>
              </a:rPr>
              <a:t>lower </a:t>
            </a:r>
            <a:r>
              <a:rPr lang="en-US" sz="1400" dirty="0" smtClean="0">
                <a:solidFill>
                  <a:schemeClr val="tx1">
                    <a:lumMod val="50000"/>
                  </a:schemeClr>
                </a:solidFill>
              </a:rPr>
              <a:t>retail electricity prices by 1.8% to 3.4% in Pennsylvania and Maryland</a:t>
            </a:r>
          </a:p>
          <a:p>
            <a:pPr lvl="1">
              <a:buFont typeface="Arial" pitchFamily="34" charset="0"/>
              <a:buChar char="•"/>
            </a:pPr>
            <a:r>
              <a:rPr lang="en-US" sz="1400" dirty="0" smtClean="0">
                <a:solidFill>
                  <a:schemeClr val="tx1">
                    <a:lumMod val="50000"/>
                  </a:schemeClr>
                </a:solidFill>
              </a:rPr>
              <a:t>The Projects provide additional important contributions to the electricity grid by supplying essential services for the proper functioning of a regional electricity grid.  These services include Black-start capability and Spinning Reserves</a:t>
            </a:r>
          </a:p>
          <a:p>
            <a:pPr lvl="1">
              <a:buFont typeface="Arial" pitchFamily="34" charset="0"/>
              <a:buChar char="•"/>
            </a:pPr>
            <a:r>
              <a:rPr lang="en-US" sz="1400" dirty="0" smtClean="0">
                <a:solidFill>
                  <a:schemeClr val="tx1">
                    <a:lumMod val="50000"/>
                  </a:schemeClr>
                </a:solidFill>
              </a:rPr>
              <a:t>U.S. Department of Energy recently noted the great benefits of the use of hydroelectric power: </a:t>
            </a:r>
            <a:r>
              <a:rPr lang="en-US" sz="1300" dirty="0" smtClean="0">
                <a:solidFill>
                  <a:schemeClr val="tx1">
                    <a:lumMod val="50000"/>
                  </a:schemeClr>
                </a:solidFill>
              </a:rPr>
              <a:t>“Modernizing and optimizing our nation’s hydropower dams is one of the best opportunities to sustainably increase our supply of clean energy. Hydropower’s ability to quickly ramp up power output makes it a natural fit with wind, solar and other renewable energy sources that supply variable power” (Beaudry-Losique, Director, EIA Wind &amp; Water Program, 2010).</a:t>
            </a:r>
          </a:p>
          <a:p>
            <a:pPr lvl="1">
              <a:buFont typeface="Arial" pitchFamily="34" charset="0"/>
              <a:buChar char="•"/>
            </a:pPr>
            <a:endParaRPr lang="en-US" sz="1400" dirty="0">
              <a:solidFill>
                <a:schemeClr val="tx1">
                  <a:lumMod val="50000"/>
                </a:schemeClr>
              </a:solidFill>
            </a:endParaRPr>
          </a:p>
        </p:txBody>
      </p:sp>
      <p:sp>
        <p:nvSpPr>
          <p:cNvPr id="5" name="Slide Number Placeholder 4"/>
          <p:cNvSpPr>
            <a:spLocks noGrp="1"/>
          </p:cNvSpPr>
          <p:nvPr>
            <p:ph type="sldNum" sz="quarter" idx="15"/>
          </p:nvPr>
        </p:nvSpPr>
        <p:spPr/>
        <p:txBody>
          <a:bodyPr/>
          <a:lstStyle/>
          <a:p>
            <a:pPr>
              <a:defRPr/>
            </a:pPr>
            <a:fld id="{4D675385-D692-4702-9CBA-56CAC45BC743}" type="slidenum">
              <a:rPr lang="en-US" smtClean="0"/>
              <a:pPr>
                <a:defRPr/>
              </a:pPr>
              <a:t>1</a:t>
            </a:fld>
            <a:endParaRPr lang="en-US" dirty="0"/>
          </a:p>
        </p:txBody>
      </p:sp>
      <p:sp>
        <p:nvSpPr>
          <p:cNvPr id="15" name="Text Box 6"/>
          <p:cNvSpPr txBox="1">
            <a:spLocks noChangeArrowheads="1"/>
          </p:cNvSpPr>
          <p:nvPr/>
        </p:nvSpPr>
        <p:spPr bwMode="auto">
          <a:xfrm>
            <a:off x="342900" y="3657599"/>
            <a:ext cx="3876675" cy="2062103"/>
          </a:xfrm>
          <a:prstGeom prst="rect">
            <a:avLst/>
          </a:prstGeom>
          <a:noFill/>
          <a:ln w="9525">
            <a:noFill/>
            <a:miter lim="800000"/>
            <a:headEnd/>
            <a:tailEnd/>
          </a:ln>
        </p:spPr>
        <p:txBody>
          <a:bodyPr wrap="square">
            <a:spAutoFit/>
          </a:bodyPr>
          <a:lstStyle/>
          <a:p>
            <a:endParaRPr lang="en-US" sz="1600" dirty="0">
              <a:solidFill>
                <a:schemeClr val="tx1">
                  <a:lumMod val="50000"/>
                </a:schemeClr>
              </a:solidFill>
              <a:latin typeface="+mn-lt"/>
            </a:endParaRPr>
          </a:p>
          <a:p>
            <a:pPr marL="285750" indent="-285750">
              <a:buFontTx/>
              <a:buChar char="•"/>
            </a:pPr>
            <a:r>
              <a:rPr lang="en-US" sz="1600" dirty="0">
                <a:solidFill>
                  <a:schemeClr val="tx1">
                    <a:lumMod val="50000"/>
                  </a:schemeClr>
                </a:solidFill>
                <a:latin typeface="+mn-lt"/>
                <a:ea typeface="+mj-ea"/>
                <a:cs typeface="Arial" pitchFamily="34" charset="0"/>
              </a:rPr>
              <a:t>572 MW </a:t>
            </a:r>
            <a:r>
              <a:rPr lang="en-US" sz="1600" dirty="0" smtClean="0">
                <a:solidFill>
                  <a:schemeClr val="tx1">
                    <a:lumMod val="50000"/>
                  </a:schemeClr>
                </a:solidFill>
                <a:latin typeface="+mn-lt"/>
                <a:ea typeface="+mj-ea"/>
                <a:cs typeface="Arial" pitchFamily="34" charset="0"/>
              </a:rPr>
              <a:t>hydroelectric, </a:t>
            </a:r>
            <a:r>
              <a:rPr lang="en-US" sz="1600" dirty="0">
                <a:solidFill>
                  <a:schemeClr val="tx1">
                    <a:lumMod val="50000"/>
                  </a:schemeClr>
                </a:solidFill>
                <a:latin typeface="+mn-lt"/>
                <a:ea typeface="+mj-ea"/>
                <a:cs typeface="Arial" pitchFamily="34" charset="0"/>
              </a:rPr>
              <a:t>11 units </a:t>
            </a:r>
          </a:p>
          <a:p>
            <a:pPr marL="285750" indent="-285750">
              <a:buFontTx/>
              <a:buChar char="•"/>
            </a:pPr>
            <a:r>
              <a:rPr lang="en-US" sz="1600" dirty="0">
                <a:solidFill>
                  <a:schemeClr val="tx1">
                    <a:lumMod val="50000"/>
                  </a:schemeClr>
                </a:solidFill>
                <a:latin typeface="+mn-lt"/>
                <a:ea typeface="+mj-ea"/>
                <a:cs typeface="Arial" pitchFamily="34" charset="0"/>
              </a:rPr>
              <a:t>Located in Darlington, Maryland on Susquehanna River </a:t>
            </a:r>
          </a:p>
          <a:p>
            <a:pPr marL="285750" indent="-285750">
              <a:buFontTx/>
              <a:buChar char="•"/>
            </a:pPr>
            <a:r>
              <a:rPr lang="en-US" sz="1600" dirty="0">
                <a:solidFill>
                  <a:schemeClr val="tx1">
                    <a:lumMod val="50000"/>
                  </a:schemeClr>
                </a:solidFill>
                <a:latin typeface="+mn-lt"/>
                <a:ea typeface="+mj-ea"/>
                <a:cs typeface="Arial" pitchFamily="34" charset="0"/>
              </a:rPr>
              <a:t>Constructed in 1928</a:t>
            </a:r>
          </a:p>
          <a:p>
            <a:pPr marL="285750" indent="-285750">
              <a:buFontTx/>
              <a:buChar char="•"/>
            </a:pPr>
            <a:r>
              <a:rPr lang="en-US" sz="1600" dirty="0">
                <a:solidFill>
                  <a:schemeClr val="tx1">
                    <a:lumMod val="50000"/>
                  </a:schemeClr>
                </a:solidFill>
                <a:latin typeface="+mn-lt"/>
                <a:ea typeface="+mj-ea"/>
                <a:cs typeface="Arial" pitchFamily="34" charset="0"/>
              </a:rPr>
              <a:t>Last licensed August </a:t>
            </a:r>
            <a:r>
              <a:rPr lang="en-US" sz="1600" dirty="0" smtClean="0">
                <a:solidFill>
                  <a:schemeClr val="tx1">
                    <a:lumMod val="50000"/>
                  </a:schemeClr>
                </a:solidFill>
                <a:latin typeface="+mn-lt"/>
                <a:ea typeface="+mj-ea"/>
                <a:cs typeface="Arial" pitchFamily="34" charset="0"/>
              </a:rPr>
              <a:t>1980</a:t>
            </a:r>
          </a:p>
          <a:p>
            <a:pPr marL="285750" indent="-285750">
              <a:buFontTx/>
              <a:buChar char="•"/>
            </a:pPr>
            <a:r>
              <a:rPr lang="en-US" sz="1600" dirty="0" smtClean="0">
                <a:solidFill>
                  <a:schemeClr val="tx1">
                    <a:lumMod val="50000"/>
                  </a:schemeClr>
                </a:solidFill>
                <a:latin typeface="+mn-lt"/>
                <a:ea typeface="+mj-ea"/>
                <a:cs typeface="Arial" pitchFamily="34" charset="0"/>
              </a:rPr>
              <a:t>Projects provides approx. $78.5 million in property and income taxes annually</a:t>
            </a:r>
            <a:endParaRPr lang="en-US" sz="1600" dirty="0">
              <a:solidFill>
                <a:schemeClr val="tx1">
                  <a:lumMod val="50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Run Pump Storage</a:t>
            </a:r>
            <a:endParaRPr lang="en-US" dirty="0"/>
          </a:p>
        </p:txBody>
      </p:sp>
      <p:sp>
        <p:nvSpPr>
          <p:cNvPr id="14" name="Content Placeholder 13"/>
          <p:cNvSpPr>
            <a:spLocks noGrp="1"/>
          </p:cNvSpPr>
          <p:nvPr>
            <p:ph idx="13"/>
          </p:nvPr>
        </p:nvSpPr>
        <p:spPr>
          <a:xfrm>
            <a:off x="4665662" y="806449"/>
            <a:ext cx="4110037" cy="5813425"/>
          </a:xfrm>
        </p:spPr>
        <p:txBody>
          <a:bodyPr/>
          <a:lstStyle/>
          <a:p>
            <a:pPr>
              <a:buFont typeface="Arial" pitchFamily="34" charset="0"/>
              <a:buChar char="•"/>
            </a:pPr>
            <a:r>
              <a:rPr lang="en-US" sz="1400" dirty="0" smtClean="0">
                <a:solidFill>
                  <a:schemeClr val="tx1">
                    <a:lumMod val="50000"/>
                  </a:schemeClr>
                </a:solidFill>
              </a:rPr>
              <a:t> In 2011, Muddy Run generated over 1.2 million MWhs of electricity</a:t>
            </a:r>
          </a:p>
          <a:p>
            <a:pPr lvl="3">
              <a:buFont typeface="Arial" pitchFamily="34" charset="0"/>
              <a:buChar char="•"/>
            </a:pPr>
            <a:r>
              <a:rPr lang="en-US" sz="1400" dirty="0" smtClean="0">
                <a:solidFill>
                  <a:schemeClr val="tx1">
                    <a:lumMod val="50000"/>
                  </a:schemeClr>
                </a:solidFill>
              </a:rPr>
              <a:t>Muddy Run has the ability to store water in the upper reservoir during evening periods when electric demand is low and generate when electricity is needed during peak periods</a:t>
            </a:r>
          </a:p>
          <a:p>
            <a:pPr lvl="3">
              <a:buFont typeface="Arial" pitchFamily="34" charset="0"/>
              <a:buChar char="•"/>
            </a:pPr>
            <a:r>
              <a:rPr lang="en-US" sz="1400" dirty="0" smtClean="0">
                <a:solidFill>
                  <a:schemeClr val="tx1">
                    <a:lumMod val="50000"/>
                  </a:schemeClr>
                </a:solidFill>
              </a:rPr>
              <a:t>Pump storage generation </a:t>
            </a:r>
            <a:r>
              <a:rPr lang="en-US" sz="1400" u="sng" dirty="0" smtClean="0">
                <a:solidFill>
                  <a:schemeClr val="tx1">
                    <a:lumMod val="50000"/>
                  </a:schemeClr>
                </a:solidFill>
              </a:rPr>
              <a:t>displaces higher cost generation</a:t>
            </a:r>
            <a:r>
              <a:rPr lang="en-US" sz="1400" dirty="0" smtClean="0">
                <a:solidFill>
                  <a:schemeClr val="tx1">
                    <a:lumMod val="50000"/>
                  </a:schemeClr>
                </a:solidFill>
              </a:rPr>
              <a:t> from fossil fuel sources (coal and natural gas) which results in less emissions of greenhouse gases and other pollutants</a:t>
            </a:r>
          </a:p>
          <a:p>
            <a:pPr lvl="1">
              <a:buFont typeface="Arial" pitchFamily="34" charset="0"/>
              <a:buChar char="•"/>
            </a:pPr>
            <a:r>
              <a:rPr lang="en-US" sz="1400" dirty="0" smtClean="0">
                <a:solidFill>
                  <a:schemeClr val="tx1">
                    <a:lumMod val="50000"/>
                  </a:schemeClr>
                </a:solidFill>
              </a:rPr>
              <a:t>The output of Muddy Run is particularly critical for meeting the electricity needs of the region on hot summer afternoons when electricity demand and the marginal costs of electricity generation are the highest</a:t>
            </a:r>
          </a:p>
          <a:p>
            <a:pPr lvl="3">
              <a:buFont typeface="Arial" pitchFamily="34" charset="0"/>
              <a:buChar char="•"/>
            </a:pPr>
            <a:r>
              <a:rPr lang="en-US" sz="1400" dirty="0" smtClean="0">
                <a:solidFill>
                  <a:schemeClr val="tx1">
                    <a:lumMod val="50000"/>
                  </a:schemeClr>
                </a:solidFill>
              </a:rPr>
              <a:t>The Conowingo and Muddy Run facilities are estimated to lower retail electricity prices by 1.8% to 3.4% in Pennsylvania and Maryland</a:t>
            </a:r>
          </a:p>
          <a:p>
            <a:pPr lvl="1">
              <a:buFont typeface="Arial" pitchFamily="34" charset="0"/>
              <a:buChar char="•"/>
            </a:pPr>
            <a:r>
              <a:rPr lang="en-US" sz="1400" dirty="0" smtClean="0">
                <a:solidFill>
                  <a:schemeClr val="tx1">
                    <a:lumMod val="50000"/>
                  </a:schemeClr>
                </a:solidFill>
              </a:rPr>
              <a:t>Muddy Run </a:t>
            </a:r>
            <a:r>
              <a:rPr lang="en-US" sz="1400" u="sng" dirty="0" smtClean="0">
                <a:solidFill>
                  <a:schemeClr val="tx1">
                    <a:lumMod val="50000"/>
                  </a:schemeClr>
                </a:solidFill>
              </a:rPr>
              <a:t>provides stability </a:t>
            </a:r>
            <a:r>
              <a:rPr lang="en-US" sz="1400" dirty="0" smtClean="0">
                <a:solidFill>
                  <a:schemeClr val="tx1">
                    <a:lumMod val="50000"/>
                  </a:schemeClr>
                </a:solidFill>
              </a:rPr>
              <a:t>to the PJM electric grid by  having the ability to bring generation on quickly to handle system disturbances and maintain stable prices</a:t>
            </a:r>
          </a:p>
          <a:p>
            <a:pPr lvl="1">
              <a:buFont typeface="Arial" pitchFamily="34" charset="0"/>
              <a:buChar char="•"/>
            </a:pPr>
            <a:r>
              <a:rPr lang="en-US" sz="1400" dirty="0" smtClean="0">
                <a:solidFill>
                  <a:schemeClr val="tx1">
                    <a:lumMod val="50000"/>
                  </a:schemeClr>
                </a:solidFill>
              </a:rPr>
              <a:t>Muddy Run also provides additional important contributions to the electricity grid by supplying Black-start  capability, Voltage Control, Regulation and Spinning Reserves</a:t>
            </a:r>
          </a:p>
        </p:txBody>
      </p:sp>
      <p:sp>
        <p:nvSpPr>
          <p:cNvPr id="5" name="Slide Number Placeholder 4"/>
          <p:cNvSpPr>
            <a:spLocks noGrp="1"/>
          </p:cNvSpPr>
          <p:nvPr>
            <p:ph type="sldNum" sz="quarter" idx="15"/>
          </p:nvPr>
        </p:nvSpPr>
        <p:spPr/>
        <p:txBody>
          <a:bodyPr/>
          <a:lstStyle/>
          <a:p>
            <a:pPr>
              <a:defRPr/>
            </a:pPr>
            <a:fld id="{4D675385-D692-4702-9CBA-56CAC45BC743}" type="slidenum">
              <a:rPr lang="en-US" smtClean="0"/>
              <a:pPr>
                <a:defRPr/>
              </a:pPr>
              <a:t>2</a:t>
            </a:fld>
            <a:endParaRPr lang="en-US" dirty="0"/>
          </a:p>
        </p:txBody>
      </p:sp>
      <p:sp>
        <p:nvSpPr>
          <p:cNvPr id="15" name="Text Box 6"/>
          <p:cNvSpPr txBox="1">
            <a:spLocks noChangeArrowheads="1"/>
          </p:cNvSpPr>
          <p:nvPr/>
        </p:nvSpPr>
        <p:spPr bwMode="auto">
          <a:xfrm>
            <a:off x="342900" y="3657599"/>
            <a:ext cx="3876675" cy="2062103"/>
          </a:xfrm>
          <a:prstGeom prst="rect">
            <a:avLst/>
          </a:prstGeom>
          <a:noFill/>
          <a:ln w="9525">
            <a:noFill/>
            <a:miter lim="800000"/>
            <a:headEnd/>
            <a:tailEnd/>
          </a:ln>
        </p:spPr>
        <p:txBody>
          <a:bodyPr wrap="square">
            <a:spAutoFit/>
          </a:bodyPr>
          <a:lstStyle/>
          <a:p>
            <a:endParaRPr lang="en-US" sz="1600" dirty="0">
              <a:solidFill>
                <a:schemeClr val="tx1">
                  <a:lumMod val="50000"/>
                </a:schemeClr>
              </a:solidFill>
              <a:latin typeface="+mn-lt"/>
            </a:endParaRPr>
          </a:p>
          <a:p>
            <a:pPr marL="285750" indent="-285750">
              <a:buFontTx/>
              <a:buChar char="•"/>
            </a:pPr>
            <a:r>
              <a:rPr lang="en-US" sz="1600" dirty="0" smtClean="0">
                <a:solidFill>
                  <a:schemeClr val="tx1">
                    <a:lumMod val="50000"/>
                  </a:schemeClr>
                </a:solidFill>
                <a:latin typeface="+mn-lt"/>
                <a:ea typeface="+mj-ea"/>
                <a:cs typeface="Arial" pitchFamily="34" charset="0"/>
              </a:rPr>
              <a:t>800 MW of pump storage, 8 </a:t>
            </a:r>
            <a:r>
              <a:rPr lang="en-US" sz="1600" dirty="0">
                <a:solidFill>
                  <a:schemeClr val="tx1">
                    <a:lumMod val="50000"/>
                  </a:schemeClr>
                </a:solidFill>
                <a:latin typeface="+mn-lt"/>
                <a:ea typeface="+mj-ea"/>
                <a:cs typeface="Arial" pitchFamily="34" charset="0"/>
              </a:rPr>
              <a:t>units </a:t>
            </a:r>
          </a:p>
          <a:p>
            <a:pPr marL="285750" indent="-285750">
              <a:buFontTx/>
              <a:buChar char="•"/>
            </a:pPr>
            <a:r>
              <a:rPr lang="en-US" sz="1600" dirty="0">
                <a:solidFill>
                  <a:schemeClr val="tx1">
                    <a:lumMod val="50000"/>
                  </a:schemeClr>
                </a:solidFill>
                <a:latin typeface="+mn-lt"/>
                <a:ea typeface="+mj-ea"/>
                <a:cs typeface="Arial" pitchFamily="34" charset="0"/>
              </a:rPr>
              <a:t>Located in </a:t>
            </a:r>
            <a:r>
              <a:rPr lang="en-US" sz="1600" dirty="0" smtClean="0">
                <a:solidFill>
                  <a:schemeClr val="tx1">
                    <a:lumMod val="50000"/>
                  </a:schemeClr>
                </a:solidFill>
                <a:latin typeface="+mn-lt"/>
                <a:ea typeface="+mj-ea"/>
                <a:cs typeface="Arial" pitchFamily="34" charset="0"/>
              </a:rPr>
              <a:t>Drumore, Pennsylvania </a:t>
            </a:r>
            <a:r>
              <a:rPr lang="en-US" sz="1600" dirty="0">
                <a:solidFill>
                  <a:schemeClr val="tx1">
                    <a:lumMod val="50000"/>
                  </a:schemeClr>
                </a:solidFill>
                <a:latin typeface="+mn-lt"/>
                <a:ea typeface="+mj-ea"/>
                <a:cs typeface="Arial" pitchFamily="34" charset="0"/>
              </a:rPr>
              <a:t>on Susquehanna River </a:t>
            </a:r>
          </a:p>
          <a:p>
            <a:pPr marL="285750" indent="-285750">
              <a:buFontTx/>
              <a:buChar char="•"/>
            </a:pPr>
            <a:r>
              <a:rPr lang="en-US" sz="1600" dirty="0">
                <a:solidFill>
                  <a:schemeClr val="tx1">
                    <a:lumMod val="50000"/>
                  </a:schemeClr>
                </a:solidFill>
                <a:latin typeface="+mn-lt"/>
                <a:ea typeface="+mj-ea"/>
                <a:cs typeface="Arial" pitchFamily="34" charset="0"/>
              </a:rPr>
              <a:t>Constructed in </a:t>
            </a:r>
            <a:r>
              <a:rPr lang="en-US" sz="1600" dirty="0" smtClean="0">
                <a:solidFill>
                  <a:schemeClr val="tx1">
                    <a:lumMod val="50000"/>
                  </a:schemeClr>
                </a:solidFill>
                <a:latin typeface="+mn-lt"/>
                <a:ea typeface="+mj-ea"/>
                <a:cs typeface="Arial" pitchFamily="34" charset="0"/>
              </a:rPr>
              <a:t>1972</a:t>
            </a:r>
            <a:endParaRPr lang="en-US" sz="1600" dirty="0">
              <a:solidFill>
                <a:schemeClr val="tx1">
                  <a:lumMod val="50000"/>
                </a:schemeClr>
              </a:solidFill>
              <a:latin typeface="+mn-lt"/>
              <a:ea typeface="+mj-ea"/>
              <a:cs typeface="Arial" pitchFamily="34" charset="0"/>
            </a:endParaRPr>
          </a:p>
          <a:p>
            <a:pPr marL="285750" indent="-285750">
              <a:buFontTx/>
              <a:buChar char="•"/>
            </a:pPr>
            <a:r>
              <a:rPr lang="en-US" sz="1600" dirty="0">
                <a:solidFill>
                  <a:schemeClr val="tx1">
                    <a:lumMod val="50000"/>
                  </a:schemeClr>
                </a:solidFill>
                <a:latin typeface="+mn-lt"/>
                <a:ea typeface="+mj-ea"/>
                <a:cs typeface="Arial" pitchFamily="34" charset="0"/>
              </a:rPr>
              <a:t>Last licensed </a:t>
            </a:r>
            <a:r>
              <a:rPr lang="en-US" sz="1600" dirty="0" smtClean="0">
                <a:solidFill>
                  <a:schemeClr val="tx1">
                    <a:lumMod val="50000"/>
                  </a:schemeClr>
                </a:solidFill>
                <a:latin typeface="+mn-lt"/>
                <a:ea typeface="+mj-ea"/>
                <a:cs typeface="Arial" pitchFamily="34" charset="0"/>
              </a:rPr>
              <a:t>issued September 1964</a:t>
            </a:r>
          </a:p>
          <a:p>
            <a:pPr marL="285750" indent="-285750">
              <a:buFontTx/>
              <a:buChar char="•"/>
            </a:pPr>
            <a:r>
              <a:rPr lang="en-US" sz="1600" dirty="0" smtClean="0">
                <a:solidFill>
                  <a:schemeClr val="tx1">
                    <a:lumMod val="50000"/>
                  </a:schemeClr>
                </a:solidFill>
                <a:latin typeface="+mn-lt"/>
                <a:ea typeface="+mj-ea"/>
                <a:cs typeface="Arial" pitchFamily="34" charset="0"/>
              </a:rPr>
              <a:t>Projects provides approx. $78.5 million in property and income taxes annually</a:t>
            </a:r>
            <a:endParaRPr lang="en-US" sz="1600" dirty="0">
              <a:solidFill>
                <a:schemeClr val="tx1">
                  <a:lumMod val="50000"/>
                </a:schemeClr>
              </a:solidFill>
              <a:latin typeface="+mn-lt"/>
              <a:ea typeface="+mj-ea"/>
              <a:cs typeface="Arial" pitchFamily="34" charset="0"/>
            </a:endParaRPr>
          </a:p>
        </p:txBody>
      </p:sp>
      <p:pic>
        <p:nvPicPr>
          <p:cNvPr id="1026" name="Picture 2" descr="image005"/>
          <p:cNvPicPr>
            <a:picLocks noGrp="1" noChangeAspect="1" noChangeArrowheads="1"/>
          </p:cNvPicPr>
          <p:nvPr>
            <p:ph idx="1"/>
          </p:nvPr>
        </p:nvPicPr>
        <p:blipFill>
          <a:blip r:embed="rId2" cstate="print"/>
          <a:srcRect/>
          <a:stretch>
            <a:fillRect/>
          </a:stretch>
        </p:blipFill>
        <p:spPr bwMode="auto">
          <a:xfrm>
            <a:off x="390524" y="848020"/>
            <a:ext cx="4011053" cy="297150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Process</a:t>
            </a:r>
            <a:endParaRPr lang="en-US" dirty="0"/>
          </a:p>
        </p:txBody>
      </p:sp>
      <p:sp>
        <p:nvSpPr>
          <p:cNvPr id="9" name="Content Placeholder 8"/>
          <p:cNvSpPr>
            <a:spLocks noGrp="1"/>
          </p:cNvSpPr>
          <p:nvPr>
            <p:ph idx="1"/>
          </p:nvPr>
        </p:nvSpPr>
        <p:spPr>
          <a:xfrm>
            <a:off x="666749" y="911225"/>
            <a:ext cx="7667625" cy="1765300"/>
          </a:xfrm>
        </p:spPr>
        <p:txBody>
          <a:bodyPr/>
          <a:lstStyle/>
          <a:p>
            <a:pPr>
              <a:buFont typeface="Arial" pitchFamily="34" charset="0"/>
              <a:buChar char="•"/>
            </a:pPr>
            <a:r>
              <a:rPr lang="en-US" dirty="0" smtClean="0">
                <a:solidFill>
                  <a:schemeClr val="tx1">
                    <a:lumMod val="50000"/>
                  </a:schemeClr>
                </a:solidFill>
              </a:rPr>
              <a:t>  The relicensing</a:t>
            </a:r>
            <a:r>
              <a:rPr lang="en-US" b="1" dirty="0" smtClean="0">
                <a:solidFill>
                  <a:schemeClr val="tx1">
                    <a:lumMod val="50000"/>
                  </a:schemeClr>
                </a:solidFill>
              </a:rPr>
              <a:t> </a:t>
            </a:r>
            <a:r>
              <a:rPr lang="en-US" dirty="0" smtClean="0">
                <a:solidFill>
                  <a:schemeClr val="tx1">
                    <a:lumMod val="50000"/>
                  </a:schemeClr>
                </a:solidFill>
              </a:rPr>
              <a:t>team is</a:t>
            </a:r>
            <a:r>
              <a:rPr lang="en-US" b="1" dirty="0" smtClean="0">
                <a:solidFill>
                  <a:schemeClr val="tx1">
                    <a:lumMod val="50000"/>
                  </a:schemeClr>
                </a:solidFill>
              </a:rPr>
              <a:t> </a:t>
            </a:r>
            <a:r>
              <a:rPr lang="en-US" dirty="0" smtClean="0">
                <a:solidFill>
                  <a:schemeClr val="tx1">
                    <a:lumMod val="50000"/>
                  </a:schemeClr>
                </a:solidFill>
              </a:rPr>
              <a:t>pursuing relicensing of the Conowingo and Muddy Run using FERC’s integrated licensing process (ILP)</a:t>
            </a:r>
          </a:p>
          <a:p>
            <a:pPr>
              <a:buFont typeface="Arial" pitchFamily="34" charset="0"/>
              <a:buChar char="•"/>
            </a:pPr>
            <a:endParaRPr lang="en-US" sz="800"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The ILP is a 7 to 9 year process that requires Exelon to consult with regulatory agencies in advance of filing its license application with FERC</a:t>
            </a:r>
          </a:p>
          <a:p>
            <a:pPr>
              <a:buFont typeface="Arial" pitchFamily="34" charset="0"/>
              <a:buChar char="•"/>
            </a:pPr>
            <a:endParaRPr lang="en-US" sz="800"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The ILP contains mandated time limits in which both FERC and Exelon are required to act</a:t>
            </a:r>
          </a:p>
          <a:p>
            <a:pPr>
              <a:buFont typeface="Arial" pitchFamily="34" charset="0"/>
              <a:buChar char="•"/>
            </a:pPr>
            <a:endParaRPr lang="en-US" dirty="0">
              <a:solidFill>
                <a:schemeClr val="tx1">
                  <a:lumMod val="50000"/>
                </a:schemeClr>
              </a:solidFill>
            </a:endParaRPr>
          </a:p>
        </p:txBody>
      </p:sp>
      <p:sp>
        <p:nvSpPr>
          <p:cNvPr id="5" name="Slide Number Placeholder 4"/>
          <p:cNvSpPr>
            <a:spLocks noGrp="1"/>
          </p:cNvSpPr>
          <p:nvPr>
            <p:ph type="sldNum" sz="quarter" idx="15"/>
          </p:nvPr>
        </p:nvSpPr>
        <p:spPr/>
        <p:txBody>
          <a:bodyPr/>
          <a:lstStyle/>
          <a:p>
            <a:pPr>
              <a:defRPr/>
            </a:pPr>
            <a:fld id="{4D675385-D692-4702-9CBA-56CAC45BC743}" type="slidenum">
              <a:rPr lang="en-US" smtClean="0"/>
              <a:pPr>
                <a:defRPr/>
              </a:pPr>
              <a:t>3</a:t>
            </a:fld>
            <a:endParaRPr lang="en-US" dirty="0"/>
          </a:p>
        </p:txBody>
      </p:sp>
      <p:grpSp>
        <p:nvGrpSpPr>
          <p:cNvPr id="52" name="Group 51"/>
          <p:cNvGrpSpPr/>
          <p:nvPr/>
        </p:nvGrpSpPr>
        <p:grpSpPr>
          <a:xfrm>
            <a:off x="485775" y="3112209"/>
            <a:ext cx="8251825" cy="3110622"/>
            <a:chOff x="476250" y="3274134"/>
            <a:chExt cx="8251825" cy="3110622"/>
          </a:xfrm>
        </p:grpSpPr>
        <p:sp>
          <p:nvSpPr>
            <p:cNvPr id="12" name="Text Box 4099"/>
            <p:cNvSpPr txBox="1">
              <a:spLocks noChangeArrowheads="1"/>
            </p:cNvSpPr>
            <p:nvPr/>
          </p:nvSpPr>
          <p:spPr bwMode="auto">
            <a:xfrm>
              <a:off x="1232667" y="4319819"/>
              <a:ext cx="6876521" cy="230832"/>
            </a:xfrm>
            <a:prstGeom prst="rect">
              <a:avLst/>
            </a:prstGeom>
            <a:noFill/>
            <a:ln w="9525">
              <a:noFill/>
              <a:miter lim="800000"/>
              <a:headEnd/>
              <a:tailEnd/>
            </a:ln>
            <a:effectLst/>
          </p:spPr>
          <p:txBody>
            <a:bodyPr>
              <a:spAutoFit/>
            </a:bodyPr>
            <a:lstStyle/>
            <a:p>
              <a:pPr algn="ctr" eaLnBrk="0" hangingPunct="0">
                <a:spcBef>
                  <a:spcPct val="50000"/>
                </a:spcBef>
              </a:pPr>
              <a:endParaRPr lang="en-US" sz="900" dirty="0">
                <a:solidFill>
                  <a:schemeClr val="tx1">
                    <a:lumMod val="50000"/>
                  </a:schemeClr>
                </a:solidFill>
                <a:latin typeface="Arial" pitchFamily="34" charset="0"/>
              </a:endParaRPr>
            </a:p>
          </p:txBody>
        </p:sp>
        <p:sp>
          <p:nvSpPr>
            <p:cNvPr id="13" name="Rectangle 4100"/>
            <p:cNvSpPr>
              <a:spLocks noChangeArrowheads="1"/>
            </p:cNvSpPr>
            <p:nvPr/>
          </p:nvSpPr>
          <p:spPr bwMode="auto">
            <a:xfrm>
              <a:off x="476250" y="4783473"/>
              <a:ext cx="8251825" cy="461665"/>
            </a:xfrm>
            <a:prstGeom prst="rect">
              <a:avLst/>
            </a:prstGeom>
            <a:noFill/>
            <a:ln w="9525">
              <a:noFill/>
              <a:miter lim="800000"/>
              <a:headEnd/>
              <a:tailEnd/>
            </a:ln>
            <a:effectLst/>
          </p:spPr>
          <p:txBody>
            <a:bodyPr>
              <a:spAutoFit/>
            </a:bodyPr>
            <a:lstStyle/>
            <a:p>
              <a:pPr eaLnBrk="0" hangingPunct="0">
                <a:spcBef>
                  <a:spcPct val="50000"/>
                </a:spcBef>
              </a:pPr>
              <a:endParaRPr lang="en-US" sz="2400" dirty="0">
                <a:solidFill>
                  <a:schemeClr val="tx1">
                    <a:lumMod val="50000"/>
                  </a:schemeClr>
                </a:solidFill>
              </a:endParaRPr>
            </a:p>
          </p:txBody>
        </p:sp>
        <p:sp>
          <p:nvSpPr>
            <p:cNvPr id="17" name="Text Box 4105"/>
            <p:cNvSpPr txBox="1">
              <a:spLocks noChangeArrowheads="1"/>
            </p:cNvSpPr>
            <p:nvPr/>
          </p:nvSpPr>
          <p:spPr bwMode="auto">
            <a:xfrm>
              <a:off x="6858000" y="3392513"/>
              <a:ext cx="1526249" cy="830997"/>
            </a:xfrm>
            <a:prstGeom prst="rect">
              <a:avLst/>
            </a:prstGeom>
            <a:noFill/>
            <a:ln w="9525">
              <a:solidFill>
                <a:schemeClr val="tx2"/>
              </a:solidFill>
              <a:miter lim="800000"/>
              <a:headEnd/>
              <a:tailEnd/>
            </a:ln>
            <a:effectLst/>
          </p:spPr>
          <p:txBody>
            <a:bodyPr wrap="square">
              <a:spAutoFit/>
            </a:bodyPr>
            <a:lstStyle/>
            <a:p>
              <a:pPr>
                <a:spcBef>
                  <a:spcPct val="50000"/>
                </a:spcBef>
              </a:pPr>
              <a:r>
                <a:rPr lang="en-US" sz="1200" dirty="0" smtClean="0">
                  <a:solidFill>
                    <a:schemeClr val="tx1">
                      <a:lumMod val="50000"/>
                    </a:schemeClr>
                  </a:solidFill>
                  <a:latin typeface="Arial" pitchFamily="34" charset="0"/>
                </a:rPr>
                <a:t>Expected </a:t>
              </a:r>
              <a:r>
                <a:rPr lang="en-US" sz="1200" dirty="0">
                  <a:solidFill>
                    <a:schemeClr val="tx1">
                      <a:lumMod val="50000"/>
                    </a:schemeClr>
                  </a:solidFill>
                  <a:latin typeface="Arial" pitchFamily="34" charset="0"/>
                </a:rPr>
                <a:t>License Issuance and Implementation Planning</a:t>
              </a:r>
            </a:p>
          </p:txBody>
        </p:sp>
        <p:sp>
          <p:nvSpPr>
            <p:cNvPr id="18" name="Line 4106"/>
            <p:cNvSpPr>
              <a:spLocks noChangeShapeType="1"/>
            </p:cNvSpPr>
            <p:nvPr/>
          </p:nvSpPr>
          <p:spPr bwMode="auto">
            <a:xfrm>
              <a:off x="5810250" y="4076701"/>
              <a:ext cx="533401" cy="419100"/>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19" name="Text Box 4107"/>
            <p:cNvSpPr txBox="1">
              <a:spLocks noChangeArrowheads="1"/>
            </p:cNvSpPr>
            <p:nvPr/>
          </p:nvSpPr>
          <p:spPr bwMode="auto">
            <a:xfrm>
              <a:off x="5234755" y="3611588"/>
              <a:ext cx="1175570" cy="461665"/>
            </a:xfrm>
            <a:prstGeom prst="rect">
              <a:avLst/>
            </a:prstGeom>
            <a:noFill/>
            <a:ln w="9525">
              <a:solidFill>
                <a:schemeClr val="tx2"/>
              </a:solidFill>
              <a:miter lim="800000"/>
              <a:headEnd/>
              <a:tailEnd/>
            </a:ln>
            <a:effectLst/>
          </p:spPr>
          <p:txBody>
            <a:bodyPr wrap="square">
              <a:spAutoFit/>
            </a:bodyPr>
            <a:lstStyle/>
            <a:p>
              <a:pPr>
                <a:spcBef>
                  <a:spcPct val="50000"/>
                </a:spcBef>
              </a:pPr>
              <a:r>
                <a:rPr lang="en-US" sz="1200" dirty="0" smtClean="0">
                  <a:solidFill>
                    <a:schemeClr val="tx1">
                      <a:lumMod val="50000"/>
                    </a:schemeClr>
                  </a:solidFill>
                  <a:latin typeface="Arial" pitchFamily="34" charset="0"/>
                </a:rPr>
                <a:t>File </a:t>
              </a:r>
              <a:r>
                <a:rPr lang="en-US" sz="1200" dirty="0">
                  <a:solidFill>
                    <a:schemeClr val="tx1">
                      <a:lumMod val="50000"/>
                    </a:schemeClr>
                  </a:solidFill>
                  <a:latin typeface="Arial" pitchFamily="34" charset="0"/>
                </a:rPr>
                <a:t>License </a:t>
              </a:r>
              <a:r>
                <a:rPr lang="en-US" sz="1200" dirty="0" smtClean="0">
                  <a:solidFill>
                    <a:schemeClr val="tx1">
                      <a:lumMod val="50000"/>
                    </a:schemeClr>
                  </a:solidFill>
                  <a:latin typeface="Arial" pitchFamily="34" charset="0"/>
                </a:rPr>
                <a:t>Application</a:t>
              </a:r>
              <a:endParaRPr lang="en-US" sz="1200" dirty="0">
                <a:solidFill>
                  <a:schemeClr val="tx1">
                    <a:lumMod val="50000"/>
                  </a:schemeClr>
                </a:solidFill>
                <a:latin typeface="Arial" pitchFamily="34" charset="0"/>
              </a:endParaRPr>
            </a:p>
          </p:txBody>
        </p:sp>
        <p:sp>
          <p:nvSpPr>
            <p:cNvPr id="27" name="Text Box 4116"/>
            <p:cNvSpPr txBox="1">
              <a:spLocks noChangeArrowheads="1"/>
            </p:cNvSpPr>
            <p:nvPr/>
          </p:nvSpPr>
          <p:spPr bwMode="auto">
            <a:xfrm>
              <a:off x="483447" y="4744934"/>
              <a:ext cx="611928" cy="276999"/>
            </a:xfrm>
            <a:prstGeom prst="rect">
              <a:avLst/>
            </a:prstGeom>
            <a:noFill/>
            <a:ln w="9525">
              <a:noFill/>
              <a:miter lim="800000"/>
              <a:headEnd/>
              <a:tailEnd/>
            </a:ln>
            <a:effectLst/>
          </p:spPr>
          <p:txBody>
            <a:bodyPr wrap="square">
              <a:spAutoFit/>
            </a:bodyPr>
            <a:lstStyle/>
            <a:p>
              <a:r>
                <a:rPr lang="en-US" sz="1200" dirty="0">
                  <a:solidFill>
                    <a:schemeClr val="tx1">
                      <a:lumMod val="50000"/>
                    </a:schemeClr>
                  </a:solidFill>
                  <a:latin typeface="Arial" pitchFamily="34" charset="0"/>
                </a:rPr>
                <a:t>2006</a:t>
              </a:r>
            </a:p>
          </p:txBody>
        </p:sp>
        <p:sp>
          <p:nvSpPr>
            <p:cNvPr id="29" name="Text Box 4119"/>
            <p:cNvSpPr txBox="1">
              <a:spLocks noChangeArrowheads="1"/>
            </p:cNvSpPr>
            <p:nvPr/>
          </p:nvSpPr>
          <p:spPr bwMode="auto">
            <a:xfrm>
              <a:off x="588222" y="3274134"/>
              <a:ext cx="1719130" cy="923330"/>
            </a:xfrm>
            <a:prstGeom prst="rect">
              <a:avLst/>
            </a:prstGeom>
            <a:noFill/>
            <a:ln w="9525">
              <a:solidFill>
                <a:schemeClr val="tx2"/>
              </a:solidFill>
              <a:miter lim="800000"/>
              <a:headEnd/>
              <a:tailEnd/>
            </a:ln>
            <a:effectLst/>
          </p:spPr>
          <p:txBody>
            <a:bodyPr>
              <a:spAutoFit/>
            </a:bodyPr>
            <a:lstStyle/>
            <a:p>
              <a:r>
                <a:rPr lang="en-US" sz="1200" dirty="0">
                  <a:solidFill>
                    <a:schemeClr val="tx1">
                      <a:lumMod val="50000"/>
                    </a:schemeClr>
                  </a:solidFill>
                  <a:latin typeface="Arial" pitchFamily="34" charset="0"/>
                </a:rPr>
                <a:t>Initial Information Package, Execution of Baseline Studies,  Stakeholder Meetings</a:t>
              </a:r>
              <a:r>
                <a:rPr lang="en-US" sz="1800" dirty="0">
                  <a:solidFill>
                    <a:schemeClr val="tx1">
                      <a:lumMod val="50000"/>
                    </a:schemeClr>
                  </a:solidFill>
                </a:rPr>
                <a:t> </a:t>
              </a:r>
            </a:p>
          </p:txBody>
        </p:sp>
        <p:sp>
          <p:nvSpPr>
            <p:cNvPr id="30" name="Text Box 4120"/>
            <p:cNvSpPr txBox="1">
              <a:spLocks noChangeArrowheads="1"/>
            </p:cNvSpPr>
            <p:nvPr/>
          </p:nvSpPr>
          <p:spPr bwMode="auto">
            <a:xfrm>
              <a:off x="863051" y="5734050"/>
              <a:ext cx="1771639" cy="276999"/>
            </a:xfrm>
            <a:prstGeom prst="rect">
              <a:avLst/>
            </a:prstGeom>
            <a:noFill/>
            <a:ln w="9525">
              <a:solidFill>
                <a:schemeClr val="tx2"/>
              </a:solidFill>
              <a:miter lim="800000"/>
              <a:headEnd/>
              <a:tailEnd/>
            </a:ln>
            <a:effectLst/>
          </p:spPr>
          <p:txBody>
            <a:bodyPr wrap="none">
              <a:spAutoFit/>
            </a:bodyPr>
            <a:lstStyle/>
            <a:p>
              <a:r>
                <a:rPr lang="en-US" sz="1200" dirty="0">
                  <a:solidFill>
                    <a:schemeClr val="tx1">
                      <a:lumMod val="50000"/>
                    </a:schemeClr>
                  </a:solidFill>
                  <a:latin typeface="Arial" pitchFamily="34" charset="0"/>
                </a:rPr>
                <a:t>Informal Study Scoping</a:t>
              </a:r>
            </a:p>
          </p:txBody>
        </p:sp>
        <p:sp>
          <p:nvSpPr>
            <p:cNvPr id="31" name="Text Box 4121"/>
            <p:cNvSpPr txBox="1">
              <a:spLocks noChangeArrowheads="1"/>
            </p:cNvSpPr>
            <p:nvPr/>
          </p:nvSpPr>
          <p:spPr bwMode="auto">
            <a:xfrm>
              <a:off x="2726214" y="3400283"/>
              <a:ext cx="1721961" cy="646331"/>
            </a:xfrm>
            <a:prstGeom prst="rect">
              <a:avLst/>
            </a:prstGeom>
            <a:noFill/>
            <a:ln w="9525">
              <a:solidFill>
                <a:schemeClr val="tx2"/>
              </a:solidFill>
              <a:miter lim="800000"/>
              <a:headEnd/>
              <a:tailEnd/>
            </a:ln>
            <a:effectLst/>
          </p:spPr>
          <p:txBody>
            <a:bodyPr wrap="square">
              <a:spAutoFit/>
            </a:bodyPr>
            <a:lstStyle/>
            <a:p>
              <a:r>
                <a:rPr lang="en-US" sz="1200" dirty="0">
                  <a:solidFill>
                    <a:schemeClr val="tx1">
                      <a:lumMod val="50000"/>
                    </a:schemeClr>
                  </a:solidFill>
                  <a:latin typeface="Arial" pitchFamily="34" charset="0"/>
                </a:rPr>
                <a:t>Execution of Informal Studies, Develop Pre- Application Document</a:t>
              </a:r>
            </a:p>
          </p:txBody>
        </p:sp>
        <p:sp>
          <p:nvSpPr>
            <p:cNvPr id="32" name="Text Box 4122"/>
            <p:cNvSpPr txBox="1">
              <a:spLocks noChangeArrowheads="1"/>
            </p:cNvSpPr>
            <p:nvPr/>
          </p:nvSpPr>
          <p:spPr bwMode="auto">
            <a:xfrm>
              <a:off x="2724150" y="5286103"/>
              <a:ext cx="1901243" cy="1015663"/>
            </a:xfrm>
            <a:prstGeom prst="rect">
              <a:avLst/>
            </a:prstGeom>
            <a:noFill/>
            <a:ln w="9525">
              <a:solidFill>
                <a:schemeClr val="tx2"/>
              </a:solidFill>
              <a:miter lim="800000"/>
              <a:headEnd/>
              <a:tailEnd/>
            </a:ln>
            <a:effectLst/>
          </p:spPr>
          <p:txBody>
            <a:bodyPr wrap="square">
              <a:spAutoFit/>
            </a:bodyPr>
            <a:lstStyle/>
            <a:p>
              <a:r>
                <a:rPr lang="en-US" sz="1200" dirty="0">
                  <a:solidFill>
                    <a:schemeClr val="tx1">
                      <a:lumMod val="50000"/>
                    </a:schemeClr>
                  </a:solidFill>
                  <a:latin typeface="Arial" pitchFamily="34" charset="0"/>
                </a:rPr>
                <a:t>Formal Study Scoping, File Pre Application Document  and Notice of Intent to File Application with FERC</a:t>
              </a:r>
            </a:p>
          </p:txBody>
        </p:sp>
        <p:sp>
          <p:nvSpPr>
            <p:cNvPr id="33" name="Text Box 4123"/>
            <p:cNvSpPr txBox="1">
              <a:spLocks noChangeArrowheads="1"/>
            </p:cNvSpPr>
            <p:nvPr/>
          </p:nvSpPr>
          <p:spPr bwMode="auto">
            <a:xfrm>
              <a:off x="4770596" y="6107757"/>
              <a:ext cx="2105063" cy="276999"/>
            </a:xfrm>
            <a:prstGeom prst="rect">
              <a:avLst/>
            </a:prstGeom>
            <a:noFill/>
            <a:ln w="9525">
              <a:solidFill>
                <a:schemeClr val="tx2"/>
              </a:solidFill>
              <a:miter lim="800000"/>
              <a:headEnd/>
              <a:tailEnd/>
            </a:ln>
            <a:effectLst/>
          </p:spPr>
          <p:txBody>
            <a:bodyPr wrap="none">
              <a:spAutoFit/>
            </a:bodyPr>
            <a:lstStyle/>
            <a:p>
              <a:r>
                <a:rPr lang="en-US" sz="1200" dirty="0">
                  <a:solidFill>
                    <a:schemeClr val="tx1">
                      <a:lumMod val="50000"/>
                    </a:schemeClr>
                  </a:solidFill>
                  <a:latin typeface="Arial" pitchFamily="34" charset="0"/>
                </a:rPr>
                <a:t>Execution of Formal Studies</a:t>
              </a:r>
            </a:p>
          </p:txBody>
        </p:sp>
        <p:sp>
          <p:nvSpPr>
            <p:cNvPr id="34" name="Text Box 4124"/>
            <p:cNvSpPr txBox="1">
              <a:spLocks noChangeArrowheads="1"/>
            </p:cNvSpPr>
            <p:nvPr/>
          </p:nvSpPr>
          <p:spPr bwMode="auto">
            <a:xfrm>
              <a:off x="5581835" y="5171365"/>
              <a:ext cx="2390590" cy="276999"/>
            </a:xfrm>
            <a:prstGeom prst="rect">
              <a:avLst/>
            </a:prstGeom>
            <a:noFill/>
            <a:ln w="9525">
              <a:solidFill>
                <a:schemeClr val="tx2"/>
              </a:solidFill>
              <a:miter lim="800000"/>
              <a:headEnd/>
              <a:tailEnd/>
            </a:ln>
            <a:effectLst/>
          </p:spPr>
          <p:txBody>
            <a:bodyPr wrap="square">
              <a:spAutoFit/>
            </a:bodyPr>
            <a:lstStyle/>
            <a:p>
              <a:r>
                <a:rPr lang="en-US" sz="1200" dirty="0" smtClean="0">
                  <a:solidFill>
                    <a:schemeClr val="tx1">
                      <a:lumMod val="50000"/>
                    </a:schemeClr>
                  </a:solidFill>
                  <a:latin typeface="Arial" pitchFamily="34" charset="0"/>
                </a:rPr>
                <a:t>Settlement Negotiations Begin</a:t>
              </a:r>
              <a:endParaRPr lang="en-US" sz="1200" dirty="0">
                <a:solidFill>
                  <a:schemeClr val="tx1">
                    <a:lumMod val="50000"/>
                  </a:schemeClr>
                </a:solidFill>
                <a:latin typeface="Arial" pitchFamily="34" charset="0"/>
              </a:endParaRPr>
            </a:p>
          </p:txBody>
        </p:sp>
        <p:sp>
          <p:nvSpPr>
            <p:cNvPr id="35" name="Rectangle 4126"/>
            <p:cNvSpPr>
              <a:spLocks noChangeArrowheads="1"/>
            </p:cNvSpPr>
            <p:nvPr/>
          </p:nvSpPr>
          <p:spPr bwMode="auto">
            <a:xfrm>
              <a:off x="4395867" y="4783473"/>
              <a:ext cx="481356" cy="276999"/>
            </a:xfrm>
            <a:prstGeom prst="rect">
              <a:avLst/>
            </a:prstGeom>
            <a:noFill/>
            <a:ln w="9525">
              <a:noFill/>
              <a:miter lim="800000"/>
              <a:headEnd/>
              <a:tailEnd/>
            </a:ln>
            <a:effectLst/>
          </p:spPr>
          <p:txBody>
            <a:bodyPr>
              <a:spAutoFit/>
            </a:bodyPr>
            <a:lstStyle/>
            <a:p>
              <a:endParaRPr lang="en-US" sz="1200" dirty="0">
                <a:solidFill>
                  <a:schemeClr val="tx1">
                    <a:lumMod val="50000"/>
                  </a:schemeClr>
                </a:solidFill>
                <a:latin typeface="Arial" pitchFamily="34" charset="0"/>
              </a:endParaRPr>
            </a:p>
          </p:txBody>
        </p:sp>
        <p:sp>
          <p:nvSpPr>
            <p:cNvPr id="36" name="Text Box 4127"/>
            <p:cNvSpPr txBox="1">
              <a:spLocks noChangeArrowheads="1"/>
            </p:cNvSpPr>
            <p:nvPr/>
          </p:nvSpPr>
          <p:spPr bwMode="auto">
            <a:xfrm>
              <a:off x="4759431" y="4754459"/>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2011</a:t>
              </a:r>
            </a:p>
          </p:txBody>
        </p:sp>
        <p:sp>
          <p:nvSpPr>
            <p:cNvPr id="37" name="Text Box 4128"/>
            <p:cNvSpPr txBox="1">
              <a:spLocks noChangeArrowheads="1"/>
            </p:cNvSpPr>
            <p:nvPr/>
          </p:nvSpPr>
          <p:spPr bwMode="auto">
            <a:xfrm>
              <a:off x="3904509" y="4783034"/>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2010</a:t>
              </a:r>
            </a:p>
          </p:txBody>
        </p:sp>
        <p:sp>
          <p:nvSpPr>
            <p:cNvPr id="38" name="Text Box 4129"/>
            <p:cNvSpPr txBox="1">
              <a:spLocks noChangeArrowheads="1"/>
            </p:cNvSpPr>
            <p:nvPr/>
          </p:nvSpPr>
          <p:spPr bwMode="auto">
            <a:xfrm>
              <a:off x="2227659" y="4763984"/>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2008</a:t>
              </a:r>
            </a:p>
          </p:txBody>
        </p:sp>
        <p:sp>
          <p:nvSpPr>
            <p:cNvPr id="39" name="Text Box 4130"/>
            <p:cNvSpPr txBox="1">
              <a:spLocks noChangeArrowheads="1"/>
            </p:cNvSpPr>
            <p:nvPr/>
          </p:nvSpPr>
          <p:spPr bwMode="auto">
            <a:xfrm>
              <a:off x="1293528" y="4762738"/>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2007</a:t>
              </a:r>
            </a:p>
          </p:txBody>
        </p:sp>
        <p:sp>
          <p:nvSpPr>
            <p:cNvPr id="40" name="Text Box 4131"/>
            <p:cNvSpPr txBox="1">
              <a:spLocks noChangeArrowheads="1"/>
            </p:cNvSpPr>
            <p:nvPr/>
          </p:nvSpPr>
          <p:spPr bwMode="auto">
            <a:xfrm>
              <a:off x="6471364" y="4773509"/>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2013</a:t>
              </a:r>
            </a:p>
          </p:txBody>
        </p:sp>
        <p:sp>
          <p:nvSpPr>
            <p:cNvPr id="41" name="Text Box 4132"/>
            <p:cNvSpPr txBox="1">
              <a:spLocks noChangeArrowheads="1"/>
            </p:cNvSpPr>
            <p:nvPr/>
          </p:nvSpPr>
          <p:spPr bwMode="auto">
            <a:xfrm>
              <a:off x="5585778" y="4773509"/>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2012</a:t>
              </a:r>
            </a:p>
          </p:txBody>
        </p:sp>
        <p:sp>
          <p:nvSpPr>
            <p:cNvPr id="42" name="Text Box 4133"/>
            <p:cNvSpPr txBox="1">
              <a:spLocks noChangeArrowheads="1"/>
            </p:cNvSpPr>
            <p:nvPr/>
          </p:nvSpPr>
          <p:spPr bwMode="auto">
            <a:xfrm>
              <a:off x="3050752" y="4773509"/>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2009</a:t>
              </a:r>
            </a:p>
          </p:txBody>
        </p:sp>
        <p:sp>
          <p:nvSpPr>
            <p:cNvPr id="43" name="Text Box 4134"/>
            <p:cNvSpPr txBox="1">
              <a:spLocks noChangeArrowheads="1"/>
            </p:cNvSpPr>
            <p:nvPr/>
          </p:nvSpPr>
          <p:spPr bwMode="auto">
            <a:xfrm>
              <a:off x="7308162" y="4771591"/>
              <a:ext cx="550122" cy="276999"/>
            </a:xfrm>
            <a:prstGeom prst="rect">
              <a:avLst/>
            </a:prstGeom>
            <a:noFill/>
            <a:ln w="9525">
              <a:noFill/>
              <a:miter lim="800000"/>
              <a:headEnd/>
              <a:tailEnd/>
            </a:ln>
            <a:effectLst/>
          </p:spPr>
          <p:txBody>
            <a:bodyPr>
              <a:spAutoFit/>
            </a:bodyPr>
            <a:lstStyle/>
            <a:p>
              <a:r>
                <a:rPr lang="en-US" sz="1200" dirty="0">
                  <a:solidFill>
                    <a:schemeClr val="tx1">
                      <a:lumMod val="50000"/>
                    </a:schemeClr>
                  </a:solidFill>
                  <a:latin typeface="Arial" pitchFamily="34" charset="0"/>
                </a:rPr>
                <a:t>2014</a:t>
              </a:r>
            </a:p>
          </p:txBody>
        </p:sp>
        <p:sp>
          <p:nvSpPr>
            <p:cNvPr id="44" name="Line 4136"/>
            <p:cNvSpPr>
              <a:spLocks noChangeShapeType="1"/>
            </p:cNvSpPr>
            <p:nvPr/>
          </p:nvSpPr>
          <p:spPr bwMode="auto">
            <a:xfrm flipH="1">
              <a:off x="800100" y="4210050"/>
              <a:ext cx="561973" cy="276225"/>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45" name="Line 4137"/>
            <p:cNvSpPr>
              <a:spLocks noChangeShapeType="1"/>
            </p:cNvSpPr>
            <p:nvPr/>
          </p:nvSpPr>
          <p:spPr bwMode="auto">
            <a:xfrm>
              <a:off x="7648575" y="4038600"/>
              <a:ext cx="514350" cy="457200"/>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46" name="Line 4138"/>
            <p:cNvSpPr>
              <a:spLocks noChangeShapeType="1"/>
            </p:cNvSpPr>
            <p:nvPr/>
          </p:nvSpPr>
          <p:spPr bwMode="auto">
            <a:xfrm flipV="1">
              <a:off x="1333500" y="4581523"/>
              <a:ext cx="266699" cy="1152526"/>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47" name="Line 4139"/>
            <p:cNvSpPr>
              <a:spLocks noChangeShapeType="1"/>
            </p:cNvSpPr>
            <p:nvPr/>
          </p:nvSpPr>
          <p:spPr bwMode="auto">
            <a:xfrm flipH="1">
              <a:off x="2590799" y="4057650"/>
              <a:ext cx="990599" cy="447675"/>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48" name="Line 4140"/>
            <p:cNvSpPr>
              <a:spLocks noChangeShapeType="1"/>
            </p:cNvSpPr>
            <p:nvPr/>
          </p:nvSpPr>
          <p:spPr bwMode="auto">
            <a:xfrm flipH="1" flipV="1">
              <a:off x="3409950" y="4591048"/>
              <a:ext cx="247650" cy="695326"/>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49" name="Line 4141"/>
            <p:cNvSpPr>
              <a:spLocks noChangeShapeType="1"/>
            </p:cNvSpPr>
            <p:nvPr/>
          </p:nvSpPr>
          <p:spPr bwMode="auto">
            <a:xfrm flipH="1" flipV="1">
              <a:off x="4236717" y="4584761"/>
              <a:ext cx="1183008" cy="1511238"/>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
          <p:nvSpPr>
            <p:cNvPr id="50" name="Line 4142"/>
            <p:cNvSpPr>
              <a:spLocks noChangeShapeType="1"/>
            </p:cNvSpPr>
            <p:nvPr/>
          </p:nvSpPr>
          <p:spPr bwMode="auto">
            <a:xfrm flipV="1">
              <a:off x="6390057" y="4562475"/>
              <a:ext cx="115517" cy="618414"/>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grpSp>
          <p:nvGrpSpPr>
            <p:cNvPr id="53" name="Group 52"/>
            <p:cNvGrpSpPr/>
            <p:nvPr/>
          </p:nvGrpSpPr>
          <p:grpSpPr>
            <a:xfrm>
              <a:off x="752475" y="4373219"/>
              <a:ext cx="7686675" cy="398805"/>
              <a:chOff x="723899" y="4357481"/>
              <a:chExt cx="8187159" cy="482703"/>
            </a:xfrm>
          </p:grpSpPr>
          <p:sp>
            <p:nvSpPr>
              <p:cNvPr id="15" name="Line 4103"/>
              <p:cNvSpPr>
                <a:spLocks noChangeShapeType="1"/>
              </p:cNvSpPr>
              <p:nvPr/>
            </p:nvSpPr>
            <p:spPr bwMode="auto">
              <a:xfrm>
                <a:off x="8021373" y="4367006"/>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14" name="Line 4102"/>
              <p:cNvSpPr>
                <a:spLocks noChangeShapeType="1"/>
              </p:cNvSpPr>
              <p:nvPr/>
            </p:nvSpPr>
            <p:spPr bwMode="auto">
              <a:xfrm flipV="1">
                <a:off x="723899" y="4551965"/>
                <a:ext cx="8187159" cy="10511"/>
              </a:xfrm>
              <a:prstGeom prst="line">
                <a:avLst/>
              </a:prstGeom>
              <a:noFill/>
              <a:ln w="57150">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16" name="Line 4104"/>
              <p:cNvSpPr>
                <a:spLocks noChangeShapeType="1"/>
              </p:cNvSpPr>
              <p:nvPr/>
            </p:nvSpPr>
            <p:spPr bwMode="auto">
              <a:xfrm flipH="1">
                <a:off x="7115631" y="4367006"/>
                <a:ext cx="4326" cy="471694"/>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0" name="Line 4109"/>
              <p:cNvSpPr>
                <a:spLocks noChangeShapeType="1"/>
              </p:cNvSpPr>
              <p:nvPr/>
            </p:nvSpPr>
            <p:spPr bwMode="auto">
              <a:xfrm flipH="1">
                <a:off x="726068" y="4357481"/>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1" name="Line 4110"/>
              <p:cNvSpPr>
                <a:spLocks noChangeShapeType="1"/>
              </p:cNvSpPr>
              <p:nvPr/>
            </p:nvSpPr>
            <p:spPr bwMode="auto">
              <a:xfrm>
                <a:off x="1664189" y="4367006"/>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2" name="Line 4111"/>
              <p:cNvSpPr>
                <a:spLocks noChangeShapeType="1"/>
              </p:cNvSpPr>
              <p:nvPr/>
            </p:nvSpPr>
            <p:spPr bwMode="auto">
              <a:xfrm flipH="1">
                <a:off x="2581131" y="4368251"/>
                <a:ext cx="1491"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3" name="Line 4112"/>
              <p:cNvSpPr>
                <a:spLocks noChangeShapeType="1"/>
              </p:cNvSpPr>
              <p:nvPr/>
            </p:nvSpPr>
            <p:spPr bwMode="auto">
              <a:xfrm>
                <a:off x="3474666" y="4367006"/>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4" name="Line 4113"/>
              <p:cNvSpPr>
                <a:spLocks noChangeShapeType="1"/>
              </p:cNvSpPr>
              <p:nvPr/>
            </p:nvSpPr>
            <p:spPr bwMode="auto">
              <a:xfrm>
                <a:off x="4367867" y="4376531"/>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5" name="Line 4114"/>
              <p:cNvSpPr>
                <a:spLocks noChangeShapeType="1"/>
              </p:cNvSpPr>
              <p:nvPr/>
            </p:nvSpPr>
            <p:spPr bwMode="auto">
              <a:xfrm flipH="1">
                <a:off x="5288294" y="4361493"/>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26" name="Line 4115"/>
              <p:cNvSpPr>
                <a:spLocks noChangeShapeType="1"/>
              </p:cNvSpPr>
              <p:nvPr/>
            </p:nvSpPr>
            <p:spPr bwMode="auto">
              <a:xfrm>
                <a:off x="6197021" y="4357481"/>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sp>
            <p:nvSpPr>
              <p:cNvPr id="51" name="Line 4103"/>
              <p:cNvSpPr>
                <a:spLocks noChangeShapeType="1"/>
              </p:cNvSpPr>
              <p:nvPr/>
            </p:nvSpPr>
            <p:spPr bwMode="auto">
              <a:xfrm>
                <a:off x="8907198" y="4376531"/>
                <a:ext cx="0" cy="463653"/>
              </a:xfrm>
              <a:prstGeom prst="line">
                <a:avLst/>
              </a:prstGeom>
              <a:noFill/>
              <a:ln w="28575">
                <a:solidFill>
                  <a:schemeClr val="tx2">
                    <a:lumMod val="65000"/>
                    <a:lumOff val="35000"/>
                  </a:schemeClr>
                </a:solidFill>
                <a:round/>
                <a:headEnd/>
                <a:tailEnd/>
              </a:ln>
              <a:effectLst/>
            </p:spPr>
            <p:txBody>
              <a:bodyPr/>
              <a:lstStyle/>
              <a:p>
                <a:endParaRPr lang="en-US" dirty="0">
                  <a:solidFill>
                    <a:schemeClr val="tx1">
                      <a:lumMod val="50000"/>
                    </a:schemeClr>
                  </a:solidFill>
                </a:endParaRPr>
              </a:p>
            </p:txBody>
          </p:sp>
        </p:grpSp>
        <p:sp>
          <p:nvSpPr>
            <p:cNvPr id="54" name="Text Box 4134"/>
            <p:cNvSpPr txBox="1">
              <a:spLocks noChangeArrowheads="1"/>
            </p:cNvSpPr>
            <p:nvPr/>
          </p:nvSpPr>
          <p:spPr bwMode="auto">
            <a:xfrm>
              <a:off x="8127312" y="4771591"/>
              <a:ext cx="550122" cy="276999"/>
            </a:xfrm>
            <a:prstGeom prst="rect">
              <a:avLst/>
            </a:prstGeom>
            <a:noFill/>
            <a:ln w="9525">
              <a:noFill/>
              <a:miter lim="800000"/>
              <a:headEnd/>
              <a:tailEnd/>
            </a:ln>
            <a:effectLst/>
          </p:spPr>
          <p:txBody>
            <a:bodyPr>
              <a:spAutoFit/>
            </a:bodyPr>
            <a:lstStyle/>
            <a:p>
              <a:r>
                <a:rPr lang="en-US" sz="1200" dirty="0" smtClean="0">
                  <a:solidFill>
                    <a:schemeClr val="tx1">
                      <a:lumMod val="50000"/>
                    </a:schemeClr>
                  </a:solidFill>
                  <a:latin typeface="Arial" pitchFamily="34" charset="0"/>
                </a:rPr>
                <a:t>2015</a:t>
              </a:r>
              <a:endParaRPr lang="en-US" sz="1200" dirty="0">
                <a:solidFill>
                  <a:schemeClr val="tx1">
                    <a:lumMod val="50000"/>
                  </a:schemeClr>
                </a:solidFill>
                <a:latin typeface="Arial" pitchFamily="34" charset="0"/>
              </a:endParaRPr>
            </a:p>
          </p:txBody>
        </p:sp>
      </p:grpSp>
      <p:sp>
        <p:nvSpPr>
          <p:cNvPr id="60" name="Line 4141"/>
          <p:cNvSpPr>
            <a:spLocks noChangeShapeType="1"/>
          </p:cNvSpPr>
          <p:nvPr/>
        </p:nvSpPr>
        <p:spPr bwMode="auto">
          <a:xfrm flipH="1" flipV="1">
            <a:off x="5170167" y="4394260"/>
            <a:ext cx="278133" cy="1549339"/>
          </a:xfrm>
          <a:prstGeom prst="line">
            <a:avLst/>
          </a:prstGeom>
          <a:noFill/>
          <a:ln w="9525">
            <a:solidFill>
              <a:schemeClr val="tx2"/>
            </a:solidFill>
            <a:round/>
            <a:headEnd/>
            <a:tailEnd type="triangle" w="med" len="med"/>
          </a:ln>
          <a:effectLst/>
        </p:spPr>
        <p:txBody>
          <a:bodyPr/>
          <a:lstStyle/>
          <a:p>
            <a:endParaRPr lang="en-US"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Associated with Licensing Process </a:t>
            </a:r>
            <a:endParaRPr lang="en-US" dirty="0"/>
          </a:p>
        </p:txBody>
      </p:sp>
      <p:sp>
        <p:nvSpPr>
          <p:cNvPr id="5" name="Slide Number Placeholder 4"/>
          <p:cNvSpPr>
            <a:spLocks noGrp="1"/>
          </p:cNvSpPr>
          <p:nvPr>
            <p:ph type="sldNum" sz="quarter" idx="11"/>
          </p:nvPr>
        </p:nvSpPr>
        <p:spPr/>
        <p:txBody>
          <a:bodyPr/>
          <a:lstStyle/>
          <a:p>
            <a:pPr>
              <a:defRPr/>
            </a:pPr>
            <a:fld id="{4D675385-D692-4702-9CBA-56CAC45BC743}" type="slidenum">
              <a:rPr lang="en-US" smtClean="0"/>
              <a:pPr>
                <a:defRPr/>
              </a:pPr>
              <a:t>4</a:t>
            </a:fld>
            <a:endParaRPr lang="en-US" dirty="0"/>
          </a:p>
        </p:txBody>
      </p:sp>
      <p:sp>
        <p:nvSpPr>
          <p:cNvPr id="6" name="Rectangle 3"/>
          <p:cNvSpPr>
            <a:spLocks noGrp="1"/>
          </p:cNvSpPr>
          <p:nvPr>
            <p:ph idx="1"/>
          </p:nvPr>
        </p:nvSpPr>
        <p:spPr>
          <a:xfrm>
            <a:off x="363538" y="806450"/>
            <a:ext cx="8412162" cy="4651375"/>
          </a:xfrm>
        </p:spPr>
        <p:txBody>
          <a:bodyPr/>
          <a:lstStyle/>
          <a:p>
            <a:pPr>
              <a:buFont typeface="Arial" pitchFamily="34" charset="0"/>
              <a:buChar char="•"/>
            </a:pPr>
            <a:r>
              <a:rPr lang="en-US" dirty="0" smtClean="0">
                <a:solidFill>
                  <a:schemeClr val="tx1">
                    <a:lumMod val="50000"/>
                  </a:schemeClr>
                </a:solidFill>
              </a:rPr>
              <a:t>  The type of studies conducted as well as the design of each study were developed in consultation with stakeholders.</a:t>
            </a:r>
          </a:p>
          <a:p>
            <a:pPr>
              <a:buFont typeface="Arial" pitchFamily="34" charset="0"/>
              <a:buChar char="•"/>
            </a:pPr>
            <a:endParaRPr lang="en-US" sz="1000"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The ILP processes for the two Projects including 47 studies have cost approximately $22 million dollars. </a:t>
            </a:r>
          </a:p>
          <a:p>
            <a:pPr>
              <a:buFont typeface="Arial" pitchFamily="34" charset="0"/>
              <a:buChar char="•"/>
            </a:pPr>
            <a:endParaRPr lang="en-US" sz="1000"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The studies were conducted from 2010 through 2012.</a:t>
            </a:r>
          </a:p>
          <a:p>
            <a:pPr>
              <a:buFont typeface="Arial" pitchFamily="34" charset="0"/>
              <a:buChar char="•"/>
            </a:pPr>
            <a:endParaRPr lang="en-US" sz="1000"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A variety of aspects were covered by the studies and include areas such as fish and aquatic species communities, fish passage evaluations, instream flow habitat assessments, water quality assessments, sediment introduction and transport as well as recreational and shoreline management assessments.</a:t>
            </a:r>
          </a:p>
          <a:p>
            <a:pPr>
              <a:buFont typeface="Arial" pitchFamily="34" charset="0"/>
              <a:buChar char="•"/>
            </a:pPr>
            <a:endParaRPr lang="en-US" sz="1000"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The results of the studies were included with the Final License Application (FLA) and filed accordingly with the FERC.</a:t>
            </a:r>
            <a:endParaRPr lang="en-US"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Application</a:t>
            </a:r>
            <a:endParaRPr lang="en-US" dirty="0"/>
          </a:p>
        </p:txBody>
      </p:sp>
      <p:sp>
        <p:nvSpPr>
          <p:cNvPr id="5" name="Slide Number Placeholder 4"/>
          <p:cNvSpPr>
            <a:spLocks noGrp="1"/>
          </p:cNvSpPr>
          <p:nvPr>
            <p:ph type="sldNum" sz="quarter" idx="11"/>
          </p:nvPr>
        </p:nvSpPr>
        <p:spPr/>
        <p:txBody>
          <a:bodyPr/>
          <a:lstStyle/>
          <a:p>
            <a:pPr>
              <a:defRPr/>
            </a:pPr>
            <a:fld id="{4D675385-D692-4702-9CBA-56CAC45BC743}" type="slidenum">
              <a:rPr lang="en-US" smtClean="0"/>
              <a:pPr>
                <a:defRPr/>
              </a:pPr>
              <a:t>5</a:t>
            </a:fld>
            <a:endParaRPr lang="en-US" dirty="0"/>
          </a:p>
        </p:txBody>
      </p:sp>
      <p:sp>
        <p:nvSpPr>
          <p:cNvPr id="6" name="Rectangle 3"/>
          <p:cNvSpPr>
            <a:spLocks noGrp="1"/>
          </p:cNvSpPr>
          <p:nvPr>
            <p:ph idx="1"/>
          </p:nvPr>
        </p:nvSpPr>
        <p:spPr>
          <a:xfrm>
            <a:off x="363538" y="854075"/>
            <a:ext cx="8412162" cy="5213350"/>
          </a:xfrm>
        </p:spPr>
        <p:txBody>
          <a:bodyPr/>
          <a:lstStyle/>
          <a:p>
            <a:r>
              <a:rPr lang="en-US" dirty="0" smtClean="0">
                <a:solidFill>
                  <a:schemeClr val="tx1">
                    <a:lumMod val="50000"/>
                  </a:schemeClr>
                </a:solidFill>
              </a:rPr>
              <a:t>The licensing process and the development of the Final License Application (FLA) for Conowingo is a cooperative and collaborative process involving multiple parties including federal and state agencies as well as local government and various Non-Governmental Organizations (NGOs).</a:t>
            </a:r>
          </a:p>
          <a:p>
            <a:endParaRPr lang="en-US" sz="200" dirty="0" smtClean="0">
              <a:solidFill>
                <a:schemeClr val="tx1">
                  <a:lumMod val="50000"/>
                </a:schemeClr>
              </a:solidFill>
            </a:endParaRPr>
          </a:p>
          <a:p>
            <a:r>
              <a:rPr lang="en-US" dirty="0" smtClean="0">
                <a:solidFill>
                  <a:schemeClr val="tx1">
                    <a:lumMod val="50000"/>
                  </a:schemeClr>
                </a:solidFill>
              </a:rPr>
              <a:t>The FLA for Conowingo was filed in August 2012 and addressed stakeholder comments received on the draft license application which was filed in April 2012.</a:t>
            </a:r>
          </a:p>
          <a:p>
            <a:endParaRPr lang="en-US" sz="200" dirty="0" smtClean="0">
              <a:solidFill>
                <a:schemeClr val="tx1">
                  <a:lumMod val="50000"/>
                </a:schemeClr>
              </a:solidFill>
            </a:endParaRPr>
          </a:p>
          <a:p>
            <a:r>
              <a:rPr lang="en-US" dirty="0" smtClean="0">
                <a:solidFill>
                  <a:schemeClr val="tx1">
                    <a:lumMod val="50000"/>
                  </a:schemeClr>
                </a:solidFill>
              </a:rPr>
              <a:t>The FLA includes Exelon’s proposal for operations and management of facilities in the future license.  </a:t>
            </a:r>
          </a:p>
          <a:p>
            <a:endParaRPr lang="en-US" sz="200" dirty="0" smtClean="0">
              <a:solidFill>
                <a:schemeClr val="tx1">
                  <a:lumMod val="50000"/>
                </a:schemeClr>
              </a:solidFill>
            </a:endParaRPr>
          </a:p>
          <a:p>
            <a:pPr lvl="1"/>
            <a:r>
              <a:rPr lang="en-US" dirty="0" smtClean="0">
                <a:solidFill>
                  <a:schemeClr val="tx1">
                    <a:lumMod val="50000"/>
                  </a:schemeClr>
                </a:solidFill>
              </a:rPr>
              <a:t>Exelon has proposed environmental measures as part of the FLA that include:</a:t>
            </a:r>
          </a:p>
          <a:p>
            <a:pPr lvl="2"/>
            <a:r>
              <a:rPr lang="en-US" dirty="0" smtClean="0">
                <a:solidFill>
                  <a:schemeClr val="tx1">
                    <a:lumMod val="50000"/>
                  </a:schemeClr>
                </a:solidFill>
              </a:rPr>
              <a:t>Plans for managing land with rare, threatened and endangered species habitats</a:t>
            </a:r>
          </a:p>
          <a:p>
            <a:pPr lvl="2"/>
            <a:r>
              <a:rPr lang="en-US" dirty="0" smtClean="0">
                <a:solidFill>
                  <a:schemeClr val="tx1">
                    <a:lumMod val="50000"/>
                  </a:schemeClr>
                </a:solidFill>
              </a:rPr>
              <a:t>Continuation of the operations and preventive maintenance program for the East Fish Lift (EFL) </a:t>
            </a:r>
          </a:p>
          <a:p>
            <a:pPr lvl="2"/>
            <a:r>
              <a:rPr lang="en-US" dirty="0" smtClean="0">
                <a:solidFill>
                  <a:schemeClr val="tx1">
                    <a:lumMod val="50000"/>
                  </a:schemeClr>
                </a:solidFill>
              </a:rPr>
              <a:t>Best management practices (BMPs) for controlling sediment introduction from Project lands along with conducting a bathymetry study of Conowingo Pond every 5 years to monitor sediment transport and depositional patterns and a sediment management plan to identify benchmarks and thresholds for action to address sediment issues that may affect Project operations.</a:t>
            </a:r>
          </a:p>
          <a:p>
            <a:pPr lvl="2"/>
            <a:endParaRPr lang="en-US" sz="200" dirty="0" smtClean="0">
              <a:solidFill>
                <a:schemeClr val="tx1">
                  <a:lumMod val="50000"/>
                </a:schemeClr>
              </a:solidFill>
            </a:endParaRPr>
          </a:p>
          <a:p>
            <a:pPr lvl="1"/>
            <a:r>
              <a:rPr lang="en-US" dirty="0" smtClean="0">
                <a:solidFill>
                  <a:schemeClr val="tx1">
                    <a:lumMod val="50000"/>
                  </a:schemeClr>
                </a:solidFill>
              </a:rPr>
              <a:t>Recreation and shoreline management plans were also part of the FLA.</a:t>
            </a:r>
          </a:p>
          <a:p>
            <a:pPr lvl="1"/>
            <a:endParaRPr lang="en-US" sz="200" dirty="0" smtClean="0">
              <a:solidFill>
                <a:schemeClr val="tx1">
                  <a:lumMod val="50000"/>
                </a:schemeClr>
              </a:solidFill>
            </a:endParaRPr>
          </a:p>
          <a:p>
            <a:pPr lvl="1"/>
            <a:r>
              <a:rPr lang="en-US" dirty="0" smtClean="0">
                <a:solidFill>
                  <a:schemeClr val="tx1">
                    <a:lumMod val="50000"/>
                  </a:schemeClr>
                </a:solidFill>
              </a:rPr>
              <a:t>Exelon plans to invest approximately $7 million in recreational improvements.</a:t>
            </a:r>
            <a:endParaRPr lang="en-US" dirty="0">
              <a:solidFill>
                <a:schemeClr val="tx1">
                  <a:lumMod val="50000"/>
                </a:schemeClr>
              </a:solidFill>
            </a:endParaRPr>
          </a:p>
        </p:txBody>
      </p:sp>
      <p:sp>
        <p:nvSpPr>
          <p:cNvPr id="7" name="TextBox 6"/>
          <p:cNvSpPr txBox="1"/>
          <p:nvPr/>
        </p:nvSpPr>
        <p:spPr>
          <a:xfrm>
            <a:off x="3867150" y="6410325"/>
            <a:ext cx="2838450" cy="267766"/>
          </a:xfrm>
          <a:prstGeom prst="rect">
            <a:avLst/>
          </a:prstGeom>
          <a:noFill/>
        </p:spPr>
        <p:txBody>
          <a:bodyPr wrap="square" rtlCol="0">
            <a:spAutoFit/>
          </a:bodyPr>
          <a:lstStyle/>
          <a:p>
            <a:pPr>
              <a:lnSpc>
                <a:spcPct val="95000"/>
              </a:lnSpc>
              <a:spcBef>
                <a:spcPts val="600"/>
              </a:spcBef>
            </a:pPr>
            <a:endParaRPr lang="en-US"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Issue: Sediment Transport</a:t>
            </a:r>
          </a:p>
        </p:txBody>
      </p:sp>
      <p:sp>
        <p:nvSpPr>
          <p:cNvPr id="4100" name="Rectangle 3"/>
          <p:cNvSpPr>
            <a:spLocks noGrp="1" noChangeArrowheads="1"/>
          </p:cNvSpPr>
          <p:nvPr>
            <p:ph idx="1"/>
          </p:nvPr>
        </p:nvSpPr>
        <p:spPr>
          <a:xfrm>
            <a:off x="344488" y="1025524"/>
            <a:ext cx="8412162" cy="4937125"/>
          </a:xfrm>
        </p:spPr>
        <p:txBody>
          <a:bodyPr/>
          <a:lstStyle/>
          <a:p>
            <a:pPr lvl="0">
              <a:lnSpc>
                <a:spcPct val="80000"/>
              </a:lnSpc>
              <a:buFont typeface="Arial" pitchFamily="34" charset="0"/>
              <a:buChar char="•"/>
              <a:defRPr/>
            </a:pPr>
            <a:r>
              <a:rPr lang="en-US" dirty="0" smtClean="0">
                <a:solidFill>
                  <a:schemeClr val="tx1">
                    <a:lumMod val="50000"/>
                  </a:schemeClr>
                </a:solidFill>
                <a:effectLst/>
              </a:rPr>
              <a:t>  </a:t>
            </a:r>
            <a:r>
              <a:rPr lang="en-US" dirty="0" smtClean="0">
                <a:solidFill>
                  <a:schemeClr val="tx2"/>
                </a:solidFill>
              </a:rPr>
              <a:t> Sediment within the Susquehanna River Basin that affects the Chesapeake Bay is a watershed issue that requires the participation of all parties.  To this end, Exelon has been involved with the Sediment Task Force since its original inception in the late 1990’s and continues to support the effort by participating in the Lower Susquehanna River Watershed Assessment (LSRWA).</a:t>
            </a:r>
          </a:p>
          <a:p>
            <a:pPr lvl="0">
              <a:lnSpc>
                <a:spcPct val="80000"/>
              </a:lnSpc>
              <a:buFont typeface="Arial" pitchFamily="34" charset="0"/>
              <a:buChar char="•"/>
              <a:defRPr/>
            </a:pPr>
            <a:endParaRPr lang="en-US" dirty="0" smtClean="0">
              <a:solidFill>
                <a:schemeClr val="tx2"/>
              </a:solidFill>
            </a:endParaRPr>
          </a:p>
          <a:p>
            <a:pPr lvl="0">
              <a:lnSpc>
                <a:spcPct val="80000"/>
              </a:lnSpc>
              <a:buFont typeface="Arial" pitchFamily="34" charset="0"/>
              <a:buChar char="•"/>
              <a:defRPr/>
            </a:pPr>
            <a:r>
              <a:rPr lang="en-US" dirty="0" smtClean="0">
                <a:solidFill>
                  <a:schemeClr val="tx2"/>
                </a:solidFill>
              </a:rPr>
              <a:t>  In conjunction with the LSRWA, Exelon provides in-kind services that have included 2011 bathymetry data for use in modeling and calibration associated with the projects of the LSRWA along with regular participation in meetings associated with the process. </a:t>
            </a:r>
            <a:endParaRPr lang="en-US" dirty="0" smtClean="0">
              <a:solidFill>
                <a:schemeClr val="tx1">
                  <a:lumMod val="50000"/>
                </a:schemeClr>
              </a:solidFill>
              <a:effectLst/>
            </a:endParaRPr>
          </a:p>
          <a:p>
            <a:pPr>
              <a:lnSpc>
                <a:spcPct val="80000"/>
              </a:lnSpc>
              <a:buFont typeface="Arial" pitchFamily="34" charset="0"/>
              <a:buChar char="•"/>
              <a:defRPr/>
            </a:pPr>
            <a:endParaRPr lang="en-US" dirty="0" smtClean="0">
              <a:solidFill>
                <a:schemeClr val="tx1">
                  <a:lumMod val="50000"/>
                </a:schemeClr>
              </a:solidFill>
              <a:effectLst/>
            </a:endParaRPr>
          </a:p>
          <a:p>
            <a:pPr>
              <a:lnSpc>
                <a:spcPct val="80000"/>
              </a:lnSpc>
              <a:buFont typeface="Arial" pitchFamily="34" charset="0"/>
              <a:buChar char="•"/>
              <a:defRPr/>
            </a:pPr>
            <a:r>
              <a:rPr lang="en-US" dirty="0" smtClean="0">
                <a:solidFill>
                  <a:schemeClr val="tx1">
                    <a:lumMod val="50000"/>
                  </a:schemeClr>
                </a:solidFill>
                <a:effectLst/>
              </a:rPr>
              <a:t>  Sediment originates from upland and riverine erosion throughout the 27,500 sq mile watershed that covers parts of the three state area Maryland, Pennsylvania and New York</a:t>
            </a:r>
          </a:p>
          <a:p>
            <a:pPr>
              <a:lnSpc>
                <a:spcPct val="80000"/>
              </a:lnSpc>
              <a:buFont typeface="Arial" pitchFamily="34" charset="0"/>
              <a:buChar char="•"/>
              <a:defRPr/>
            </a:pPr>
            <a:endParaRPr lang="en-US" dirty="0" smtClean="0">
              <a:solidFill>
                <a:schemeClr val="tx1">
                  <a:lumMod val="50000"/>
                </a:schemeClr>
              </a:solidFill>
              <a:effectLst/>
            </a:endParaRPr>
          </a:p>
          <a:p>
            <a:pPr>
              <a:buFont typeface="Arial" pitchFamily="34" charset="0"/>
              <a:buChar char="•"/>
              <a:defRPr/>
            </a:pPr>
            <a:r>
              <a:rPr lang="en-US" dirty="0" smtClean="0">
                <a:solidFill>
                  <a:schemeClr val="tx1">
                    <a:lumMod val="50000"/>
                  </a:schemeClr>
                </a:solidFill>
              </a:rPr>
              <a:t>  To quote a recent Fact Sheet from the Chesapeake Bay Foundation  </a:t>
            </a:r>
          </a:p>
          <a:p>
            <a:pPr lvl="1">
              <a:buNone/>
              <a:defRPr/>
            </a:pPr>
            <a:r>
              <a:rPr lang="en-US" dirty="0" smtClean="0">
                <a:solidFill>
                  <a:schemeClr val="tx1">
                    <a:lumMod val="50000"/>
                  </a:schemeClr>
                </a:solidFill>
              </a:rPr>
              <a:t>     “…The dam, historically, has been the Bay’s best BMP, removing much of what normally would have flowed downstream, particularly phosphorus and sediment.” </a:t>
            </a:r>
          </a:p>
          <a:p>
            <a:pPr lvl="1">
              <a:buNone/>
              <a:defRPr/>
            </a:pPr>
            <a:endParaRPr lang="en-US" dirty="0" smtClean="0">
              <a:solidFill>
                <a:schemeClr val="tx1">
                  <a:lumMod val="50000"/>
                </a:schemeClr>
              </a:solidFill>
              <a:effectLst/>
            </a:endParaRPr>
          </a:p>
          <a:p>
            <a:pPr>
              <a:lnSpc>
                <a:spcPct val="80000"/>
              </a:lnSpc>
              <a:buFont typeface="Arial" pitchFamily="34" charset="0"/>
              <a:buChar char="•"/>
              <a:defRPr/>
            </a:pPr>
            <a:r>
              <a:rPr lang="en-US" dirty="0" smtClean="0">
                <a:solidFill>
                  <a:schemeClr val="tx1">
                    <a:lumMod val="50000"/>
                  </a:schemeClr>
                </a:solidFill>
                <a:effectLst/>
              </a:rPr>
              <a:t>  The amount of sediment deposited as estimated by the 2008 USGS Bathymetry report is an average of 2,000,000 tons annually.  This equates to a 100 ton railcar loaded every 26 minutes 365 days per year just to maintain the same level of sediment.</a:t>
            </a:r>
            <a:r>
              <a:rPr lang="en-US" dirty="0" smtClean="0">
                <a:solidFill>
                  <a:schemeClr val="tx1">
                    <a:lumMod val="50000"/>
                  </a:schemeClr>
                </a:solidFill>
              </a:rPr>
              <a:t>  </a:t>
            </a:r>
            <a:endParaRPr lang="en-US" dirty="0" smtClean="0">
              <a:solidFill>
                <a:schemeClr val="tx1">
                  <a:lumMod val="50000"/>
                </a:schemeClr>
              </a:solidFill>
              <a:effectLst/>
            </a:endParaRPr>
          </a:p>
        </p:txBody>
      </p:sp>
      <p:sp>
        <p:nvSpPr>
          <p:cNvPr id="4" name="Slide Number Placeholder 5"/>
          <p:cNvSpPr>
            <a:spLocks noGrp="1"/>
          </p:cNvSpPr>
          <p:nvPr>
            <p:ph type="sldNum" sz="quarter" idx="11"/>
          </p:nvPr>
        </p:nvSpPr>
        <p:spPr>
          <a:prstGeom prst="rect">
            <a:avLst/>
          </a:prstGeom>
        </p:spPr>
        <p:txBody>
          <a:bodyPr/>
          <a:lstStyle/>
          <a:p>
            <a:pPr>
              <a:defRPr/>
            </a:pPr>
            <a:fld id="{123D98FB-653E-4C06-8CB8-5F0E7C9EC05A}" type="slidenum">
              <a:rPr lang="en-US"/>
              <a:pPr>
                <a:defRPr/>
              </a:pPr>
              <a:t>6</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5" name="Slide Number Placeholder 4"/>
          <p:cNvSpPr>
            <a:spLocks noGrp="1"/>
          </p:cNvSpPr>
          <p:nvPr>
            <p:ph type="sldNum" sz="quarter" idx="11"/>
          </p:nvPr>
        </p:nvSpPr>
        <p:spPr/>
        <p:txBody>
          <a:bodyPr/>
          <a:lstStyle/>
          <a:p>
            <a:pPr>
              <a:defRPr/>
            </a:pPr>
            <a:fld id="{4D675385-D692-4702-9CBA-56CAC45BC743}" type="slidenum">
              <a:rPr lang="en-US" smtClean="0"/>
              <a:pPr>
                <a:defRPr/>
              </a:pPr>
              <a:t>7</a:t>
            </a:fld>
            <a:endParaRPr lang="en-US" dirty="0"/>
          </a:p>
        </p:txBody>
      </p:sp>
      <p:sp>
        <p:nvSpPr>
          <p:cNvPr id="7" name="Content Placeholder 2"/>
          <p:cNvSpPr>
            <a:spLocks noGrp="1"/>
          </p:cNvSpPr>
          <p:nvPr>
            <p:ph idx="1"/>
          </p:nvPr>
        </p:nvSpPr>
        <p:spPr>
          <a:xfrm>
            <a:off x="344488" y="977901"/>
            <a:ext cx="8412162" cy="3651250"/>
          </a:xfrm>
        </p:spPr>
        <p:txBody>
          <a:bodyPr/>
          <a:lstStyle/>
          <a:p>
            <a:pPr>
              <a:buFont typeface="Arial" pitchFamily="34" charset="0"/>
              <a:buChar char="•"/>
            </a:pPr>
            <a:r>
              <a:rPr lang="en-US" dirty="0" smtClean="0">
                <a:solidFill>
                  <a:schemeClr val="tx1">
                    <a:lumMod val="50000"/>
                  </a:schemeClr>
                </a:solidFill>
              </a:rPr>
              <a:t>  Exelon and licensing stakeholders have begun the negotiating phase of the relicensing process.  We anticipate that the cooperative and collaborative nature of the previous licensing steps will continue throughout the negotiating stage.</a:t>
            </a:r>
          </a:p>
          <a:p>
            <a:pPr>
              <a:buFont typeface="Arial" pitchFamily="34" charset="0"/>
              <a:buChar char="•"/>
            </a:pP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Exelon will continue to provide information to facilitate open discussions during the negotiating sessions of licensing.</a:t>
            </a:r>
          </a:p>
          <a:p>
            <a:pPr>
              <a:buFont typeface="Arial" pitchFamily="34" charset="0"/>
              <a:buChar char="•"/>
            </a:pP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In parallel, Exelon will also continue its involvement with the Lower Susquehanna River Watershed Assessment.</a:t>
            </a:r>
          </a:p>
          <a:p>
            <a:pPr>
              <a:buFont typeface="Arial" pitchFamily="34" charset="0"/>
              <a:buChar char="•"/>
            </a:pPr>
            <a:endParaRPr lang="en-US" dirty="0" smtClean="0">
              <a:solidFill>
                <a:schemeClr val="tx1">
                  <a:lumMod val="50000"/>
                </a:schemeClr>
              </a:solidFill>
            </a:endParaRPr>
          </a:p>
          <a:p>
            <a:pPr>
              <a:buFont typeface="Arial" pitchFamily="34" charset="0"/>
              <a:buChar char="•"/>
            </a:pPr>
            <a:r>
              <a:rPr lang="en-US" dirty="0" smtClean="0">
                <a:solidFill>
                  <a:schemeClr val="tx1">
                    <a:lumMod val="50000"/>
                  </a:schemeClr>
                </a:solidFill>
              </a:rPr>
              <a:t>  Exelon is grateful for the opportunity to participate in today’s panel discussion and appreciates the opportunity to discuss the relicensing process. </a:t>
            </a:r>
            <a:endParaRPr lang="en-US" dirty="0">
              <a:solidFill>
                <a:schemeClr val="tx1">
                  <a:lumMod val="50000"/>
                </a:schemeClr>
              </a:solidFill>
            </a:endParaRPr>
          </a:p>
        </p:txBody>
      </p:sp>
    </p:spTree>
  </p:cSld>
  <p:clrMapOvr>
    <a:masterClrMapping/>
  </p:clrMapOvr>
</p:sld>
</file>

<file path=ppt/theme/theme1.xml><?xml version="1.0" encoding="utf-8"?>
<a:theme xmlns:a="http://schemas.openxmlformats.org/drawingml/2006/main" name="License Application New Brand June 2012 - RJL Comments 6-3-12">
  <a:themeElements>
    <a:clrScheme name="Exelon">
      <a:dk1>
        <a:srgbClr val="6F7173"/>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lon">
    <a:dk1>
      <a:srgbClr val="6F7173"/>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4012</TotalTime>
  <Words>1042</Words>
  <Application>Microsoft Office PowerPoint</Application>
  <PresentationFormat>On-screen Show (4:3)</PresentationFormat>
  <Paragraphs>104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License Application New Brand June 2012 - RJL Comments 6-3-12</vt:lpstr>
      <vt:lpstr>Citizens Advisory Committee to the Chesapeake Executive Council</vt:lpstr>
      <vt:lpstr>Conowingo Hydroelectric Facility</vt:lpstr>
      <vt:lpstr>Muddy Run Pump Storage</vt:lpstr>
      <vt:lpstr>Licensing Process</vt:lpstr>
      <vt:lpstr>Studies Associated with Licensing Process </vt:lpstr>
      <vt:lpstr>License Application</vt:lpstr>
      <vt:lpstr>Issue: Sediment Transport</vt:lpstr>
      <vt:lpstr>Wrap Up</vt:lpstr>
    </vt:vector>
  </TitlesOfParts>
  <Company>Exelon Corporation</Company>
  <LinksUpToDate>false</LinksUpToDate>
  <SharedDoc>false</SharedDoc>
  <HyperlinkBase>brand@exeloncorp.com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Submittal of Conowingo and Muddy Run License  Applications to FERC   June 19, 2012 </dc:title>
  <dc:creator>Robert J Lynch</dc:creator>
  <cp:keywords>Exelon Generation; Business Materials; PowerPoint Presentation; Internal; RGB;</cp:keywords>
  <dc:description>Exelon Generation Everyday PowerPoint Template</dc:description>
  <cp:lastModifiedBy>u998pcb</cp:lastModifiedBy>
  <cp:revision>250</cp:revision>
  <cp:lastPrinted>2012-03-23T17:32:22Z</cp:lastPrinted>
  <dcterms:created xsi:type="dcterms:W3CDTF">2012-06-04T12:22:44Z</dcterms:created>
  <dcterms:modified xsi:type="dcterms:W3CDTF">2012-11-29T17:34:39Z</dcterms:modified>
  <cp:category>Business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2012-05-01T04:00:00Z</vt:filetime>
  </property>
  <property fmtid="{D5CDD505-2E9C-101B-9397-08002B2CF9AE}" pid="3" name="_AdHocReviewCycleID">
    <vt:i4>-401918058</vt:i4>
  </property>
  <property fmtid="{D5CDD505-2E9C-101B-9397-08002B2CF9AE}" pid="4" name="_NewReviewCycle">
    <vt:lpwstr/>
  </property>
  <property fmtid="{D5CDD505-2E9C-101B-9397-08002B2CF9AE}" pid="5" name="_EmailSubject">
    <vt:lpwstr>Citizens Advisory Committee Presentation - 11-29-2012.pptx</vt:lpwstr>
  </property>
  <property fmtid="{D5CDD505-2E9C-101B-9397-08002B2CF9AE}" pid="6" name="_AuthorEmail">
    <vt:lpwstr>Kimberly.Long@exeloncorp.com</vt:lpwstr>
  </property>
  <property fmtid="{D5CDD505-2E9C-101B-9397-08002B2CF9AE}" pid="7" name="_AuthorEmailDisplayName">
    <vt:lpwstr>Long, Kimberly A:(GenCo-Pwr)</vt:lpwstr>
  </property>
</Properties>
</file>