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59" r:id="rId5"/>
    <p:sldId id="262" r:id="rId6"/>
    <p:sldId id="263" r:id="rId7"/>
    <p:sldId id="261"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7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38C9AB-BCD8-4D4C-8DF8-4A4D5B956CDF}" type="datetimeFigureOut">
              <a:rPr lang="en-US" smtClean="0"/>
              <a:pPr/>
              <a:t>12/3/2012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E5156-97D7-4C5A-976E-E7A14635E0EF}" type="slidenum">
              <a:rPr lang="en-US" smtClean="0"/>
              <a:pPr/>
              <a:t>‹#›</a:t>
            </a:fld>
            <a:endParaRPr lang="en-US"/>
          </a:p>
        </p:txBody>
      </p:sp>
    </p:spTree>
    <p:extLst>
      <p:ext uri="{BB962C8B-B14F-4D97-AF65-F5344CB8AC3E}">
        <p14:creationId xmlns:p14="http://schemas.microsoft.com/office/powerpoint/2010/main" xmlns="" val="18151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9177378-534E-42CD-BF8F-4C89DA253935}"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xmlns="" val="1275253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FE0682-AF91-446D-BDCD-58EB3351EB2A}" type="datetimeFigureOut">
              <a:rPr lang="en-US" smtClean="0"/>
              <a:pPr/>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223230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FE0682-AF91-446D-BDCD-58EB3351EB2A}" type="datetimeFigureOut">
              <a:rPr lang="en-US" smtClean="0"/>
              <a:pPr/>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1783235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FE0682-AF91-446D-BDCD-58EB3351EB2A}" type="datetimeFigureOut">
              <a:rPr lang="en-US" smtClean="0"/>
              <a:pPr/>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4106553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1E56311-0D20-4126-8627-AAE81ED505D2}"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11"/>
          </p:nvPr>
        </p:nvSpPr>
        <p:spPr>
          <a:xfrm>
            <a:off x="1524000" y="6356350"/>
            <a:ext cx="2895600" cy="365125"/>
          </a:xfr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fld id="{A7C0E293-BBB5-46A3-A890-940CEE4B1FF5}"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xmlns="" val="394304629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9970CE-69FA-4D98-B66E-2BBEF041B287}"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fld id="{7C2E2155-8DCC-45D8-8761-6E262408F1BD}"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xmlns="" val="403056898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D7725C-3132-4716-A961-6EC0F178DE71}"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fld id="{7C2E2155-8DCC-45D8-8761-6E262408F1BD}"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xmlns="" val="390348934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9EBD5E-F272-4798-AB22-CA68D9620843}" type="datetime1">
              <a:rPr lang="en-US" smtClean="0">
                <a:solidFill>
                  <a:prstClr val="black">
                    <a:tint val="75000"/>
                  </a:prstClr>
                </a:solidFill>
              </a:rPr>
              <a:pPr/>
              <a:t>12/3/2012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232283963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C7EACA-FE0B-458D-B186-A5B0EE00B71C}" type="datetime1">
              <a:rPr lang="en-US" smtClean="0">
                <a:solidFill>
                  <a:prstClr val="black">
                    <a:tint val="75000"/>
                  </a:prstClr>
                </a:solidFill>
              </a:rPr>
              <a:pPr/>
              <a:t>12/3/2012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404035737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0ACFE0-2051-427C-B821-F9B7304A5175}" type="datetime1">
              <a:rPr lang="en-US" smtClean="0">
                <a:solidFill>
                  <a:prstClr val="black">
                    <a:tint val="75000"/>
                  </a:prstClr>
                </a:solidFill>
              </a:rPr>
              <a:pPr/>
              <a:t>12/3/2012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221894829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D08B8-2C82-45DA-883C-C8009A0E6ED9}" type="datetime1">
              <a:rPr lang="en-US" smtClean="0">
                <a:solidFill>
                  <a:prstClr val="black">
                    <a:tint val="75000"/>
                  </a:prstClr>
                </a:solidFill>
              </a:rPr>
              <a:pPr/>
              <a:t>12/3/2012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256128155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C4CFCC-B4B7-421B-A438-F0723FF90171}" type="datetime1">
              <a:rPr lang="en-US" smtClean="0">
                <a:solidFill>
                  <a:prstClr val="black">
                    <a:tint val="75000"/>
                  </a:prstClr>
                </a:solidFill>
              </a:rPr>
              <a:pPr/>
              <a:t>12/3/2012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42372849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FE0682-AF91-446D-BDCD-58EB3351EB2A}" type="datetimeFigureOut">
              <a:rPr lang="en-US" smtClean="0"/>
              <a:pPr/>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38826187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BDFA86-3611-4A2B-AE8D-4C3C05B0037F}" type="datetime1">
              <a:rPr lang="en-US" smtClean="0">
                <a:solidFill>
                  <a:prstClr val="black">
                    <a:tint val="75000"/>
                  </a:prstClr>
                </a:solidFill>
              </a:rPr>
              <a:pPr/>
              <a:t>12/3/2012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31949426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D309-4C13-4761-846A-3E018D8CA511}"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3527355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82EE3-A955-4B1C-A68F-AAC55E9E4015}"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xmlns="" val="39855370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FE0682-AF91-446D-BDCD-58EB3351EB2A}" type="datetimeFigureOut">
              <a:rPr lang="en-US" smtClean="0"/>
              <a:pPr/>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1162738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FE0682-AF91-446D-BDCD-58EB3351EB2A}" type="datetimeFigureOut">
              <a:rPr lang="en-US" smtClean="0"/>
              <a:pPr/>
              <a:t>12/3/2012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3196814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FE0682-AF91-446D-BDCD-58EB3351EB2A}" type="datetimeFigureOut">
              <a:rPr lang="en-US" smtClean="0"/>
              <a:pPr/>
              <a:t>12/3/2012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2585550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FE0682-AF91-446D-BDCD-58EB3351EB2A}" type="datetimeFigureOut">
              <a:rPr lang="en-US" smtClean="0"/>
              <a:pPr/>
              <a:t>12/3/2012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54705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FE0682-AF91-446D-BDCD-58EB3351EB2A}" type="datetimeFigureOut">
              <a:rPr lang="en-US" smtClean="0"/>
              <a:pPr/>
              <a:t>12/3/2012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4105279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E0682-AF91-446D-BDCD-58EB3351EB2A}" type="datetimeFigureOut">
              <a:rPr lang="en-US" smtClean="0"/>
              <a:pPr/>
              <a:t>12/3/2012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398788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E0682-AF91-446D-BDCD-58EB3351EB2A}" type="datetimeFigureOut">
              <a:rPr lang="en-US" smtClean="0"/>
              <a:pPr/>
              <a:t>12/3/2012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3157984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E0682-AF91-446D-BDCD-58EB3351EB2A}" type="datetimeFigureOut">
              <a:rPr lang="en-US" smtClean="0"/>
              <a:pPr/>
              <a:t>12/3/2012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014D2-972C-4AFE-A997-4E52B3A8D102}" type="slidenum">
              <a:rPr lang="en-US" smtClean="0"/>
              <a:pPr/>
              <a:t>‹#›</a:t>
            </a:fld>
            <a:endParaRPr lang="en-US"/>
          </a:p>
        </p:txBody>
      </p:sp>
    </p:spTree>
    <p:extLst>
      <p:ext uri="{BB962C8B-B14F-4D97-AF65-F5344CB8AC3E}">
        <p14:creationId xmlns:p14="http://schemas.microsoft.com/office/powerpoint/2010/main" xmlns="" val="11744951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10" descr="excorps4c"/>
          <p:cNvPicPr>
            <a:picLocks noChangeAspect="1" noChangeArrowheads="1"/>
          </p:cNvPicPr>
          <p:nvPr userDrawn="1"/>
        </p:nvPicPr>
        <p:blipFill>
          <a:blip r:embed="rId13" cstate="print"/>
          <a:srcRect l="2834" t="16931" b="15344"/>
          <a:stretch>
            <a:fillRect/>
          </a:stretch>
        </p:blipFill>
        <p:spPr bwMode="auto">
          <a:xfrm>
            <a:off x="6858000" y="76200"/>
            <a:ext cx="2286000" cy="609600"/>
          </a:xfrm>
          <a:prstGeom prst="rect">
            <a:avLst/>
          </a:prstGeom>
          <a:noFill/>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247A5-A2BA-4B07-8979-6576FDAB7D5C}" type="datetime1">
              <a:rPr lang="en-US" smtClean="0">
                <a:solidFill>
                  <a:prstClr val="black">
                    <a:tint val="75000"/>
                  </a:prstClr>
                </a:solidFill>
              </a:rPr>
              <a:pPr/>
              <a:t>12/3/2012</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E2155-8DCC-45D8-8761-6E262408F1BD}" type="slidenum">
              <a:rPr lang="en-US" smtClean="0">
                <a:solidFill>
                  <a:prstClr val="black">
                    <a:tint val="75000"/>
                  </a:prstClr>
                </a:solidFill>
              </a:rPr>
              <a:pPr/>
              <a:t>‹#›</a:t>
            </a:fld>
            <a:endParaRPr lang="en-US" dirty="0">
              <a:solidFill>
                <a:prstClr val="black">
                  <a:tint val="75000"/>
                </a:prstClr>
              </a:solidFill>
            </a:endParaRPr>
          </a:p>
        </p:txBody>
      </p:sp>
      <p:pic>
        <p:nvPicPr>
          <p:cNvPr id="7" name="Picture 40" descr="Background"/>
          <p:cNvPicPr>
            <a:picLocks noChangeAspect="1" noChangeArrowheads="1"/>
          </p:cNvPicPr>
          <p:nvPr userDrawn="1"/>
        </p:nvPicPr>
        <p:blipFill>
          <a:blip r:embed="rId14" cstate="print"/>
          <a:srcRect b="13008"/>
          <a:stretch>
            <a:fillRect/>
          </a:stretch>
        </p:blipFill>
        <p:spPr bwMode="auto">
          <a:xfrm>
            <a:off x="0" y="795338"/>
            <a:ext cx="9144000" cy="6057900"/>
          </a:xfrm>
          <a:prstGeom prst="rect">
            <a:avLst/>
          </a:prstGeom>
          <a:noFill/>
        </p:spPr>
      </p:pic>
      <p:sp>
        <p:nvSpPr>
          <p:cNvPr id="11" name="Line 8"/>
          <p:cNvSpPr>
            <a:spLocks noChangeShapeType="1"/>
          </p:cNvSpPr>
          <p:nvPr userDrawn="1"/>
        </p:nvSpPr>
        <p:spPr bwMode="auto">
          <a:xfrm>
            <a:off x="381000" y="814388"/>
            <a:ext cx="8763000" cy="0"/>
          </a:xfrm>
          <a:prstGeom prst="line">
            <a:avLst/>
          </a:prstGeom>
          <a:noFill/>
          <a:ln w="38100">
            <a:solidFill>
              <a:srgbClr val="0000CC"/>
            </a:solidFill>
            <a:round/>
            <a:headEnd/>
            <a:tailEnd/>
          </a:ln>
          <a:effectLst/>
        </p:spPr>
        <p:txBody>
          <a:bodyPr/>
          <a:lstStyle/>
          <a:p>
            <a:endParaRPr lang="en-US" dirty="0">
              <a:solidFill>
                <a:prstClr val="black"/>
              </a:solidFill>
            </a:endParaRPr>
          </a:p>
        </p:txBody>
      </p:sp>
    </p:spTree>
    <p:extLst>
      <p:ext uri="{BB962C8B-B14F-4D97-AF65-F5344CB8AC3E}">
        <p14:creationId xmlns:p14="http://schemas.microsoft.com/office/powerpoint/2010/main" xmlns="" val="756726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lstStyle/>
          <a:p>
            <a:r>
              <a:rPr lang="en-US" dirty="0" smtClean="0"/>
              <a:t>Lower Susquehanna River Dam Sediment and Solutions</a:t>
            </a:r>
            <a:endParaRPr lang="en-US" dirty="0"/>
          </a:p>
        </p:txBody>
      </p:sp>
      <p:sp>
        <p:nvSpPr>
          <p:cNvPr id="3" name="Subtitle 2"/>
          <p:cNvSpPr>
            <a:spLocks noGrp="1"/>
          </p:cNvSpPr>
          <p:nvPr>
            <p:ph type="subTitle" idx="1"/>
          </p:nvPr>
        </p:nvSpPr>
        <p:spPr>
          <a:xfrm>
            <a:off x="1371600" y="3276600"/>
            <a:ext cx="6400800" cy="2590800"/>
          </a:xfrm>
        </p:spPr>
        <p:txBody>
          <a:bodyPr>
            <a:normAutofit lnSpcReduction="10000"/>
          </a:bodyPr>
          <a:lstStyle/>
          <a:p>
            <a:r>
              <a:rPr lang="en-US" dirty="0" err="1" smtClean="0"/>
              <a:t>Conowingo</a:t>
            </a:r>
            <a:r>
              <a:rPr lang="en-US" dirty="0" smtClean="0"/>
              <a:t> Relicensing; LSRWA; MD County Resistance; Solutions; </a:t>
            </a:r>
          </a:p>
          <a:p>
            <a:r>
              <a:rPr lang="en-US" dirty="0" smtClean="0"/>
              <a:t>CAC Involvement</a:t>
            </a:r>
          </a:p>
          <a:p>
            <a:endParaRPr lang="en-US" dirty="0" smtClean="0"/>
          </a:p>
          <a:p>
            <a:r>
              <a:rPr lang="en-US" sz="2400" dirty="0" smtClean="0"/>
              <a:t>Thursday November 29. 2012</a:t>
            </a:r>
            <a:endParaRPr lang="en-US" sz="2400" dirty="0"/>
          </a:p>
        </p:txBody>
      </p:sp>
    </p:spTree>
    <p:extLst>
      <p:ext uri="{BB962C8B-B14F-4D97-AF65-F5344CB8AC3E}">
        <p14:creationId xmlns:p14="http://schemas.microsoft.com/office/powerpoint/2010/main" xmlns="" val="449020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23258"/>
            <a:ext cx="7924800" cy="584775"/>
          </a:xfrm>
          <a:prstGeom prst="rect">
            <a:avLst/>
          </a:prstGeom>
          <a:noFill/>
        </p:spPr>
        <p:txBody>
          <a:bodyPr wrap="square" rtlCol="0">
            <a:spAutoFit/>
          </a:bodyPr>
          <a:lstStyle/>
          <a:p>
            <a:pPr algn="ctr"/>
            <a:r>
              <a:rPr lang="en-US" sz="3200" dirty="0" smtClean="0"/>
              <a:t>Exelon and </a:t>
            </a:r>
            <a:r>
              <a:rPr lang="en-US" sz="3200" dirty="0" err="1" smtClean="0"/>
              <a:t>Conowingo</a:t>
            </a:r>
            <a:r>
              <a:rPr lang="en-US" sz="3200" dirty="0" smtClean="0"/>
              <a:t> Relicensing</a:t>
            </a:r>
            <a:endParaRPr lang="en-US" sz="3200" dirty="0"/>
          </a:p>
        </p:txBody>
      </p:sp>
      <p:sp>
        <p:nvSpPr>
          <p:cNvPr id="3" name="TextBox 2"/>
          <p:cNvSpPr txBox="1"/>
          <p:nvPr/>
        </p:nvSpPr>
        <p:spPr>
          <a:xfrm>
            <a:off x="838200" y="1371600"/>
            <a:ext cx="7696200" cy="5078313"/>
          </a:xfrm>
          <a:prstGeom prst="rect">
            <a:avLst/>
          </a:prstGeom>
          <a:noFill/>
        </p:spPr>
        <p:txBody>
          <a:bodyPr wrap="square" rtlCol="0">
            <a:spAutoFit/>
          </a:bodyPr>
          <a:lstStyle/>
          <a:p>
            <a:pPr marL="285750" indent="-285750">
              <a:buFont typeface="Arial" pitchFamily="34" charset="0"/>
              <a:buChar char="•"/>
            </a:pPr>
            <a:r>
              <a:rPr lang="en-US" dirty="0" smtClean="0"/>
              <a:t>Exelon Application states, “The cumulative impact of the Project to the system is to provide the last site of sediment storage along the Susquehanna River before sediment reaches Chesapeake Bay.  This has benefited Chesapeake Bay by providing a means by which the quantity of fine-grained sediment and associated nutrients, sources of water quality impairment, reaching the Bay are reduced.”</a:t>
            </a:r>
          </a:p>
          <a:p>
            <a:endParaRPr lang="en-US" dirty="0"/>
          </a:p>
          <a:p>
            <a:pPr marL="285750" indent="-285750">
              <a:buFont typeface="Arial" pitchFamily="34" charset="0"/>
              <a:buChar char="•"/>
            </a:pPr>
            <a:r>
              <a:rPr lang="en-US" dirty="0" smtClean="0"/>
              <a:t>Exelon Application states, “In summary, the impact of the Project on sediment, when added to other past, present, and reasonably foreseeable future actions, is beneficial or small. When the Project reaches steady state, these benefits will be reduced.”</a:t>
            </a:r>
          </a:p>
          <a:p>
            <a:pPr marL="285750" indent="-285750">
              <a:buFont typeface="Arial" pitchFamily="34" charset="0"/>
              <a:buChar char="•"/>
            </a:pPr>
            <a:endParaRPr lang="en-US" dirty="0" smtClean="0"/>
          </a:p>
          <a:p>
            <a:pPr marL="285750" indent="-285750">
              <a:buFont typeface="Arial" pitchFamily="34" charset="0"/>
              <a:buChar char="•"/>
            </a:pPr>
            <a:r>
              <a:rPr lang="en-US" dirty="0" smtClean="0"/>
              <a:t>LSR Response, “The model used by Exelon to determine there is no scouring, HEC-6, is not an appropriate model for this calculation, and Exelon’s consultants have been informed of this by USGS.   ACE info and bathymetry from 1972 event, and others, indicate that large amounts of sediment are transported to the Chesapeake Bay by scouring and these events can have a major negative impact on the Chesapeake Bay.”</a:t>
            </a:r>
            <a:endParaRPr lang="en-US" dirty="0"/>
          </a:p>
        </p:txBody>
      </p:sp>
    </p:spTree>
    <p:extLst>
      <p:ext uri="{BB962C8B-B14F-4D97-AF65-F5344CB8AC3E}">
        <p14:creationId xmlns:p14="http://schemas.microsoft.com/office/powerpoint/2010/main" xmlns="" val="1306946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0" y="0"/>
            <a:ext cx="7315200" cy="762000"/>
          </a:xfrm>
        </p:spPr>
        <p:txBody>
          <a:bodyPr>
            <a:normAutofit fontScale="90000"/>
          </a:bodyPr>
          <a:lstStyle/>
          <a:p>
            <a:pPr algn="l"/>
            <a:r>
              <a:rPr lang="en-US" sz="1800" b="1" dirty="0" smtClean="0"/>
              <a:t/>
            </a:r>
            <a:br>
              <a:rPr lang="en-US" sz="1800" b="1" dirty="0" smtClean="0"/>
            </a:br>
            <a:r>
              <a:rPr lang="en-US" sz="1800" b="1" dirty="0" smtClean="0"/>
              <a:t> </a:t>
            </a:r>
            <a:r>
              <a:rPr lang="en-US" sz="1900" b="1" dirty="0" smtClean="0">
                <a:latin typeface="Arial Narrow" pitchFamily="34" charset="0"/>
              </a:rPr>
              <a:t>CONOWINGO POND BATHYMETRIC SURVEY</a:t>
            </a:r>
            <a:r>
              <a:rPr lang="en-US" sz="1800" b="1" dirty="0"/>
              <a:t/>
            </a:r>
            <a:br>
              <a:rPr lang="en-US" sz="1800" b="1" dirty="0"/>
            </a:br>
            <a:endParaRPr lang="en-US" sz="1800" b="1" dirty="0" smtClean="0"/>
          </a:p>
        </p:txBody>
      </p:sp>
      <p:sp>
        <p:nvSpPr>
          <p:cNvPr id="3" name="Content Placeholder 2"/>
          <p:cNvSpPr>
            <a:spLocks noGrp="1"/>
          </p:cNvSpPr>
          <p:nvPr>
            <p:ph idx="1"/>
          </p:nvPr>
        </p:nvSpPr>
        <p:spPr>
          <a:xfrm>
            <a:off x="381000" y="990600"/>
            <a:ext cx="8458200" cy="5562600"/>
          </a:xfrm>
        </p:spPr>
        <p:txBody>
          <a:bodyPr lIns="0" rtlCol="0">
            <a:normAutofit lnSpcReduction="10000"/>
          </a:bodyPr>
          <a:lstStyle/>
          <a:p>
            <a:pPr lvl="1">
              <a:lnSpc>
                <a:spcPct val="114000"/>
              </a:lnSpc>
              <a:spcBef>
                <a:spcPts val="0"/>
              </a:spcBef>
              <a:spcAft>
                <a:spcPts val="600"/>
              </a:spcAft>
              <a:buFont typeface="Wingdings" pitchFamily="2" charset="2"/>
              <a:buChar char="§"/>
              <a:defRPr/>
            </a:pPr>
            <a:r>
              <a:rPr lang="en-US" sz="2400" dirty="0" smtClean="0">
                <a:solidFill>
                  <a:prstClr val="black"/>
                </a:solidFill>
                <a:ea typeface="+mj-ea"/>
                <a:cs typeface="+mj-cs"/>
              </a:rPr>
              <a:t>Sediment Task Force Meeting    January 23, 2012</a:t>
            </a:r>
            <a:r>
              <a:rPr lang="en-US" sz="2200" dirty="0" smtClean="0">
                <a:solidFill>
                  <a:prstClr val="black"/>
                </a:solidFill>
                <a:ea typeface="+mj-ea"/>
                <a:cs typeface="+mj-cs"/>
              </a:rPr>
              <a:t/>
            </a:r>
            <a:br>
              <a:rPr lang="en-US" sz="2200" dirty="0" smtClean="0">
                <a:solidFill>
                  <a:prstClr val="black"/>
                </a:solidFill>
                <a:ea typeface="+mj-ea"/>
                <a:cs typeface="+mj-cs"/>
              </a:rPr>
            </a:br>
            <a:r>
              <a:rPr lang="en-US" sz="2200" dirty="0" smtClean="0">
                <a:solidFill>
                  <a:prstClr val="black"/>
                </a:solidFill>
                <a:ea typeface="+mj-ea"/>
                <a:cs typeface="+mj-cs"/>
              </a:rPr>
              <a:t>Marjorie L. </a:t>
            </a:r>
            <a:r>
              <a:rPr lang="en-US" sz="2200" dirty="0" err="1" smtClean="0">
                <a:solidFill>
                  <a:prstClr val="black"/>
                </a:solidFill>
                <a:ea typeface="+mj-ea"/>
                <a:cs typeface="+mj-cs"/>
              </a:rPr>
              <a:t>Zeff</a:t>
            </a:r>
            <a:r>
              <a:rPr lang="en-US" sz="2200" dirty="0" smtClean="0">
                <a:solidFill>
                  <a:prstClr val="black"/>
                </a:solidFill>
                <a:ea typeface="+mj-ea"/>
                <a:cs typeface="+mj-cs"/>
              </a:rPr>
              <a:t>, PhD., PG (URS)  Gary Lemay (Gomez &amp; Sullivan)</a:t>
            </a:r>
          </a:p>
          <a:p>
            <a:pPr marL="457200" lvl="1" indent="0">
              <a:lnSpc>
                <a:spcPct val="114000"/>
              </a:lnSpc>
              <a:spcBef>
                <a:spcPts val="0"/>
              </a:spcBef>
              <a:spcAft>
                <a:spcPts val="600"/>
              </a:spcAft>
              <a:buNone/>
              <a:defRPr/>
            </a:pPr>
            <a:r>
              <a:rPr lang="en-US" sz="1000" dirty="0">
                <a:solidFill>
                  <a:prstClr val="black"/>
                </a:solidFill>
                <a:ea typeface="+mj-ea"/>
                <a:cs typeface="+mj-cs"/>
              </a:rPr>
              <a:t> </a:t>
            </a:r>
            <a:r>
              <a:rPr lang="en-US" sz="1000" dirty="0" smtClean="0">
                <a:solidFill>
                  <a:prstClr val="black"/>
                </a:solidFill>
                <a:ea typeface="+mj-ea"/>
                <a:cs typeface="+mj-cs"/>
              </a:rPr>
              <a:t> </a:t>
            </a:r>
            <a:r>
              <a:rPr lang="en-US" sz="3200" dirty="0" smtClean="0">
                <a:solidFill>
                  <a:prstClr val="black"/>
                </a:solidFill>
                <a:ea typeface="+mj-ea"/>
                <a:cs typeface="+mj-cs"/>
              </a:rPr>
              <a:t/>
            </a:r>
            <a:br>
              <a:rPr lang="en-US" sz="3200" dirty="0" smtClean="0">
                <a:solidFill>
                  <a:prstClr val="black"/>
                </a:solidFill>
                <a:ea typeface="+mj-ea"/>
                <a:cs typeface="+mj-cs"/>
              </a:rPr>
            </a:br>
            <a:r>
              <a:rPr lang="en-US" sz="3200" dirty="0" smtClean="0">
                <a:solidFill>
                  <a:prstClr val="black"/>
                </a:solidFill>
                <a:ea typeface="+mj-ea"/>
                <a:cs typeface="+mj-cs"/>
              </a:rPr>
              <a:t>   </a:t>
            </a:r>
            <a:r>
              <a:rPr lang="en-US" sz="1700" b="1" dirty="0" smtClean="0">
                <a:latin typeface="Helvetica" pitchFamily="34" charset="0"/>
              </a:rPr>
              <a:t>USGS XC 19 and upstream are likely in dynamic equilibrium</a:t>
            </a:r>
          </a:p>
          <a:p>
            <a:pPr lvl="2">
              <a:lnSpc>
                <a:spcPct val="114000"/>
              </a:lnSpc>
              <a:spcBef>
                <a:spcPts val="0"/>
              </a:spcBef>
              <a:spcAft>
                <a:spcPts val="600"/>
              </a:spcAft>
              <a:buFont typeface="Wingdings" pitchFamily="2" charset="2"/>
              <a:buChar char="§"/>
              <a:defRPr/>
            </a:pPr>
            <a:r>
              <a:rPr lang="en-US" sz="1300" b="1" dirty="0" smtClean="0">
                <a:latin typeface="Helvetica" pitchFamily="34" charset="0"/>
              </a:rPr>
              <a:t>Some areas of deposition and scour, but generally balanced</a:t>
            </a:r>
          </a:p>
          <a:p>
            <a:pPr lvl="1">
              <a:lnSpc>
                <a:spcPct val="114000"/>
              </a:lnSpc>
              <a:spcBef>
                <a:spcPts val="0"/>
              </a:spcBef>
              <a:spcAft>
                <a:spcPts val="600"/>
              </a:spcAft>
              <a:buFont typeface="Wingdings" pitchFamily="2" charset="2"/>
              <a:buChar char="§"/>
              <a:defRPr/>
            </a:pPr>
            <a:r>
              <a:rPr lang="en-US" sz="1700" b="1" dirty="0" smtClean="0">
                <a:latin typeface="Helvetica" pitchFamily="34" charset="0"/>
              </a:rPr>
              <a:t>In the lower Pond (USGS XC 20 and below), deposition outweighed scour</a:t>
            </a:r>
          </a:p>
          <a:p>
            <a:pPr lvl="2">
              <a:lnSpc>
                <a:spcPct val="114000"/>
              </a:lnSpc>
              <a:spcBef>
                <a:spcPts val="0"/>
              </a:spcBef>
              <a:spcAft>
                <a:spcPts val="600"/>
              </a:spcAft>
              <a:buFont typeface="Wingdings" pitchFamily="2" charset="2"/>
              <a:buChar char="§"/>
              <a:defRPr/>
            </a:pPr>
            <a:r>
              <a:rPr lang="en-US" sz="1300" b="1" dirty="0" smtClean="0">
                <a:latin typeface="Helvetica" pitchFamily="34" charset="0"/>
              </a:rPr>
              <a:t>Average cross-section depths generally decreased by 1 foot to 3.5 feet </a:t>
            </a:r>
          </a:p>
          <a:p>
            <a:pPr lvl="1">
              <a:lnSpc>
                <a:spcPct val="114000"/>
              </a:lnSpc>
              <a:spcBef>
                <a:spcPts val="0"/>
              </a:spcBef>
              <a:spcAft>
                <a:spcPts val="600"/>
              </a:spcAft>
              <a:buFont typeface="Wingdings" pitchFamily="2" charset="2"/>
              <a:buChar char="§"/>
              <a:defRPr/>
            </a:pPr>
            <a:r>
              <a:rPr lang="en-US" sz="1700" b="1" dirty="0" smtClean="0">
                <a:latin typeface="Helvetica" pitchFamily="34" charset="0"/>
              </a:rPr>
              <a:t>Deposition occurred around banks/edges, scour in the main channel</a:t>
            </a:r>
          </a:p>
          <a:p>
            <a:pPr lvl="1">
              <a:lnSpc>
                <a:spcPct val="114000"/>
              </a:lnSpc>
              <a:spcBef>
                <a:spcPts val="0"/>
              </a:spcBef>
              <a:spcAft>
                <a:spcPts val="600"/>
              </a:spcAft>
              <a:buFont typeface="Wingdings" pitchFamily="2" charset="2"/>
              <a:buChar char="§"/>
              <a:defRPr/>
            </a:pPr>
            <a:r>
              <a:rPr lang="en-US" sz="1700" b="1" dirty="0" err="1" smtClean="0">
                <a:latin typeface="Helvetica" pitchFamily="34" charset="0"/>
              </a:rPr>
              <a:t>Conowingo</a:t>
            </a:r>
            <a:r>
              <a:rPr lang="en-US" sz="1700" b="1" dirty="0" smtClean="0">
                <a:latin typeface="Helvetica" pitchFamily="34" charset="0"/>
              </a:rPr>
              <a:t> Pond accumulated approximately 5,870 acre-ft of sediment between the 2008 survey (fall 2008) and 2011 survey (late October 2011)</a:t>
            </a:r>
          </a:p>
          <a:p>
            <a:pPr lvl="1">
              <a:lnSpc>
                <a:spcPct val="114000"/>
              </a:lnSpc>
              <a:spcBef>
                <a:spcPts val="0"/>
              </a:spcBef>
              <a:spcAft>
                <a:spcPts val="600"/>
              </a:spcAft>
              <a:buFont typeface="Wingdings" pitchFamily="2" charset="2"/>
              <a:buChar char="§"/>
              <a:defRPr/>
            </a:pPr>
            <a:r>
              <a:rPr lang="en-US" sz="1700" b="1" dirty="0" smtClean="0">
                <a:latin typeface="Helvetica" pitchFamily="34" charset="0"/>
              </a:rPr>
              <a:t>Net sediment deposition between the 2008 and 2011 surveys was 8.67 million tons, which translates to approximately 2.9 million tons of deposition per year</a:t>
            </a:r>
          </a:p>
          <a:p>
            <a:pPr lvl="1">
              <a:lnSpc>
                <a:spcPct val="114000"/>
              </a:lnSpc>
              <a:spcBef>
                <a:spcPts val="0"/>
              </a:spcBef>
              <a:spcAft>
                <a:spcPts val="600"/>
              </a:spcAft>
              <a:buFont typeface="Wingdings" pitchFamily="2" charset="2"/>
              <a:buChar char="§"/>
              <a:defRPr/>
            </a:pPr>
            <a:r>
              <a:rPr lang="en-US" sz="1700" b="1" dirty="0" smtClean="0">
                <a:latin typeface="Helvetica" pitchFamily="34" charset="0"/>
              </a:rPr>
              <a:t>For reference, historic deposition rates have ranged from 3.1 million tons/yr from 1929-1958, to 2.5 million tons/yr from 1958-1993, to 1.5 million tons/yr from 1996-2008 (Langland 2009)</a:t>
            </a:r>
          </a:p>
        </p:txBody>
      </p:sp>
      <p:sp>
        <p:nvSpPr>
          <p:cNvPr id="16387" name="Slide Number Placeholder 4"/>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F496DF-DF76-49BB-B1BE-137543FFB08F}" type="slidenum">
              <a:rPr lang="en-US">
                <a:solidFill>
                  <a:prstClr val="black"/>
                </a:solidFill>
              </a:rPr>
              <a:pPr fontAlgn="base">
                <a:spcBef>
                  <a:spcPct val="0"/>
                </a:spcBef>
                <a:spcAft>
                  <a:spcPct val="0"/>
                </a:spcAft>
              </a:pPr>
              <a:t>3</a:t>
            </a:fld>
            <a:endParaRPr lang="en-US" dirty="0">
              <a:solidFill>
                <a:prstClr val="black"/>
              </a:solidFill>
            </a:endParaRPr>
          </a:p>
        </p:txBody>
      </p:sp>
    </p:spTree>
    <p:extLst>
      <p:ext uri="{BB962C8B-B14F-4D97-AF65-F5344CB8AC3E}">
        <p14:creationId xmlns:p14="http://schemas.microsoft.com/office/powerpoint/2010/main" xmlns="" val="1130764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Susquehanna River Watershed Assessment (Sediment Task Force)</a:t>
            </a:r>
            <a:endParaRPr lang="en-US" dirty="0"/>
          </a:p>
        </p:txBody>
      </p:sp>
      <p:sp>
        <p:nvSpPr>
          <p:cNvPr id="3" name="Content Placeholder 2"/>
          <p:cNvSpPr>
            <a:spLocks noGrp="1"/>
          </p:cNvSpPr>
          <p:nvPr>
            <p:ph idx="1"/>
          </p:nvPr>
        </p:nvSpPr>
        <p:spPr>
          <a:xfrm>
            <a:off x="381000" y="1905000"/>
            <a:ext cx="8229600" cy="4525963"/>
          </a:xfrm>
        </p:spPr>
        <p:txBody>
          <a:bodyPr>
            <a:normAutofit fontScale="92500"/>
          </a:bodyPr>
          <a:lstStyle/>
          <a:p>
            <a:r>
              <a:rPr lang="en-US" dirty="0" smtClean="0"/>
              <a:t>Preliminary Model Runs by CBP show future impacts to Upper and Middle Chesapeake Bay due to loss of trapping capacity</a:t>
            </a:r>
          </a:p>
          <a:p>
            <a:r>
              <a:rPr lang="en-US" dirty="0" smtClean="0"/>
              <a:t>This model was run at only 1/5</a:t>
            </a:r>
            <a:r>
              <a:rPr lang="en-US" baseline="30000" dirty="0" smtClean="0"/>
              <a:t>th</a:t>
            </a:r>
            <a:r>
              <a:rPr lang="en-US" dirty="0" smtClean="0"/>
              <a:t> of actual expected sediment loading</a:t>
            </a:r>
          </a:p>
          <a:p>
            <a:r>
              <a:rPr lang="en-US" dirty="0" smtClean="0"/>
              <a:t>Effects to Susquehanna Flats caused by pass-through of additional 286,000 tons: Chlorophyll up 3-5 ppm, DO down .5-1 ppm, Light Extinction Events Worsen Greatly, Loss of 7% of SAV</a:t>
            </a:r>
            <a:endParaRPr lang="en-US" dirty="0"/>
          </a:p>
        </p:txBody>
      </p:sp>
    </p:spTree>
    <p:extLst>
      <p:ext uri="{BB962C8B-B14F-4D97-AF65-F5344CB8AC3E}">
        <p14:creationId xmlns:p14="http://schemas.microsoft.com/office/powerpoint/2010/main" xmlns="" val="1834107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dirty="0" smtClean="0"/>
              <a:t>Funk and Bolton TMDL Coalition</a:t>
            </a:r>
            <a:endParaRPr lang="en-US" dirty="0"/>
          </a:p>
        </p:txBody>
      </p:sp>
      <p:sp>
        <p:nvSpPr>
          <p:cNvPr id="3" name="Content Placeholder 2"/>
          <p:cNvSpPr>
            <a:spLocks noGrp="1"/>
          </p:cNvSpPr>
          <p:nvPr>
            <p:ph idx="1"/>
          </p:nvPr>
        </p:nvSpPr>
        <p:spPr>
          <a:xfrm>
            <a:off x="457200" y="1371600"/>
            <a:ext cx="8229600" cy="4525963"/>
          </a:xfrm>
        </p:spPr>
        <p:txBody>
          <a:bodyPr>
            <a:noAutofit/>
          </a:bodyPr>
          <a:lstStyle/>
          <a:p>
            <a:r>
              <a:rPr lang="en-US" sz="2800" dirty="0" smtClean="0"/>
              <a:t>Due greatly to publicity regarding the effects of increased scouring events and loss of sediment trapping capacity, a Chestertown law firm has taken advantage of this information to promote anti-TMDL action</a:t>
            </a:r>
          </a:p>
          <a:p>
            <a:pPr marL="0" indent="0">
              <a:buNone/>
            </a:pPr>
            <a:endParaRPr lang="en-US" sz="1050" dirty="0" smtClean="0"/>
          </a:p>
          <a:p>
            <a:r>
              <a:rPr lang="en-US" sz="2800" dirty="0" smtClean="0"/>
              <a:t>Allegany, Caroline, Carroll, Cecil, Dorchester, Frederick and Kent</a:t>
            </a:r>
            <a:r>
              <a:rPr lang="en-US" sz="2800" dirty="0"/>
              <a:t> </a:t>
            </a:r>
            <a:r>
              <a:rPr lang="en-US" sz="2800" dirty="0" smtClean="0"/>
              <a:t>Counties </a:t>
            </a:r>
          </a:p>
          <a:p>
            <a:endParaRPr lang="en-US" sz="1050" dirty="0" smtClean="0"/>
          </a:p>
          <a:p>
            <a:r>
              <a:rPr lang="en-US" sz="2800" dirty="0" smtClean="0"/>
              <a:t>LSR is working with CBP and MDE to open communications with counties and set up presentations</a:t>
            </a:r>
            <a:endParaRPr lang="en-US" sz="2800" dirty="0"/>
          </a:p>
        </p:txBody>
      </p:sp>
    </p:spTree>
    <p:extLst>
      <p:ext uri="{BB962C8B-B14F-4D97-AF65-F5344CB8AC3E}">
        <p14:creationId xmlns:p14="http://schemas.microsoft.com/office/powerpoint/2010/main" xmlns="" val="2531079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3" name="TextBox 2"/>
          <p:cNvSpPr txBox="1"/>
          <p:nvPr/>
        </p:nvSpPr>
        <p:spPr>
          <a:xfrm>
            <a:off x="957943" y="1524000"/>
            <a:ext cx="7543800" cy="5016758"/>
          </a:xfrm>
          <a:prstGeom prst="rect">
            <a:avLst/>
          </a:prstGeom>
          <a:noFill/>
        </p:spPr>
        <p:txBody>
          <a:bodyPr wrap="square" rtlCol="0">
            <a:spAutoFit/>
          </a:bodyPr>
          <a:lstStyle/>
          <a:p>
            <a:pPr marL="285750" indent="-285750">
              <a:buFont typeface="Arial" pitchFamily="34" charset="0"/>
              <a:buChar char="•"/>
            </a:pPr>
            <a:r>
              <a:rPr lang="en-US" sz="2000" b="1" dirty="0" smtClean="0"/>
              <a:t>Upstream BMP’s</a:t>
            </a:r>
            <a:r>
              <a:rPr lang="en-US" sz="2000" dirty="0" smtClean="0"/>
              <a:t>: Agriculture, Urban, Transportation, Forestry, Mining, Stream Stabilization, Sediment Trapping Structures, Riparian Buffers, Wetlands, Nutrient Trading</a:t>
            </a:r>
          </a:p>
          <a:p>
            <a:endParaRPr lang="en-US" sz="2000" dirty="0" smtClean="0"/>
          </a:p>
          <a:p>
            <a:pPr marL="285750" indent="-285750">
              <a:buFont typeface="Arial" pitchFamily="34" charset="0"/>
              <a:buChar char="•"/>
            </a:pPr>
            <a:r>
              <a:rPr lang="en-US" sz="2000" b="1" dirty="0" smtClean="0"/>
              <a:t>Bypassing</a:t>
            </a:r>
            <a:r>
              <a:rPr lang="en-US" sz="2000" dirty="0" smtClean="0"/>
              <a:t>: Bypass Systems, Modified Dam Operations, Sediment Pass-Through by Lowering Water Levels, Release Turbidity Density Currents (open lower gates), Off-Stream Reservoir, Tunnel Bypass</a:t>
            </a:r>
          </a:p>
          <a:p>
            <a:endParaRPr lang="en-US" sz="2000" dirty="0" smtClean="0"/>
          </a:p>
          <a:p>
            <a:pPr marL="285750" indent="-285750">
              <a:buFont typeface="Arial" pitchFamily="34" charset="0"/>
              <a:buChar char="•"/>
            </a:pPr>
            <a:r>
              <a:rPr lang="en-US" sz="2000" b="1" dirty="0" smtClean="0"/>
              <a:t>Increase or Recover Sediment Retention Volume</a:t>
            </a:r>
            <a:r>
              <a:rPr lang="en-US" sz="2000" dirty="0" smtClean="0"/>
              <a:t>: Dam Removal, Enlarge Storage, Sediment Fixing, Floating Islands, Dredging to Maintain Capacity, Complete Dredging, Hydraulic Dredging-Pressure Flushing (opening gates)</a:t>
            </a:r>
          </a:p>
          <a:p>
            <a:endParaRPr lang="en-US" sz="2000" dirty="0" smtClean="0"/>
          </a:p>
          <a:p>
            <a:pPr marL="285750" indent="-285750">
              <a:buFont typeface="Arial" pitchFamily="34" charset="0"/>
              <a:buChar char="•"/>
            </a:pPr>
            <a:r>
              <a:rPr lang="en-US" sz="2000" b="1" dirty="0" smtClean="0"/>
              <a:t>Innovative Reuse</a:t>
            </a:r>
            <a:r>
              <a:rPr lang="en-US" sz="2000" dirty="0" smtClean="0"/>
              <a:t>: Island Restoration, Soil Amendment for Agriculture, Soil Amendment for Mining, Lightweight Aggregate, Beach </a:t>
            </a:r>
            <a:r>
              <a:rPr lang="en-US" sz="2000" dirty="0" err="1" smtClean="0"/>
              <a:t>Renourishment</a:t>
            </a:r>
            <a:r>
              <a:rPr lang="en-US" sz="2000" dirty="0" smtClean="0"/>
              <a:t>, Landfill Cover</a:t>
            </a:r>
            <a:endParaRPr lang="en-US" sz="2000" dirty="0"/>
          </a:p>
        </p:txBody>
      </p:sp>
    </p:spTree>
    <p:extLst>
      <p:ext uri="{BB962C8B-B14F-4D97-AF65-F5344CB8AC3E}">
        <p14:creationId xmlns:p14="http://schemas.microsoft.com/office/powerpoint/2010/main" xmlns="" val="37607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39762"/>
          </a:xfrm>
        </p:spPr>
        <p:txBody>
          <a:bodyPr>
            <a:normAutofit/>
          </a:bodyPr>
          <a:lstStyle/>
          <a:p>
            <a:r>
              <a:rPr lang="en-US" sz="2800" dirty="0" smtClean="0"/>
              <a:t>Citizen Involvement and Engagement Opportunities</a:t>
            </a:r>
            <a:endParaRPr lang="en-US" sz="2800" dirty="0"/>
          </a:p>
        </p:txBody>
      </p:sp>
      <p:sp>
        <p:nvSpPr>
          <p:cNvPr id="3" name="Rectangle 2"/>
          <p:cNvSpPr/>
          <p:nvPr/>
        </p:nvSpPr>
        <p:spPr>
          <a:xfrm>
            <a:off x="685800" y="1219200"/>
            <a:ext cx="8077200" cy="4703595"/>
          </a:xfrm>
          <a:prstGeom prst="rect">
            <a:avLst/>
          </a:prstGeom>
        </p:spPr>
        <p:txBody>
          <a:bodyPr wrap="square">
            <a:spAutoFit/>
          </a:bodyPr>
          <a:lstStyle/>
          <a:p>
            <a:pPr marL="285750" indent="-285750">
              <a:lnSpc>
                <a:spcPct val="115000"/>
              </a:lnSpc>
              <a:spcAft>
                <a:spcPts val="1000"/>
              </a:spcAft>
              <a:buFont typeface="Arial" pitchFamily="34" charset="0"/>
              <a:buChar char="•"/>
            </a:pPr>
            <a:r>
              <a:rPr lang="en-US" sz="2000" b="1" dirty="0" err="1" smtClean="0">
                <a:ea typeface="Calibri"/>
                <a:cs typeface="Times New Roman"/>
              </a:rPr>
              <a:t>Conowingo</a:t>
            </a:r>
            <a:r>
              <a:rPr lang="en-US" sz="2000" b="1" dirty="0" smtClean="0">
                <a:ea typeface="Calibri"/>
                <a:cs typeface="Times New Roman"/>
              </a:rPr>
              <a:t> Relicensing</a:t>
            </a:r>
            <a:r>
              <a:rPr lang="en-US" sz="2000" dirty="0" smtClean="0">
                <a:ea typeface="Calibri"/>
                <a:cs typeface="Times New Roman"/>
              </a:rPr>
              <a:t>: REA - Environmental Assessment, Maryland State Environmental Certification – LSR can be a resource and representative for CAC</a:t>
            </a:r>
          </a:p>
          <a:p>
            <a:pPr marL="285750" indent="-285750">
              <a:lnSpc>
                <a:spcPct val="115000"/>
              </a:lnSpc>
              <a:spcAft>
                <a:spcPts val="1000"/>
              </a:spcAft>
              <a:buFont typeface="Arial" pitchFamily="34" charset="0"/>
              <a:buChar char="•"/>
            </a:pPr>
            <a:r>
              <a:rPr lang="en-US" sz="2000" b="1" dirty="0" smtClean="0">
                <a:ea typeface="Calibri"/>
                <a:cs typeface="Times New Roman"/>
              </a:rPr>
              <a:t>PA State and PA Dams</a:t>
            </a:r>
            <a:r>
              <a:rPr lang="en-US" sz="2000" dirty="0" smtClean="0">
                <a:ea typeface="Calibri"/>
                <a:cs typeface="Times New Roman"/>
              </a:rPr>
              <a:t>: </a:t>
            </a:r>
            <a:r>
              <a:rPr lang="en-US" sz="2000" dirty="0" smtClean="0">
                <a:ea typeface="Calibri"/>
                <a:cs typeface="Times New Roman"/>
              </a:rPr>
              <a:t>Advocate </a:t>
            </a:r>
            <a:r>
              <a:rPr lang="en-US" sz="2000" dirty="0" smtClean="0">
                <a:ea typeface="Calibri"/>
                <a:cs typeface="Times New Roman"/>
              </a:rPr>
              <a:t>of state officials for responsibility of PA as a source, and of PA dams as sources</a:t>
            </a:r>
          </a:p>
          <a:p>
            <a:pPr marL="285750" indent="-285750">
              <a:lnSpc>
                <a:spcPct val="115000"/>
              </a:lnSpc>
              <a:spcAft>
                <a:spcPts val="1000"/>
              </a:spcAft>
              <a:buFont typeface="Arial" pitchFamily="34" charset="0"/>
              <a:buChar char="•"/>
            </a:pPr>
            <a:r>
              <a:rPr lang="en-US" sz="2000" b="1" dirty="0" smtClean="0">
                <a:ea typeface="Calibri"/>
                <a:cs typeface="Times New Roman"/>
              </a:rPr>
              <a:t>Funk and Bolton, Maryland Counties</a:t>
            </a:r>
            <a:r>
              <a:rPr lang="en-US" sz="2000" smtClean="0">
                <a:ea typeface="Calibri"/>
                <a:cs typeface="Times New Roman"/>
              </a:rPr>
              <a:t>: </a:t>
            </a:r>
            <a:r>
              <a:rPr lang="en-US" sz="2000" smtClean="0">
                <a:ea typeface="Calibri"/>
                <a:cs typeface="Times New Roman"/>
              </a:rPr>
              <a:t>Advocating/Discussing </a:t>
            </a:r>
            <a:r>
              <a:rPr lang="en-US" sz="2000" dirty="0" smtClean="0">
                <a:ea typeface="Calibri"/>
                <a:cs typeface="Times New Roman"/>
              </a:rPr>
              <a:t>issues with local elected officials- local LTE’s from local citizens</a:t>
            </a:r>
          </a:p>
          <a:p>
            <a:pPr marL="285750" indent="-285750">
              <a:lnSpc>
                <a:spcPct val="115000"/>
              </a:lnSpc>
              <a:spcAft>
                <a:spcPts val="1000"/>
              </a:spcAft>
              <a:buFont typeface="Arial" pitchFamily="34" charset="0"/>
              <a:buChar char="•"/>
            </a:pPr>
            <a:r>
              <a:rPr lang="en-US" sz="2000" b="1" dirty="0" smtClean="0">
                <a:ea typeface="Calibri"/>
                <a:cs typeface="Times New Roman"/>
              </a:rPr>
              <a:t>Federal and State Funding of Solutions</a:t>
            </a:r>
            <a:r>
              <a:rPr lang="en-US" sz="2000" dirty="0" smtClean="0">
                <a:ea typeface="Calibri"/>
                <a:cs typeface="Times New Roman"/>
              </a:rPr>
              <a:t>:  As of today, no solution is known that is completely based on free-market profit.  Some funding from for-profit entities and taxpayers may be necessary.  The options of how this can occur appear to LSR to be through the </a:t>
            </a:r>
            <a:r>
              <a:rPr lang="en-US" sz="2000" dirty="0" err="1" smtClean="0">
                <a:ea typeface="Calibri"/>
                <a:cs typeface="Times New Roman"/>
              </a:rPr>
              <a:t>Conowingo</a:t>
            </a:r>
            <a:r>
              <a:rPr lang="en-US" sz="2000" dirty="0" smtClean="0">
                <a:ea typeface="Calibri"/>
                <a:cs typeface="Times New Roman"/>
              </a:rPr>
              <a:t> licensing process and federal and state legislation.</a:t>
            </a:r>
          </a:p>
        </p:txBody>
      </p:sp>
    </p:spTree>
    <p:extLst>
      <p:ext uri="{BB962C8B-B14F-4D97-AF65-F5344CB8AC3E}">
        <p14:creationId xmlns:p14="http://schemas.microsoft.com/office/powerpoint/2010/main" xmlns="" val="903178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615</Words>
  <Application>Microsoft Office PowerPoint</Application>
  <PresentationFormat>On-screen Show (4:3)</PresentationFormat>
  <Paragraphs>46</Paragraphs>
  <Slides>7</Slides>
  <Notes>1</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1_Office Theme</vt:lpstr>
      <vt:lpstr>Lower Susquehanna River Dam Sediment and Solutions</vt:lpstr>
      <vt:lpstr>Slide 2</vt:lpstr>
      <vt:lpstr>  CONOWINGO POND BATHYMETRIC SURVEY </vt:lpstr>
      <vt:lpstr>Lower Susquehanna River Watershed Assessment (Sediment Task Force)</vt:lpstr>
      <vt:lpstr>Funk and Bolton TMDL Coalition</vt:lpstr>
      <vt:lpstr>Solutions</vt:lpstr>
      <vt:lpstr>Citizen Involvement and Engagement Opportunities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Program Coordinator</cp:lastModifiedBy>
  <cp:revision>17</cp:revision>
  <dcterms:created xsi:type="dcterms:W3CDTF">2012-11-29T13:11:47Z</dcterms:created>
  <dcterms:modified xsi:type="dcterms:W3CDTF">2012-12-03T19:41:30Z</dcterms:modified>
</cp:coreProperties>
</file>