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D1DB9-4EF7-4E71-91CF-1F3B603D7AC4}" type="datetimeFigureOut">
              <a:rPr lang="en-US" smtClean="0"/>
              <a:t>3/20/2012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C5AF9-5D85-4611-B308-D8CCAB12557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D1DB9-4EF7-4E71-91CF-1F3B603D7AC4}" type="datetimeFigureOut">
              <a:rPr lang="en-US" smtClean="0"/>
              <a:t>3/20/2012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C5AF9-5D85-4611-B308-D8CCAB1255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D1DB9-4EF7-4E71-91CF-1F3B603D7AC4}" type="datetimeFigureOut">
              <a:rPr lang="en-US" smtClean="0"/>
              <a:t>3/20/2012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C5AF9-5D85-4611-B308-D8CCAB1255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D1DB9-4EF7-4E71-91CF-1F3B603D7AC4}" type="datetimeFigureOut">
              <a:rPr lang="en-US" smtClean="0"/>
              <a:t>3/20/2012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C5AF9-5D85-4611-B308-D8CCAB1255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D1DB9-4EF7-4E71-91CF-1F3B603D7AC4}" type="datetimeFigureOut">
              <a:rPr lang="en-US" smtClean="0"/>
              <a:t>3/20/2012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C5AF9-5D85-4611-B308-D8CCAB12557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D1DB9-4EF7-4E71-91CF-1F3B603D7AC4}" type="datetimeFigureOut">
              <a:rPr lang="en-US" smtClean="0"/>
              <a:t>3/20/2012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C5AF9-5D85-4611-B308-D8CCAB1255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D1DB9-4EF7-4E71-91CF-1F3B603D7AC4}" type="datetimeFigureOut">
              <a:rPr lang="en-US" smtClean="0"/>
              <a:t>3/20/2012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C5AF9-5D85-4611-B308-D8CCAB1255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D1DB9-4EF7-4E71-91CF-1F3B603D7AC4}" type="datetimeFigureOut">
              <a:rPr lang="en-US" smtClean="0"/>
              <a:t>3/20/2012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C5AF9-5D85-4611-B308-D8CCAB1255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D1DB9-4EF7-4E71-91CF-1F3B603D7AC4}" type="datetimeFigureOut">
              <a:rPr lang="en-US" smtClean="0"/>
              <a:t>3/20/2012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C5AF9-5D85-4611-B308-D8CCAB1255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D1DB9-4EF7-4E71-91CF-1F3B603D7AC4}" type="datetimeFigureOut">
              <a:rPr lang="en-US" smtClean="0"/>
              <a:t>3/20/2012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C5AF9-5D85-4611-B308-D8CCAB1255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D1DB9-4EF7-4E71-91CF-1F3B603D7AC4}" type="datetimeFigureOut">
              <a:rPr lang="en-US" smtClean="0"/>
              <a:t>3/20/2012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34C5AF9-5D85-4611-B308-D8CCAB12557A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ED1DB9-4EF7-4E71-91CF-1F3B603D7AC4}" type="datetimeFigureOut">
              <a:rPr lang="en-US" smtClean="0"/>
              <a:t>3/20/2012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34C5AF9-5D85-4611-B308-D8CCAB12557A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Status of Revising the CBP Guidelines for Sampling and Analysis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4876800"/>
            <a:ext cx="5943600" cy="7620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Mary Ellen Ley, USGS/Chesapeake Bay Program</a:t>
            </a:r>
          </a:p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March 21, 2012</a:t>
            </a:r>
            <a:endParaRPr lang="en-US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ransition>
    <p:cut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en-US" sz="4000" dirty="0" smtClean="0"/>
              <a:t>Why Revise CBP Guidance for Analytical Methods and QA?</a:t>
            </a:r>
            <a:endParaRPr lang="en-US" sz="4000" dirty="0"/>
          </a:p>
        </p:txBody>
      </p:sp>
      <p:sp>
        <p:nvSpPr>
          <p:cNvPr id="21" name="Content Placeholder 20"/>
          <p:cNvSpPr>
            <a:spLocks noGrp="1"/>
          </p:cNvSpPr>
          <p:nvPr>
            <p:ph idx="1"/>
          </p:nvPr>
        </p:nvSpPr>
        <p:spPr>
          <a:xfrm>
            <a:off x="838200" y="2514600"/>
            <a:ext cx="7696200" cy="385572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Expanding Monitoring into Nontidal Waters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Need Documented Program </a:t>
            </a:r>
            <a:r>
              <a:rPr lang="en-US" dirty="0" smtClean="0"/>
              <a:t>Requirements</a:t>
            </a:r>
          </a:p>
          <a:p>
            <a:pPr lvl="1"/>
            <a:r>
              <a:rPr lang="en-US" sz="2600" dirty="0" smtClean="0"/>
              <a:t>Consistent </a:t>
            </a:r>
            <a:r>
              <a:rPr lang="en-US" sz="2600" dirty="0" smtClean="0"/>
              <a:t>development of </a:t>
            </a:r>
            <a:r>
              <a:rPr lang="en-US" sz="2600" dirty="0" smtClean="0"/>
              <a:t>Participant SOPs</a:t>
            </a:r>
          </a:p>
          <a:p>
            <a:pPr lvl="1"/>
            <a:r>
              <a:rPr lang="en-US" sz="2600" dirty="0" smtClean="0"/>
              <a:t>Comparable data among Participants</a:t>
            </a:r>
          </a:p>
          <a:p>
            <a:pPr lvl="1"/>
            <a:r>
              <a:rPr lang="en-US" sz="2600" dirty="0" smtClean="0"/>
              <a:t>Basis of On-site Assessments</a:t>
            </a:r>
            <a:br>
              <a:rPr lang="en-US" sz="2600" dirty="0" smtClean="0"/>
            </a:br>
            <a:endParaRPr lang="en-US" sz="2600" dirty="0" smtClean="0"/>
          </a:p>
          <a:p>
            <a:r>
              <a:rPr lang="en-US" dirty="0" smtClean="0"/>
              <a:t>The Current Publication is Outdated</a:t>
            </a:r>
          </a:p>
          <a:p>
            <a:pPr lvl="1"/>
            <a:r>
              <a:rPr lang="en-US" sz="2600" dirty="0" smtClean="0"/>
              <a:t>Based on tidal estuarine methods</a:t>
            </a:r>
          </a:p>
          <a:p>
            <a:pPr lvl="1"/>
            <a:r>
              <a:rPr lang="en-US" sz="2600" dirty="0" smtClean="0"/>
              <a:t>Published in mid 1990’s!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Work Since 1996 Publication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Chlorophyll method – revised, 1999</a:t>
            </a:r>
          </a:p>
          <a:p>
            <a:r>
              <a:rPr lang="en-US" dirty="0" smtClean="0"/>
              <a:t>Light Attenuation method – new, </a:t>
            </a:r>
            <a:r>
              <a:rPr lang="en-US" dirty="0" smtClean="0"/>
              <a:t>2003</a:t>
            </a:r>
          </a:p>
          <a:p>
            <a:r>
              <a:rPr lang="en-US" dirty="0" smtClean="0"/>
              <a:t>CDOM method – new, 2005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Chapter IV, Tidal Field Procedures – revised, 3/2008</a:t>
            </a:r>
          </a:p>
          <a:p>
            <a:r>
              <a:rPr lang="en-US" dirty="0" smtClean="0"/>
              <a:t>Chapter V, Nontidal Field Procedure – revised, 11/2008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Chapter I, Introduction – revised, 12/2010</a:t>
            </a:r>
          </a:p>
          <a:p>
            <a:r>
              <a:rPr lang="en-US" dirty="0" smtClean="0"/>
              <a:t>Chapter  II, Quality Assurance – draft rev. 1, 3/2012</a:t>
            </a:r>
          </a:p>
          <a:p>
            <a:r>
              <a:rPr lang="en-US" dirty="0" smtClean="0"/>
              <a:t>Chapter VI, Analytical Methods – draft rev. 1, 3/2012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Chapter II Notes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Changes to “Quality Management” Section:</a:t>
            </a:r>
          </a:p>
          <a:p>
            <a:pPr lvl="1"/>
            <a:r>
              <a:rPr lang="en-US" dirty="0" smtClean="0"/>
              <a:t>Moved QAPP &amp; Lab Manual Guidance to Appendix A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Added language from CBPO grant guidance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Procedural Modifications            Comparability Studies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DQOs for Field &amp; Lab QC in Tables II.1 &amp; II.3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Moved Lab-related QC Items to Chapter II, Lab QA </a:t>
            </a:r>
          </a:p>
        </p:txBody>
      </p:sp>
      <p:sp>
        <p:nvSpPr>
          <p:cNvPr id="6" name="Right Arrow 5"/>
          <p:cNvSpPr/>
          <p:nvPr/>
        </p:nvSpPr>
        <p:spPr>
          <a:xfrm flipV="1">
            <a:off x="4572000" y="3810000"/>
            <a:ext cx="685800" cy="76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Chapter VI Notes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November and February meetings in Colonial Beach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Section B. Definitions &amp; Terms – new</a:t>
            </a:r>
          </a:p>
          <a:p>
            <a:r>
              <a:rPr lang="en-US" dirty="0" smtClean="0"/>
              <a:t>Section C. Laboratory QA/QC – expanded</a:t>
            </a:r>
          </a:p>
          <a:p>
            <a:pPr lvl="1"/>
            <a:r>
              <a:rPr lang="en-US" dirty="0" smtClean="0"/>
              <a:t> </a:t>
            </a:r>
            <a:r>
              <a:rPr lang="en-US" dirty="0" smtClean="0"/>
              <a:t>Preservation Table VI.1 – added </a:t>
            </a:r>
            <a:r>
              <a:rPr lang="en-US" dirty="0" smtClean="0"/>
              <a:t>nontidal</a:t>
            </a:r>
          </a:p>
          <a:p>
            <a:pPr lvl="1"/>
            <a:r>
              <a:rPr lang="en-US" dirty="0" smtClean="0"/>
              <a:t>Sample Receiving/Storage, Support Equipment and </a:t>
            </a:r>
            <a:r>
              <a:rPr lang="en-US" dirty="0" smtClean="0"/>
              <a:t>Control Charts </a:t>
            </a:r>
            <a:r>
              <a:rPr lang="en-US" dirty="0" smtClean="0"/>
              <a:t>– from Ch. 2</a:t>
            </a:r>
          </a:p>
          <a:p>
            <a:pPr lvl="1"/>
            <a:r>
              <a:rPr lang="en-US" dirty="0" smtClean="0"/>
              <a:t>Calibration Requirements – refined, clarified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Outstanding Issues – Refer to Draft </a:t>
            </a:r>
          </a:p>
          <a:p>
            <a:pPr lvl="1">
              <a:lnSpc>
                <a:spcPct val="150000"/>
              </a:lnSpc>
            </a:pPr>
            <a:endParaRPr lang="en-US" dirty="0" smtClean="0"/>
          </a:p>
          <a:p>
            <a:pPr>
              <a:lnSpc>
                <a:spcPct val="150000"/>
              </a:lnSpc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Still Needed for Final Publication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Chapter III. Data Management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Parameter Relationship Chart – species of N, P, C, SS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A New Title?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Other Suggestions?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94</TotalTime>
  <Words>177</Words>
  <Application>Microsoft Office PowerPoint</Application>
  <PresentationFormat>On-screen Show (4:3)</PresentationFormat>
  <Paragraphs>41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Flow</vt:lpstr>
      <vt:lpstr>Status of Revising the CBP Guidelines for Sampling and Analysis</vt:lpstr>
      <vt:lpstr>Why Revise CBP Guidance for Analytical Methods and QA?</vt:lpstr>
      <vt:lpstr>Work Since 1996 Publication</vt:lpstr>
      <vt:lpstr>Chapter II Notes</vt:lpstr>
      <vt:lpstr>Chapter VI Notes</vt:lpstr>
      <vt:lpstr>Still Needed for Final Publication</vt:lpstr>
    </vt:vector>
  </TitlesOfParts>
  <Company>U.S. EPA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Status of Revising the CBP Guidelines for Sampling and Analysis</dc:title>
  <dc:creator>mley</dc:creator>
  <cp:lastModifiedBy>mley</cp:lastModifiedBy>
  <cp:revision>10</cp:revision>
  <dcterms:created xsi:type="dcterms:W3CDTF">2012-03-20T22:13:46Z</dcterms:created>
  <dcterms:modified xsi:type="dcterms:W3CDTF">2012-03-20T23:48:08Z</dcterms:modified>
</cp:coreProperties>
</file>