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75" r:id="rId2"/>
    <p:sldId id="282" r:id="rId3"/>
    <p:sldId id="283" r:id="rId4"/>
    <p:sldId id="276" r:id="rId5"/>
    <p:sldId id="287" r:id="rId6"/>
    <p:sldId id="284" r:id="rId7"/>
    <p:sldId id="262" r:id="rId8"/>
    <p:sldId id="288" r:id="rId9"/>
    <p:sldId id="290" r:id="rId10"/>
    <p:sldId id="292" r:id="rId11"/>
    <p:sldId id="293" r:id="rId12"/>
    <p:sldId id="294" r:id="rId13"/>
    <p:sldId id="289" r:id="rId14"/>
    <p:sldId id="295" r:id="rId15"/>
  </p:sldIdLst>
  <p:sldSz cx="9144000" cy="6858000" type="screen4x3"/>
  <p:notesSz cx="6985000" cy="9271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C1D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28"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tiff"/><Relationship Id="rId5" Type="http://schemas.openxmlformats.org/officeDocument/2006/relationships/image" Target="../media/image7.jpeg"/><Relationship Id="rId4" Type="http://schemas.openxmlformats.org/officeDocument/2006/relationships/image" Target="../media/image6.tiff"/></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tiff"/><Relationship Id="rId5" Type="http://schemas.openxmlformats.org/officeDocument/2006/relationships/image" Target="../media/image7.jpeg"/><Relationship Id="rId4" Type="http://schemas.openxmlformats.org/officeDocument/2006/relationships/image" Target="../media/image6.tiff"/></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39B16F-BD60-4128-BA2B-ABC90E9774FE}" type="doc">
      <dgm:prSet loTypeId="urn:microsoft.com/office/officeart/2005/8/layout/hList7" loCatId="relationship" qsTypeId="urn:microsoft.com/office/officeart/2005/8/quickstyle/simple1#1" qsCatId="simple" csTypeId="urn:microsoft.com/office/officeart/2005/8/colors/accent1_2#1" csCatId="accent1" phldr="1"/>
      <dgm:spPr/>
      <dgm:t>
        <a:bodyPr/>
        <a:lstStyle/>
        <a:p>
          <a:endParaRPr lang="en-US"/>
        </a:p>
      </dgm:t>
    </dgm:pt>
    <dgm:pt modelId="{49BBA7FF-86C9-4848-AD91-AEBC93ED9FDB}">
      <dgm:prSet phldrT="[Text]"/>
      <dgm:spPr/>
      <dgm:t>
        <a:bodyPr/>
        <a:lstStyle/>
        <a:p>
          <a:r>
            <a:rPr lang="en-US" dirty="0" smtClean="0"/>
            <a:t>Education Workgroup</a:t>
          </a:r>
          <a:endParaRPr lang="en-US" dirty="0"/>
        </a:p>
      </dgm:t>
    </dgm:pt>
    <dgm:pt modelId="{5C80457F-80C2-44F9-A610-0A893B95BB07}" type="parTrans" cxnId="{7900DF71-D1F0-4529-9DF5-177CA80138E0}">
      <dgm:prSet/>
      <dgm:spPr/>
      <dgm:t>
        <a:bodyPr/>
        <a:lstStyle/>
        <a:p>
          <a:endParaRPr lang="en-US"/>
        </a:p>
      </dgm:t>
    </dgm:pt>
    <dgm:pt modelId="{E45A6039-5A1B-4265-967E-D6C0A1A49127}" type="sibTrans" cxnId="{7900DF71-D1F0-4529-9DF5-177CA80138E0}">
      <dgm:prSet/>
      <dgm:spPr/>
      <dgm:t>
        <a:bodyPr/>
        <a:lstStyle/>
        <a:p>
          <a:endParaRPr lang="en-US"/>
        </a:p>
      </dgm:t>
    </dgm:pt>
    <dgm:pt modelId="{B609C8FE-2DD6-410F-862A-0FB00557A729}">
      <dgm:prSet phldrT="[Text]"/>
      <dgm:spPr/>
      <dgm:t>
        <a:bodyPr/>
        <a:lstStyle/>
        <a:p>
          <a:r>
            <a:rPr lang="en-US" dirty="0" smtClean="0"/>
            <a:t>Chesapeake Conservation Corps Action Team</a:t>
          </a:r>
          <a:endParaRPr lang="en-US" dirty="0"/>
        </a:p>
      </dgm:t>
    </dgm:pt>
    <dgm:pt modelId="{82A9A279-8189-4D96-ADDB-A92CD625A09A}" type="parTrans" cxnId="{E35D6C71-52F9-43F6-AEDE-FBA64A11EA4E}">
      <dgm:prSet/>
      <dgm:spPr/>
      <dgm:t>
        <a:bodyPr/>
        <a:lstStyle/>
        <a:p>
          <a:endParaRPr lang="en-US"/>
        </a:p>
      </dgm:t>
    </dgm:pt>
    <dgm:pt modelId="{A03D9639-F8F9-4856-9310-32D5E05C1339}" type="sibTrans" cxnId="{E35D6C71-52F9-43F6-AEDE-FBA64A11EA4E}">
      <dgm:prSet/>
      <dgm:spPr/>
      <dgm:t>
        <a:bodyPr/>
        <a:lstStyle/>
        <a:p>
          <a:endParaRPr lang="en-US"/>
        </a:p>
      </dgm:t>
    </dgm:pt>
    <dgm:pt modelId="{5D4D273A-B77B-4E70-8868-58F5476A7F87}">
      <dgm:prSet phldrT="[Text]"/>
      <dgm:spPr/>
      <dgm:t>
        <a:bodyPr/>
        <a:lstStyle/>
        <a:p>
          <a:r>
            <a:rPr lang="en-US" dirty="0" smtClean="0"/>
            <a:t>Master Watershed Stewards Action Team</a:t>
          </a:r>
          <a:endParaRPr lang="en-US" dirty="0"/>
        </a:p>
      </dgm:t>
    </dgm:pt>
    <dgm:pt modelId="{4C196C18-4FB9-4FE7-8DFA-AB7FE6901422}" type="parTrans" cxnId="{63282355-D089-413C-9E82-D5C4AACE724B}">
      <dgm:prSet/>
      <dgm:spPr/>
      <dgm:t>
        <a:bodyPr/>
        <a:lstStyle/>
        <a:p>
          <a:endParaRPr lang="en-US"/>
        </a:p>
      </dgm:t>
    </dgm:pt>
    <dgm:pt modelId="{306855E7-1963-4CED-A2E0-493317D70971}" type="sibTrans" cxnId="{63282355-D089-413C-9E82-D5C4AACE724B}">
      <dgm:prSet/>
      <dgm:spPr/>
      <dgm:t>
        <a:bodyPr/>
        <a:lstStyle/>
        <a:p>
          <a:endParaRPr lang="en-US"/>
        </a:p>
      </dgm:t>
    </dgm:pt>
    <dgm:pt modelId="{89E7F758-86DE-4474-AFB0-064E3EA15288}">
      <dgm:prSet phldrT="[Text]"/>
      <dgm:spPr/>
      <dgm:t>
        <a:bodyPr/>
        <a:lstStyle/>
        <a:p>
          <a:r>
            <a:rPr lang="en-US" dirty="0" smtClean="0"/>
            <a:t>Funding Strategy</a:t>
          </a:r>
          <a:endParaRPr lang="en-US" dirty="0"/>
        </a:p>
      </dgm:t>
    </dgm:pt>
    <dgm:pt modelId="{3D72580C-5834-4C8F-B447-F55123B0510E}" type="parTrans" cxnId="{DB4B818E-82D0-4642-9424-DAC38BBB9196}">
      <dgm:prSet/>
      <dgm:spPr/>
      <dgm:t>
        <a:bodyPr/>
        <a:lstStyle/>
        <a:p>
          <a:endParaRPr lang="en-US"/>
        </a:p>
      </dgm:t>
    </dgm:pt>
    <dgm:pt modelId="{68DB910D-56D0-4C9F-ACBE-5516CDA9B840}" type="sibTrans" cxnId="{DB4B818E-82D0-4642-9424-DAC38BBB9196}">
      <dgm:prSet/>
      <dgm:spPr/>
      <dgm:t>
        <a:bodyPr/>
        <a:lstStyle/>
        <a:p>
          <a:endParaRPr lang="en-US"/>
        </a:p>
      </dgm:t>
    </dgm:pt>
    <dgm:pt modelId="{3D0DBAB4-63B7-4CB9-BBD2-42A83536C71F}">
      <dgm:prSet phldrT="[Text]"/>
      <dgm:spPr/>
      <dgm:t>
        <a:bodyPr/>
        <a:lstStyle/>
        <a:p>
          <a:r>
            <a:rPr lang="en-US" dirty="0" smtClean="0"/>
            <a:t>Land Conservation Priorities Action Team</a:t>
          </a:r>
          <a:endParaRPr lang="en-US" dirty="0"/>
        </a:p>
      </dgm:t>
    </dgm:pt>
    <dgm:pt modelId="{949A080B-BA74-4526-9CAF-787F41FC0715}" type="parTrans" cxnId="{DF19258E-7707-467A-B00C-24A474E80F62}">
      <dgm:prSet/>
      <dgm:spPr/>
      <dgm:t>
        <a:bodyPr/>
        <a:lstStyle/>
        <a:p>
          <a:endParaRPr lang="en-US"/>
        </a:p>
      </dgm:t>
    </dgm:pt>
    <dgm:pt modelId="{C2CB15D2-3857-49E9-8BBE-063DDCF57367}" type="sibTrans" cxnId="{DF19258E-7707-467A-B00C-24A474E80F62}">
      <dgm:prSet/>
      <dgm:spPr/>
      <dgm:t>
        <a:bodyPr/>
        <a:lstStyle/>
        <a:p>
          <a:endParaRPr lang="en-US"/>
        </a:p>
      </dgm:t>
    </dgm:pt>
    <dgm:pt modelId="{B939C8F9-BBA4-4E0A-B640-894F517BBA13}">
      <dgm:prSet phldrT="[Text]"/>
      <dgm:spPr/>
      <dgm:t>
        <a:bodyPr/>
        <a:lstStyle/>
        <a:p>
          <a:r>
            <a:rPr lang="en-US" dirty="0" smtClean="0"/>
            <a:t>Priorities System Development</a:t>
          </a:r>
          <a:endParaRPr lang="en-US" dirty="0"/>
        </a:p>
      </dgm:t>
    </dgm:pt>
    <dgm:pt modelId="{282F4285-A74F-40C8-B72B-08E899E2CCF0}" type="parTrans" cxnId="{2164C665-3582-45F0-A7F6-BFA6607BB8F8}">
      <dgm:prSet/>
      <dgm:spPr/>
      <dgm:t>
        <a:bodyPr/>
        <a:lstStyle/>
        <a:p>
          <a:endParaRPr lang="en-US"/>
        </a:p>
      </dgm:t>
    </dgm:pt>
    <dgm:pt modelId="{71527C6C-782D-4FCE-B542-DFF1BD71EBA7}" type="sibTrans" cxnId="{2164C665-3582-45F0-A7F6-BFA6607BB8F8}">
      <dgm:prSet/>
      <dgm:spPr/>
      <dgm:t>
        <a:bodyPr/>
        <a:lstStyle/>
        <a:p>
          <a:endParaRPr lang="en-US"/>
        </a:p>
      </dgm:t>
    </dgm:pt>
    <dgm:pt modelId="{9D076730-B063-4AB9-B0AC-2C8871C2C707}">
      <dgm:prSet phldrT="[Text]"/>
      <dgm:spPr/>
      <dgm:t>
        <a:bodyPr/>
        <a:lstStyle/>
        <a:p>
          <a:r>
            <a:rPr lang="en-US" dirty="0" smtClean="0"/>
            <a:t>Public Access Planning Action Team</a:t>
          </a:r>
          <a:endParaRPr lang="en-US" dirty="0"/>
        </a:p>
      </dgm:t>
    </dgm:pt>
    <dgm:pt modelId="{012D4F4F-97C6-40B3-A2B7-DB8872BB323E}" type="parTrans" cxnId="{3FC9E439-6C26-4710-BB37-795D906DB3CA}">
      <dgm:prSet/>
      <dgm:spPr/>
      <dgm:t>
        <a:bodyPr/>
        <a:lstStyle/>
        <a:p>
          <a:endParaRPr lang="en-US"/>
        </a:p>
      </dgm:t>
    </dgm:pt>
    <dgm:pt modelId="{F4A256D4-5588-4EF8-B77E-40C74289FA99}" type="sibTrans" cxnId="{3FC9E439-6C26-4710-BB37-795D906DB3CA}">
      <dgm:prSet/>
      <dgm:spPr/>
      <dgm:t>
        <a:bodyPr/>
        <a:lstStyle/>
        <a:p>
          <a:endParaRPr lang="en-US"/>
        </a:p>
      </dgm:t>
    </dgm:pt>
    <dgm:pt modelId="{A260F6DF-B4FF-4E81-A6BA-BDCBC4084515}">
      <dgm:prSet phldrT="[Text]"/>
      <dgm:spPr/>
      <dgm:t>
        <a:bodyPr/>
        <a:lstStyle/>
        <a:p>
          <a:r>
            <a:rPr lang="en-US" dirty="0" smtClean="0"/>
            <a:t>Metric Tracking and Updates</a:t>
          </a:r>
          <a:endParaRPr lang="en-US" dirty="0"/>
        </a:p>
      </dgm:t>
    </dgm:pt>
    <dgm:pt modelId="{B1F65E28-ECA6-4B94-8C39-F25CE3335D89}" type="parTrans" cxnId="{3092CC79-BD92-4531-961E-A50710D8FDBB}">
      <dgm:prSet/>
      <dgm:spPr/>
      <dgm:t>
        <a:bodyPr/>
        <a:lstStyle/>
        <a:p>
          <a:endParaRPr lang="en-US"/>
        </a:p>
      </dgm:t>
    </dgm:pt>
    <dgm:pt modelId="{BFE74CE5-21AD-4CB5-A91C-8AA4115DC6B6}" type="sibTrans" cxnId="{3092CC79-BD92-4531-961E-A50710D8FDBB}">
      <dgm:prSet/>
      <dgm:spPr/>
      <dgm:t>
        <a:bodyPr/>
        <a:lstStyle/>
        <a:p>
          <a:endParaRPr lang="en-US"/>
        </a:p>
      </dgm:t>
    </dgm:pt>
    <dgm:pt modelId="{DD0B8887-274E-43C6-8AC4-94C3678A4CC7}">
      <dgm:prSet phldrT="[Text]"/>
      <dgm:spPr/>
      <dgm:t>
        <a:bodyPr/>
        <a:lstStyle/>
        <a:p>
          <a:r>
            <a:rPr lang="en-US" dirty="0" smtClean="0"/>
            <a:t>Landscape Survey</a:t>
          </a:r>
          <a:endParaRPr lang="en-US" dirty="0"/>
        </a:p>
      </dgm:t>
    </dgm:pt>
    <dgm:pt modelId="{AAA6C319-D654-4F57-89E2-DBFA9A491AB2}" type="parTrans" cxnId="{F205E5A2-C24A-4ACA-BD85-B5C8E88D15C7}">
      <dgm:prSet/>
      <dgm:spPr/>
      <dgm:t>
        <a:bodyPr/>
        <a:lstStyle/>
        <a:p>
          <a:endParaRPr lang="en-US"/>
        </a:p>
      </dgm:t>
    </dgm:pt>
    <dgm:pt modelId="{49F6E808-D52A-4734-9727-D10DBC5492DC}" type="sibTrans" cxnId="{F205E5A2-C24A-4ACA-BD85-B5C8E88D15C7}">
      <dgm:prSet/>
      <dgm:spPr/>
      <dgm:t>
        <a:bodyPr/>
        <a:lstStyle/>
        <a:p>
          <a:endParaRPr lang="en-US"/>
        </a:p>
      </dgm:t>
    </dgm:pt>
    <dgm:pt modelId="{458C931A-9DD3-4606-8D11-74F7C9C8ECD4}">
      <dgm:prSet phldrT="[Text]"/>
      <dgm:spPr/>
      <dgm:t>
        <a:bodyPr/>
        <a:lstStyle/>
        <a:p>
          <a:r>
            <a:rPr lang="en-US" dirty="0" smtClean="0"/>
            <a:t>Capacity Building</a:t>
          </a:r>
          <a:endParaRPr lang="en-US" dirty="0"/>
        </a:p>
      </dgm:t>
    </dgm:pt>
    <dgm:pt modelId="{AB2B7739-FA52-4050-85E3-913FCB0DCB6C}" type="parTrans" cxnId="{34BB577F-FF9A-45FC-AB38-390630CF572A}">
      <dgm:prSet/>
      <dgm:spPr/>
      <dgm:t>
        <a:bodyPr/>
        <a:lstStyle/>
        <a:p>
          <a:endParaRPr lang="en-US"/>
        </a:p>
      </dgm:t>
    </dgm:pt>
    <dgm:pt modelId="{131589A5-6AE3-4C8C-8EEA-81E59E1253EF}" type="sibTrans" cxnId="{34BB577F-FF9A-45FC-AB38-390630CF572A}">
      <dgm:prSet/>
      <dgm:spPr/>
      <dgm:t>
        <a:bodyPr/>
        <a:lstStyle/>
        <a:p>
          <a:endParaRPr lang="en-US"/>
        </a:p>
      </dgm:t>
    </dgm:pt>
    <dgm:pt modelId="{3FE6BCAA-D510-4306-BF18-09B9DD828C85}">
      <dgm:prSet phldrT="[Text]"/>
      <dgm:spPr/>
      <dgm:t>
        <a:bodyPr/>
        <a:lstStyle/>
        <a:p>
          <a:r>
            <a:rPr lang="en-US" dirty="0" smtClean="0"/>
            <a:t>Metric Tracking and Updates</a:t>
          </a:r>
          <a:endParaRPr lang="en-US" dirty="0"/>
        </a:p>
      </dgm:t>
    </dgm:pt>
    <dgm:pt modelId="{69B102D2-968D-4D24-A301-FF3681195BD8}" type="parTrans" cxnId="{5C0479A9-EE2B-4B2C-8643-BCAD1360DC4F}">
      <dgm:prSet/>
      <dgm:spPr/>
      <dgm:t>
        <a:bodyPr/>
        <a:lstStyle/>
        <a:p>
          <a:endParaRPr lang="en-US"/>
        </a:p>
      </dgm:t>
    </dgm:pt>
    <dgm:pt modelId="{24EBD89A-EB95-4271-9607-A1FF5E1E9D33}" type="sibTrans" cxnId="{5C0479A9-EE2B-4B2C-8643-BCAD1360DC4F}">
      <dgm:prSet/>
      <dgm:spPr/>
      <dgm:t>
        <a:bodyPr/>
        <a:lstStyle/>
        <a:p>
          <a:endParaRPr lang="en-US"/>
        </a:p>
      </dgm:t>
    </dgm:pt>
    <dgm:pt modelId="{AC27A83B-0CE1-4E3F-8E6F-159DAE823B50}">
      <dgm:prSet phldrT="[Text]"/>
      <dgm:spPr/>
      <dgm:t>
        <a:bodyPr/>
        <a:lstStyle/>
        <a:p>
          <a:r>
            <a:rPr lang="en-US" dirty="0" smtClean="0"/>
            <a:t>Environmental Literacy Strategy</a:t>
          </a:r>
          <a:endParaRPr lang="en-US" dirty="0"/>
        </a:p>
      </dgm:t>
    </dgm:pt>
    <dgm:pt modelId="{F5A4F7D8-27FC-4C65-8893-3F69F11C100A}" type="parTrans" cxnId="{0A713A44-C03D-4041-A6D6-DD0552AF13D8}">
      <dgm:prSet/>
      <dgm:spPr/>
      <dgm:t>
        <a:bodyPr/>
        <a:lstStyle/>
        <a:p>
          <a:endParaRPr lang="en-US"/>
        </a:p>
      </dgm:t>
    </dgm:pt>
    <dgm:pt modelId="{BBF5815A-6DF5-4463-B904-FAFF3BD1C0A0}" type="sibTrans" cxnId="{0A713A44-C03D-4041-A6D6-DD0552AF13D8}">
      <dgm:prSet/>
      <dgm:spPr/>
      <dgm:t>
        <a:bodyPr/>
        <a:lstStyle/>
        <a:p>
          <a:endParaRPr lang="en-US"/>
        </a:p>
      </dgm:t>
    </dgm:pt>
    <dgm:pt modelId="{D415AF90-98B7-4324-9ED9-43C328D97E66}">
      <dgm:prSet/>
      <dgm:spPr/>
      <dgm:t>
        <a:bodyPr/>
        <a:lstStyle/>
        <a:p>
          <a:r>
            <a:rPr lang="en-US" dirty="0" smtClean="0"/>
            <a:t>Environmental Literacy Summit</a:t>
          </a:r>
          <a:endParaRPr lang="en-US" dirty="0"/>
        </a:p>
      </dgm:t>
    </dgm:pt>
    <dgm:pt modelId="{65A32E41-AD00-4922-AEC5-6AA9C54C73CB}" type="parTrans" cxnId="{C8D1B691-80DA-41DB-B814-E9BFE4DBEF83}">
      <dgm:prSet/>
      <dgm:spPr/>
      <dgm:t>
        <a:bodyPr/>
        <a:lstStyle/>
        <a:p>
          <a:endParaRPr lang="en-US"/>
        </a:p>
      </dgm:t>
    </dgm:pt>
    <dgm:pt modelId="{5B7A2A12-5BA4-47C4-A0A0-2F72C802505F}" type="sibTrans" cxnId="{C8D1B691-80DA-41DB-B814-E9BFE4DBEF83}">
      <dgm:prSet/>
      <dgm:spPr/>
      <dgm:t>
        <a:bodyPr/>
        <a:lstStyle/>
        <a:p>
          <a:endParaRPr lang="en-US"/>
        </a:p>
      </dgm:t>
    </dgm:pt>
    <dgm:pt modelId="{ECE215FB-46D0-4F5D-8F88-F27EE5CEA141}">
      <dgm:prSet/>
      <dgm:spPr/>
      <dgm:t>
        <a:bodyPr/>
        <a:lstStyle/>
        <a:p>
          <a:r>
            <a:rPr lang="en-US" dirty="0" smtClean="0"/>
            <a:t>MWEE Tracking</a:t>
          </a:r>
          <a:endParaRPr lang="en-US" dirty="0"/>
        </a:p>
      </dgm:t>
    </dgm:pt>
    <dgm:pt modelId="{A672A093-FE5E-47C2-85B9-74EA7734B05F}" type="parTrans" cxnId="{8A558722-83CA-4AB0-AC0B-13F4BF8872B6}">
      <dgm:prSet/>
      <dgm:spPr/>
      <dgm:t>
        <a:bodyPr/>
        <a:lstStyle/>
        <a:p>
          <a:endParaRPr lang="en-US"/>
        </a:p>
      </dgm:t>
    </dgm:pt>
    <dgm:pt modelId="{338E45BE-1290-4ADA-BB77-5A0124E8EEE7}" type="sibTrans" cxnId="{8A558722-83CA-4AB0-AC0B-13F4BF8872B6}">
      <dgm:prSet/>
      <dgm:spPr/>
      <dgm:t>
        <a:bodyPr/>
        <a:lstStyle/>
        <a:p>
          <a:endParaRPr lang="en-US"/>
        </a:p>
      </dgm:t>
    </dgm:pt>
    <dgm:pt modelId="{1922DD1D-839E-474D-AB74-86F41EFA2075}">
      <dgm:prSet/>
      <dgm:spPr/>
      <dgm:t>
        <a:bodyPr/>
        <a:lstStyle/>
        <a:p>
          <a:r>
            <a:rPr lang="en-US" dirty="0" smtClean="0"/>
            <a:t>New Metric Development</a:t>
          </a:r>
          <a:endParaRPr lang="en-US" dirty="0"/>
        </a:p>
      </dgm:t>
    </dgm:pt>
    <dgm:pt modelId="{608A401D-E4A8-4C4B-8D95-73320C0B1DC9}" type="parTrans" cxnId="{65B812B8-7D1A-415E-8F6F-6420C16C6C11}">
      <dgm:prSet/>
      <dgm:spPr/>
      <dgm:t>
        <a:bodyPr/>
        <a:lstStyle/>
        <a:p>
          <a:endParaRPr lang="en-US"/>
        </a:p>
      </dgm:t>
    </dgm:pt>
    <dgm:pt modelId="{8898D72F-6298-410B-8D5A-77EDCD4BAB9F}" type="sibTrans" cxnId="{65B812B8-7D1A-415E-8F6F-6420C16C6C11}">
      <dgm:prSet/>
      <dgm:spPr/>
      <dgm:t>
        <a:bodyPr/>
        <a:lstStyle/>
        <a:p>
          <a:endParaRPr lang="en-US"/>
        </a:p>
      </dgm:t>
    </dgm:pt>
    <dgm:pt modelId="{77959590-C855-469E-9EF6-D3D0A70A5142}">
      <dgm:prSet/>
      <dgm:spPr/>
      <dgm:t>
        <a:bodyPr/>
        <a:lstStyle/>
        <a:p>
          <a:r>
            <a:rPr lang="en-US" dirty="0" smtClean="0"/>
            <a:t>Bay Backpack</a:t>
          </a:r>
          <a:endParaRPr lang="en-US" dirty="0"/>
        </a:p>
      </dgm:t>
    </dgm:pt>
    <dgm:pt modelId="{1DE5A561-2D27-495D-94FB-23FBADCAA55E}" type="parTrans" cxnId="{011647F1-CE10-4C13-90C6-9D4CE2485EE5}">
      <dgm:prSet/>
      <dgm:spPr/>
      <dgm:t>
        <a:bodyPr/>
        <a:lstStyle/>
        <a:p>
          <a:endParaRPr lang="en-US"/>
        </a:p>
      </dgm:t>
    </dgm:pt>
    <dgm:pt modelId="{1BD45A5F-0496-4510-B1B6-F9DD7981A7C9}" type="sibTrans" cxnId="{011647F1-CE10-4C13-90C6-9D4CE2485EE5}">
      <dgm:prSet/>
      <dgm:spPr/>
      <dgm:t>
        <a:bodyPr/>
        <a:lstStyle/>
        <a:p>
          <a:endParaRPr lang="en-US"/>
        </a:p>
      </dgm:t>
    </dgm:pt>
    <dgm:pt modelId="{C61FE940-2773-45BB-9979-B063766BA622}">
      <dgm:prSet phldrT="[Text]"/>
      <dgm:spPr/>
      <dgm:t>
        <a:bodyPr/>
        <a:lstStyle/>
        <a:p>
          <a:r>
            <a:rPr lang="en-US" dirty="0" smtClean="0"/>
            <a:t>Funding Strategy</a:t>
          </a:r>
          <a:endParaRPr lang="en-US" dirty="0"/>
        </a:p>
      </dgm:t>
    </dgm:pt>
    <dgm:pt modelId="{7C28315E-7CA7-47C2-8235-E22D15C6EEFB}" type="parTrans" cxnId="{A9CB7FC9-720D-4C38-9765-5EA28FDAF430}">
      <dgm:prSet/>
      <dgm:spPr/>
      <dgm:t>
        <a:bodyPr/>
        <a:lstStyle/>
        <a:p>
          <a:endParaRPr lang="en-US"/>
        </a:p>
      </dgm:t>
    </dgm:pt>
    <dgm:pt modelId="{D1105E60-848E-44B8-A9C6-F79D2A07B169}" type="sibTrans" cxnId="{A9CB7FC9-720D-4C38-9765-5EA28FDAF430}">
      <dgm:prSet/>
      <dgm:spPr/>
      <dgm:t>
        <a:bodyPr/>
        <a:lstStyle/>
        <a:p>
          <a:endParaRPr lang="en-US"/>
        </a:p>
      </dgm:t>
    </dgm:pt>
    <dgm:pt modelId="{A81C1AE5-7E3F-4276-AF81-92A63F9E33E5}">
      <dgm:prSet/>
      <dgm:spPr/>
      <dgm:t>
        <a:bodyPr/>
        <a:lstStyle/>
        <a:p>
          <a:r>
            <a:rPr lang="en-US" dirty="0" smtClean="0"/>
            <a:t>New Metric Development</a:t>
          </a:r>
          <a:endParaRPr lang="en-US" dirty="0"/>
        </a:p>
      </dgm:t>
    </dgm:pt>
    <dgm:pt modelId="{C794A39F-6613-4647-92C8-3FDC3E3FAD14}" type="parTrans" cxnId="{115DCA01-7772-4BC9-B116-275A00E157E7}">
      <dgm:prSet/>
      <dgm:spPr/>
      <dgm:t>
        <a:bodyPr/>
        <a:lstStyle/>
        <a:p>
          <a:endParaRPr lang="en-US"/>
        </a:p>
      </dgm:t>
    </dgm:pt>
    <dgm:pt modelId="{182D4958-069C-4648-A750-9C8863C5CEBA}" type="sibTrans" cxnId="{115DCA01-7772-4BC9-B116-275A00E157E7}">
      <dgm:prSet/>
      <dgm:spPr/>
      <dgm:t>
        <a:bodyPr/>
        <a:lstStyle/>
        <a:p>
          <a:endParaRPr lang="en-US"/>
        </a:p>
      </dgm:t>
    </dgm:pt>
    <dgm:pt modelId="{57469A56-D6DB-4768-99D8-6F9F4457FAEE}">
      <dgm:prSet/>
      <dgm:spPr/>
      <dgm:t>
        <a:bodyPr/>
        <a:lstStyle/>
        <a:p>
          <a:r>
            <a:rPr lang="en-US" dirty="0" smtClean="0"/>
            <a:t>Capacity Building</a:t>
          </a:r>
          <a:endParaRPr lang="en-US" dirty="0"/>
        </a:p>
      </dgm:t>
    </dgm:pt>
    <dgm:pt modelId="{01FCAE31-C23E-458D-804E-7BAF9C582C53}" type="parTrans" cxnId="{9203AED6-7716-4A6B-8286-6580A9CBFF05}">
      <dgm:prSet/>
      <dgm:spPr/>
      <dgm:t>
        <a:bodyPr/>
        <a:lstStyle/>
        <a:p>
          <a:endParaRPr lang="en-US"/>
        </a:p>
      </dgm:t>
    </dgm:pt>
    <dgm:pt modelId="{661C362A-0005-44B5-8CA7-3BE7252ADF87}" type="sibTrans" cxnId="{9203AED6-7716-4A6B-8286-6580A9CBFF05}">
      <dgm:prSet/>
      <dgm:spPr/>
      <dgm:t>
        <a:bodyPr/>
        <a:lstStyle/>
        <a:p>
          <a:endParaRPr lang="en-US"/>
        </a:p>
      </dgm:t>
    </dgm:pt>
    <dgm:pt modelId="{48AC89D1-40AA-4C0A-A85F-8BE21CBFE378}">
      <dgm:prSet phldrT="[Text]"/>
      <dgm:spPr/>
      <dgm:t>
        <a:bodyPr/>
        <a:lstStyle/>
        <a:p>
          <a:r>
            <a:rPr lang="en-US" dirty="0" smtClean="0"/>
            <a:t>Public Access Strategy</a:t>
          </a:r>
          <a:endParaRPr lang="en-US" dirty="0"/>
        </a:p>
      </dgm:t>
    </dgm:pt>
    <dgm:pt modelId="{700DCFC5-CC3C-4425-8321-846D9B266520}" type="parTrans" cxnId="{EB32F5F3-BAB7-4A4A-BCF9-7A36A4F90450}">
      <dgm:prSet/>
      <dgm:spPr/>
    </dgm:pt>
    <dgm:pt modelId="{F5E80F17-55D6-449A-AE22-0D680CD51796}" type="sibTrans" cxnId="{EB32F5F3-BAB7-4A4A-BCF9-7A36A4F90450}">
      <dgm:prSet/>
      <dgm:spPr/>
    </dgm:pt>
    <dgm:pt modelId="{BBFAF205-177E-4D02-8BFE-8E2733046C9F}">
      <dgm:prSet phldrT="[Text]"/>
      <dgm:spPr/>
      <dgm:t>
        <a:bodyPr/>
        <a:lstStyle/>
        <a:p>
          <a:r>
            <a:rPr lang="en-US" dirty="0" smtClean="0"/>
            <a:t>Public Access Guide</a:t>
          </a:r>
          <a:endParaRPr lang="en-US" dirty="0"/>
        </a:p>
      </dgm:t>
    </dgm:pt>
    <dgm:pt modelId="{3D4CB78B-73A5-4AAC-ACCD-E629214E4FAC}" type="parTrans" cxnId="{1C8F11E9-DF13-49EA-9D8B-636599AE74DE}">
      <dgm:prSet/>
      <dgm:spPr/>
    </dgm:pt>
    <dgm:pt modelId="{8CE1211C-3488-4119-95B2-70385E491CB7}" type="sibTrans" cxnId="{1C8F11E9-DF13-49EA-9D8B-636599AE74DE}">
      <dgm:prSet/>
      <dgm:spPr/>
    </dgm:pt>
    <dgm:pt modelId="{03CAFC46-CF5B-4899-BD4B-B958578F451A}" type="pres">
      <dgm:prSet presAssocID="{3739B16F-BD60-4128-BA2B-ABC90E9774FE}" presName="Name0" presStyleCnt="0">
        <dgm:presLayoutVars>
          <dgm:dir/>
          <dgm:resizeHandles val="exact"/>
        </dgm:presLayoutVars>
      </dgm:prSet>
      <dgm:spPr/>
      <dgm:t>
        <a:bodyPr/>
        <a:lstStyle/>
        <a:p>
          <a:endParaRPr lang="en-US"/>
        </a:p>
      </dgm:t>
    </dgm:pt>
    <dgm:pt modelId="{039B2577-BDE1-48E5-996C-214CBDCCAB31}" type="pres">
      <dgm:prSet presAssocID="{3739B16F-BD60-4128-BA2B-ABC90E9774FE}" presName="fgShape" presStyleLbl="fgShp" presStyleIdx="0" presStyleCnt="1" custScaleX="64084" custScaleY="131111" custLinFactNeighborX="-22118" custLinFactNeighborY="8889"/>
      <dgm:spPr/>
      <dgm:t>
        <a:bodyPr/>
        <a:lstStyle/>
        <a:p>
          <a:endParaRPr lang="en-US"/>
        </a:p>
      </dgm:t>
    </dgm:pt>
    <dgm:pt modelId="{D522584D-3B96-4D3D-8D6D-4F6B353AF433}" type="pres">
      <dgm:prSet presAssocID="{3739B16F-BD60-4128-BA2B-ABC90E9774FE}" presName="linComp" presStyleCnt="0"/>
      <dgm:spPr/>
    </dgm:pt>
    <dgm:pt modelId="{AD3AB802-0462-4F44-AF65-0AAB3FDF0199}" type="pres">
      <dgm:prSet presAssocID="{49BBA7FF-86C9-4848-AD91-AEBC93ED9FDB}" presName="compNode" presStyleCnt="0"/>
      <dgm:spPr/>
    </dgm:pt>
    <dgm:pt modelId="{3F599C65-D36D-47C0-8392-991C269D85FD}" type="pres">
      <dgm:prSet presAssocID="{49BBA7FF-86C9-4848-AD91-AEBC93ED9FDB}" presName="bkgdShape" presStyleLbl="node1" presStyleIdx="0" presStyleCnt="5"/>
      <dgm:spPr/>
      <dgm:t>
        <a:bodyPr/>
        <a:lstStyle/>
        <a:p>
          <a:endParaRPr lang="en-US"/>
        </a:p>
      </dgm:t>
    </dgm:pt>
    <dgm:pt modelId="{9D048231-FF3D-4F3D-B1D2-FDE9A437F803}" type="pres">
      <dgm:prSet presAssocID="{49BBA7FF-86C9-4848-AD91-AEBC93ED9FDB}" presName="nodeTx" presStyleLbl="node1" presStyleIdx="0" presStyleCnt="5">
        <dgm:presLayoutVars>
          <dgm:bulletEnabled val="1"/>
        </dgm:presLayoutVars>
      </dgm:prSet>
      <dgm:spPr/>
      <dgm:t>
        <a:bodyPr/>
        <a:lstStyle/>
        <a:p>
          <a:endParaRPr lang="en-US"/>
        </a:p>
      </dgm:t>
    </dgm:pt>
    <dgm:pt modelId="{965C796E-47DD-49AF-ADE8-95EC986A7D61}" type="pres">
      <dgm:prSet presAssocID="{49BBA7FF-86C9-4848-AD91-AEBC93ED9FDB}" presName="invisiNode" presStyleLbl="node1" presStyleIdx="0" presStyleCnt="5"/>
      <dgm:spPr/>
    </dgm:pt>
    <dgm:pt modelId="{CB29A1F9-EB75-4465-8E33-585941709B98}" type="pres">
      <dgm:prSet presAssocID="{49BBA7FF-86C9-4848-AD91-AEBC93ED9FDB}" presName="imagNode" presStyleLbl="fgImgPlace1" presStyleIdx="0" presStyleCnt="5"/>
      <dgm:spPr>
        <a:blipFill rotWithShape="0">
          <a:blip xmlns:r="http://schemas.openxmlformats.org/officeDocument/2006/relationships" r:embed="rId1"/>
          <a:stretch>
            <a:fillRect/>
          </a:stretch>
        </a:blipFill>
      </dgm:spPr>
      <dgm:t>
        <a:bodyPr/>
        <a:lstStyle/>
        <a:p>
          <a:endParaRPr lang="en-US"/>
        </a:p>
      </dgm:t>
    </dgm:pt>
    <dgm:pt modelId="{080555A1-DC99-4987-8141-B10A45F14895}" type="pres">
      <dgm:prSet presAssocID="{E45A6039-5A1B-4265-967E-D6C0A1A49127}" presName="sibTrans" presStyleLbl="sibTrans2D1" presStyleIdx="0" presStyleCnt="0"/>
      <dgm:spPr/>
      <dgm:t>
        <a:bodyPr/>
        <a:lstStyle/>
        <a:p>
          <a:endParaRPr lang="en-US"/>
        </a:p>
      </dgm:t>
    </dgm:pt>
    <dgm:pt modelId="{4FF11267-4975-4B47-97F2-E6D4B23D1EE8}" type="pres">
      <dgm:prSet presAssocID="{B609C8FE-2DD6-410F-862A-0FB00557A729}" presName="compNode" presStyleCnt="0"/>
      <dgm:spPr/>
    </dgm:pt>
    <dgm:pt modelId="{B2435E30-04AC-46A1-A5A9-D9174A21F616}" type="pres">
      <dgm:prSet presAssocID="{B609C8FE-2DD6-410F-862A-0FB00557A729}" presName="bkgdShape" presStyleLbl="node1" presStyleIdx="1" presStyleCnt="5"/>
      <dgm:spPr/>
      <dgm:t>
        <a:bodyPr/>
        <a:lstStyle/>
        <a:p>
          <a:endParaRPr lang="en-US"/>
        </a:p>
      </dgm:t>
    </dgm:pt>
    <dgm:pt modelId="{550EE673-7360-4249-AFBE-45FFD24A7CFF}" type="pres">
      <dgm:prSet presAssocID="{B609C8FE-2DD6-410F-862A-0FB00557A729}" presName="nodeTx" presStyleLbl="node1" presStyleIdx="1" presStyleCnt="5">
        <dgm:presLayoutVars>
          <dgm:bulletEnabled val="1"/>
        </dgm:presLayoutVars>
      </dgm:prSet>
      <dgm:spPr/>
      <dgm:t>
        <a:bodyPr/>
        <a:lstStyle/>
        <a:p>
          <a:endParaRPr lang="en-US"/>
        </a:p>
      </dgm:t>
    </dgm:pt>
    <dgm:pt modelId="{C9F42B67-3EF9-4902-B7A3-7DEC91415050}" type="pres">
      <dgm:prSet presAssocID="{B609C8FE-2DD6-410F-862A-0FB00557A729}" presName="invisiNode" presStyleLbl="node1" presStyleIdx="1" presStyleCnt="5"/>
      <dgm:spPr/>
    </dgm:pt>
    <dgm:pt modelId="{B01475D5-ADA4-4EE7-A444-3BEA6AEF3D77}" type="pres">
      <dgm:prSet presAssocID="{B609C8FE-2DD6-410F-862A-0FB00557A729}" presName="imagNode" presStyleLbl="fgImgPlace1" presStyleIdx="1" presStyleCnt="5"/>
      <dgm:spPr>
        <a:blipFill rotWithShape="0">
          <a:blip xmlns:r="http://schemas.openxmlformats.org/officeDocument/2006/relationships" r:embed="rId2"/>
          <a:stretch>
            <a:fillRect/>
          </a:stretch>
        </a:blipFill>
      </dgm:spPr>
      <dgm:t>
        <a:bodyPr/>
        <a:lstStyle/>
        <a:p>
          <a:endParaRPr lang="en-US"/>
        </a:p>
      </dgm:t>
    </dgm:pt>
    <dgm:pt modelId="{C2D01DC8-16C8-4108-966B-8AB2002D0908}" type="pres">
      <dgm:prSet presAssocID="{A03D9639-F8F9-4856-9310-32D5E05C1339}" presName="sibTrans" presStyleLbl="sibTrans2D1" presStyleIdx="0" presStyleCnt="0"/>
      <dgm:spPr/>
      <dgm:t>
        <a:bodyPr/>
        <a:lstStyle/>
        <a:p>
          <a:endParaRPr lang="en-US"/>
        </a:p>
      </dgm:t>
    </dgm:pt>
    <dgm:pt modelId="{B6DF2295-7BE5-448E-9A6D-F58F591FB5E9}" type="pres">
      <dgm:prSet presAssocID="{5D4D273A-B77B-4E70-8868-58F5476A7F87}" presName="compNode" presStyleCnt="0"/>
      <dgm:spPr/>
    </dgm:pt>
    <dgm:pt modelId="{A429C76D-70A1-4BC8-90F3-FC174A121B2B}" type="pres">
      <dgm:prSet presAssocID="{5D4D273A-B77B-4E70-8868-58F5476A7F87}" presName="bkgdShape" presStyleLbl="node1" presStyleIdx="2" presStyleCnt="5"/>
      <dgm:spPr/>
      <dgm:t>
        <a:bodyPr/>
        <a:lstStyle/>
        <a:p>
          <a:endParaRPr lang="en-US"/>
        </a:p>
      </dgm:t>
    </dgm:pt>
    <dgm:pt modelId="{74BD00AC-0B32-4300-B7A1-46F67AF576EF}" type="pres">
      <dgm:prSet presAssocID="{5D4D273A-B77B-4E70-8868-58F5476A7F87}" presName="nodeTx" presStyleLbl="node1" presStyleIdx="2" presStyleCnt="5">
        <dgm:presLayoutVars>
          <dgm:bulletEnabled val="1"/>
        </dgm:presLayoutVars>
      </dgm:prSet>
      <dgm:spPr/>
      <dgm:t>
        <a:bodyPr/>
        <a:lstStyle/>
        <a:p>
          <a:endParaRPr lang="en-US"/>
        </a:p>
      </dgm:t>
    </dgm:pt>
    <dgm:pt modelId="{3B0AE4D4-B856-4D63-A857-73344B3E383A}" type="pres">
      <dgm:prSet presAssocID="{5D4D273A-B77B-4E70-8868-58F5476A7F87}" presName="invisiNode" presStyleLbl="node1" presStyleIdx="2" presStyleCnt="5"/>
      <dgm:spPr/>
    </dgm:pt>
    <dgm:pt modelId="{2159EC93-EE73-416E-97CF-1AB18271A0EF}" type="pres">
      <dgm:prSet presAssocID="{5D4D273A-B77B-4E70-8868-58F5476A7F87}" presName="imagNode" presStyleLbl="fgImgPlace1" presStyleIdx="2" presStyleCnt="5"/>
      <dgm:spPr>
        <a:blipFill rotWithShape="0">
          <a:blip xmlns:r="http://schemas.openxmlformats.org/officeDocument/2006/relationships" r:embed="rId3"/>
          <a:stretch>
            <a:fillRect/>
          </a:stretch>
        </a:blipFill>
      </dgm:spPr>
      <dgm:t>
        <a:bodyPr/>
        <a:lstStyle/>
        <a:p>
          <a:endParaRPr lang="en-US"/>
        </a:p>
      </dgm:t>
    </dgm:pt>
    <dgm:pt modelId="{8698BDB9-51F8-45B0-8494-6D633315FCE7}" type="pres">
      <dgm:prSet presAssocID="{306855E7-1963-4CED-A2E0-493317D70971}" presName="sibTrans" presStyleLbl="sibTrans2D1" presStyleIdx="0" presStyleCnt="0"/>
      <dgm:spPr/>
      <dgm:t>
        <a:bodyPr/>
        <a:lstStyle/>
        <a:p>
          <a:endParaRPr lang="en-US"/>
        </a:p>
      </dgm:t>
    </dgm:pt>
    <dgm:pt modelId="{7E8EB010-CA89-44B6-8859-344627F32FB7}" type="pres">
      <dgm:prSet presAssocID="{3D0DBAB4-63B7-4CB9-BBD2-42A83536C71F}" presName="compNode" presStyleCnt="0"/>
      <dgm:spPr/>
    </dgm:pt>
    <dgm:pt modelId="{FA81B565-3051-47A0-AAAC-38E270D22BA9}" type="pres">
      <dgm:prSet presAssocID="{3D0DBAB4-63B7-4CB9-BBD2-42A83536C71F}" presName="bkgdShape" presStyleLbl="node1" presStyleIdx="3" presStyleCnt="5"/>
      <dgm:spPr/>
      <dgm:t>
        <a:bodyPr/>
        <a:lstStyle/>
        <a:p>
          <a:endParaRPr lang="en-US"/>
        </a:p>
      </dgm:t>
    </dgm:pt>
    <dgm:pt modelId="{6BC6E062-39D7-4EAC-9E56-B093AC6EA7B2}" type="pres">
      <dgm:prSet presAssocID="{3D0DBAB4-63B7-4CB9-BBD2-42A83536C71F}" presName="nodeTx" presStyleLbl="node1" presStyleIdx="3" presStyleCnt="5">
        <dgm:presLayoutVars>
          <dgm:bulletEnabled val="1"/>
        </dgm:presLayoutVars>
      </dgm:prSet>
      <dgm:spPr/>
      <dgm:t>
        <a:bodyPr/>
        <a:lstStyle/>
        <a:p>
          <a:endParaRPr lang="en-US"/>
        </a:p>
      </dgm:t>
    </dgm:pt>
    <dgm:pt modelId="{95FA758A-B89B-40AE-811B-008E33BC6221}" type="pres">
      <dgm:prSet presAssocID="{3D0DBAB4-63B7-4CB9-BBD2-42A83536C71F}" presName="invisiNode" presStyleLbl="node1" presStyleIdx="3" presStyleCnt="5"/>
      <dgm:spPr/>
    </dgm:pt>
    <dgm:pt modelId="{970F3CC3-F52D-4A8B-84E9-724C7E29A254}" type="pres">
      <dgm:prSet presAssocID="{3D0DBAB4-63B7-4CB9-BBD2-42A83536C71F}" presName="imagNode" presStyleLbl="fgImgPlace1" presStyleIdx="3" presStyleCnt="5"/>
      <dgm:spPr>
        <a:blipFill rotWithShape="0">
          <a:blip xmlns:r="http://schemas.openxmlformats.org/officeDocument/2006/relationships" r:embed="rId4"/>
          <a:stretch>
            <a:fillRect/>
          </a:stretch>
        </a:blipFill>
      </dgm:spPr>
      <dgm:t>
        <a:bodyPr/>
        <a:lstStyle/>
        <a:p>
          <a:endParaRPr lang="en-US"/>
        </a:p>
      </dgm:t>
    </dgm:pt>
    <dgm:pt modelId="{FC9A2400-1C5A-4B81-98EC-411F662A92C4}" type="pres">
      <dgm:prSet presAssocID="{C2CB15D2-3857-49E9-8BBE-063DDCF57367}" presName="sibTrans" presStyleLbl="sibTrans2D1" presStyleIdx="0" presStyleCnt="0"/>
      <dgm:spPr/>
      <dgm:t>
        <a:bodyPr/>
        <a:lstStyle/>
        <a:p>
          <a:endParaRPr lang="en-US"/>
        </a:p>
      </dgm:t>
    </dgm:pt>
    <dgm:pt modelId="{0142F4FB-2C85-4BA9-8A33-0F06355BFAEC}" type="pres">
      <dgm:prSet presAssocID="{9D076730-B063-4AB9-B0AC-2C8871C2C707}" presName="compNode" presStyleCnt="0"/>
      <dgm:spPr/>
    </dgm:pt>
    <dgm:pt modelId="{7CD2ECB6-99E5-4D64-BB2E-D00D193C2296}" type="pres">
      <dgm:prSet presAssocID="{9D076730-B063-4AB9-B0AC-2C8871C2C707}" presName="bkgdShape" presStyleLbl="node1" presStyleIdx="4" presStyleCnt="5"/>
      <dgm:spPr/>
      <dgm:t>
        <a:bodyPr/>
        <a:lstStyle/>
        <a:p>
          <a:endParaRPr lang="en-US"/>
        </a:p>
      </dgm:t>
    </dgm:pt>
    <dgm:pt modelId="{2550075B-5DA4-496B-A800-A443B5D317BD}" type="pres">
      <dgm:prSet presAssocID="{9D076730-B063-4AB9-B0AC-2C8871C2C707}" presName="nodeTx" presStyleLbl="node1" presStyleIdx="4" presStyleCnt="5">
        <dgm:presLayoutVars>
          <dgm:bulletEnabled val="1"/>
        </dgm:presLayoutVars>
      </dgm:prSet>
      <dgm:spPr/>
      <dgm:t>
        <a:bodyPr/>
        <a:lstStyle/>
        <a:p>
          <a:endParaRPr lang="en-US"/>
        </a:p>
      </dgm:t>
    </dgm:pt>
    <dgm:pt modelId="{BAE70E7F-518C-4D7A-9D8A-F5EBFD1B3E15}" type="pres">
      <dgm:prSet presAssocID="{9D076730-B063-4AB9-B0AC-2C8871C2C707}" presName="invisiNode" presStyleLbl="node1" presStyleIdx="4" presStyleCnt="5"/>
      <dgm:spPr/>
    </dgm:pt>
    <dgm:pt modelId="{9C55EAC9-697B-4FB3-9239-3FB1D6750056}" type="pres">
      <dgm:prSet presAssocID="{9D076730-B063-4AB9-B0AC-2C8871C2C707}" presName="imagNode" presStyleLbl="fgImgPlace1" presStyleIdx="4" presStyleCnt="5"/>
      <dgm:spPr>
        <a:blipFill rotWithShape="0">
          <a:blip xmlns:r="http://schemas.openxmlformats.org/officeDocument/2006/relationships" r:embed="rId5"/>
          <a:stretch>
            <a:fillRect/>
          </a:stretch>
        </a:blipFill>
      </dgm:spPr>
      <dgm:t>
        <a:bodyPr/>
        <a:lstStyle/>
        <a:p>
          <a:endParaRPr lang="en-US"/>
        </a:p>
      </dgm:t>
    </dgm:pt>
  </dgm:ptLst>
  <dgm:cxnLst>
    <dgm:cxn modelId="{79B86136-886B-41C9-8237-79D81008DDF5}" type="presOf" srcId="{5D4D273A-B77B-4E70-8868-58F5476A7F87}" destId="{74BD00AC-0B32-4300-B7A1-46F67AF576EF}" srcOrd="1" destOrd="0" presId="urn:microsoft.com/office/officeart/2005/8/layout/hList7"/>
    <dgm:cxn modelId="{4B1B07E3-7581-4C11-8891-26958DAD07BB}" type="presOf" srcId="{C61FE940-2773-45BB-9979-B063766BA622}" destId="{B2435E30-04AC-46A1-A5A9-D9174A21F616}" srcOrd="0" destOrd="1" presId="urn:microsoft.com/office/officeart/2005/8/layout/hList7"/>
    <dgm:cxn modelId="{779C04FC-F5AF-405B-BB45-A4F0778E588A}" type="presOf" srcId="{AC27A83B-0CE1-4E3F-8E6F-159DAE823B50}" destId="{9D048231-FF3D-4F3D-B1D2-FDE9A437F803}" srcOrd="1" destOrd="1" presId="urn:microsoft.com/office/officeart/2005/8/layout/hList7"/>
    <dgm:cxn modelId="{22425597-2634-4277-91BD-A54FD5FBF72F}" type="presOf" srcId="{C61FE940-2773-45BB-9979-B063766BA622}" destId="{550EE673-7360-4249-AFBE-45FFD24A7CFF}" srcOrd="1" destOrd="1" presId="urn:microsoft.com/office/officeart/2005/8/layout/hList7"/>
    <dgm:cxn modelId="{65B812B8-7D1A-415E-8F6F-6420C16C6C11}" srcId="{49BBA7FF-86C9-4848-AD91-AEBC93ED9FDB}" destId="{1922DD1D-839E-474D-AB74-86F41EFA2075}" srcOrd="3" destOrd="0" parTransId="{608A401D-E4A8-4C4B-8D95-73320C0B1DC9}" sibTransId="{8898D72F-6298-410B-8D5A-77EDCD4BAB9F}"/>
    <dgm:cxn modelId="{3FC9E439-6C26-4710-BB37-795D906DB3CA}" srcId="{3739B16F-BD60-4128-BA2B-ABC90E9774FE}" destId="{9D076730-B063-4AB9-B0AC-2C8871C2C707}" srcOrd="4" destOrd="0" parTransId="{012D4F4F-97C6-40B3-A2B7-DB8872BB323E}" sibTransId="{F4A256D4-5588-4EF8-B77E-40C74289FA99}"/>
    <dgm:cxn modelId="{C91F6874-7CFB-4A53-825E-B3852885063C}" type="presOf" srcId="{BBFAF205-177E-4D02-8BFE-8E2733046C9F}" destId="{7CD2ECB6-99E5-4D64-BB2E-D00D193C2296}" srcOrd="0" destOrd="2" presId="urn:microsoft.com/office/officeart/2005/8/layout/hList7"/>
    <dgm:cxn modelId="{EB32F5F3-BAB7-4A4A-BCF9-7A36A4F90450}" srcId="{9D076730-B063-4AB9-B0AC-2C8871C2C707}" destId="{48AC89D1-40AA-4C0A-A85F-8BE21CBFE378}" srcOrd="0" destOrd="0" parTransId="{700DCFC5-CC3C-4425-8321-846D9B266520}" sibTransId="{F5E80F17-55D6-449A-AE22-0D680CD51796}"/>
    <dgm:cxn modelId="{2164C665-3582-45F0-A7F6-BFA6607BB8F8}" srcId="{3D0DBAB4-63B7-4CB9-BBD2-42A83536C71F}" destId="{B939C8F9-BBA4-4E0A-B640-894F517BBA13}" srcOrd="0" destOrd="0" parTransId="{282F4285-A74F-40C8-B72B-08E899E2CCF0}" sibTransId="{71527C6C-782D-4FCE-B542-DFF1BD71EBA7}"/>
    <dgm:cxn modelId="{A9CB7FC9-720D-4C38-9765-5EA28FDAF430}" srcId="{B609C8FE-2DD6-410F-862A-0FB00557A729}" destId="{C61FE940-2773-45BB-9979-B063766BA622}" srcOrd="0" destOrd="0" parTransId="{7C28315E-7CA7-47C2-8235-E22D15C6EEFB}" sibTransId="{D1105E60-848E-44B8-A9C6-F79D2A07B169}"/>
    <dgm:cxn modelId="{C8D1B691-80DA-41DB-B814-E9BFE4DBEF83}" srcId="{49BBA7FF-86C9-4848-AD91-AEBC93ED9FDB}" destId="{D415AF90-98B7-4324-9ED9-43C328D97E66}" srcOrd="1" destOrd="0" parTransId="{65A32E41-AD00-4922-AEC5-6AA9C54C73CB}" sibTransId="{5B7A2A12-5BA4-47C4-A0A0-2F72C802505F}"/>
    <dgm:cxn modelId="{3F2AEB18-AD08-44C6-8342-6701DEE28019}" type="presOf" srcId="{1922DD1D-839E-474D-AB74-86F41EFA2075}" destId="{9D048231-FF3D-4F3D-B1D2-FDE9A437F803}" srcOrd="1" destOrd="4" presId="urn:microsoft.com/office/officeart/2005/8/layout/hList7"/>
    <dgm:cxn modelId="{F861C8BC-4219-438D-B137-DADB5114D6CC}" type="presOf" srcId="{A03D9639-F8F9-4856-9310-32D5E05C1339}" destId="{C2D01DC8-16C8-4108-966B-8AB2002D0908}" srcOrd="0" destOrd="0" presId="urn:microsoft.com/office/officeart/2005/8/layout/hList7"/>
    <dgm:cxn modelId="{F640F984-C22F-4F9A-87FD-677BA781A20C}" type="presOf" srcId="{9D076730-B063-4AB9-B0AC-2C8871C2C707}" destId="{7CD2ECB6-99E5-4D64-BB2E-D00D193C2296}" srcOrd="0" destOrd="0" presId="urn:microsoft.com/office/officeart/2005/8/layout/hList7"/>
    <dgm:cxn modelId="{6687C836-4EFE-4E2F-849D-C2300B2A5832}" type="presOf" srcId="{5D4D273A-B77B-4E70-8868-58F5476A7F87}" destId="{A429C76D-70A1-4BC8-90F3-FC174A121B2B}" srcOrd="0" destOrd="0" presId="urn:microsoft.com/office/officeart/2005/8/layout/hList7"/>
    <dgm:cxn modelId="{101B7C12-8C53-49C3-9686-AD4BFF7B0822}" type="presOf" srcId="{B609C8FE-2DD6-410F-862A-0FB00557A729}" destId="{550EE673-7360-4249-AFBE-45FFD24A7CFF}" srcOrd="1" destOrd="0" presId="urn:microsoft.com/office/officeart/2005/8/layout/hList7"/>
    <dgm:cxn modelId="{61301601-BA04-4617-A88B-2D97F0C79DB7}" type="presOf" srcId="{A260F6DF-B4FF-4E81-A6BA-BDCBC4084515}" destId="{2550075B-5DA4-496B-A800-A443B5D317BD}" srcOrd="1" destOrd="3" presId="urn:microsoft.com/office/officeart/2005/8/layout/hList7"/>
    <dgm:cxn modelId="{164B93E6-3F39-4F18-9921-D9B91CC84DD8}" type="presOf" srcId="{89E7F758-86DE-4474-AFB0-064E3EA15288}" destId="{A429C76D-70A1-4BC8-90F3-FC174A121B2B}" srcOrd="0" destOrd="1" presId="urn:microsoft.com/office/officeart/2005/8/layout/hList7"/>
    <dgm:cxn modelId="{0FF1EC02-C794-41A5-83E9-7493A53AF6E4}" type="presOf" srcId="{9D076730-B063-4AB9-B0AC-2C8871C2C707}" destId="{2550075B-5DA4-496B-A800-A443B5D317BD}" srcOrd="1" destOrd="0" presId="urn:microsoft.com/office/officeart/2005/8/layout/hList7"/>
    <dgm:cxn modelId="{15F4628A-711A-4890-8045-7860ECA359A3}" type="presOf" srcId="{A81C1AE5-7E3F-4276-AF81-92A63F9E33E5}" destId="{B2435E30-04AC-46A1-A5A9-D9174A21F616}" srcOrd="0" destOrd="2" presId="urn:microsoft.com/office/officeart/2005/8/layout/hList7"/>
    <dgm:cxn modelId="{9929634F-1A91-4AB8-ACDA-090152D05727}" type="presOf" srcId="{BBFAF205-177E-4D02-8BFE-8E2733046C9F}" destId="{2550075B-5DA4-496B-A800-A443B5D317BD}" srcOrd="1" destOrd="2" presId="urn:microsoft.com/office/officeart/2005/8/layout/hList7"/>
    <dgm:cxn modelId="{59407DCA-8443-4160-8C04-36398BC70EDE}" type="presOf" srcId="{3739B16F-BD60-4128-BA2B-ABC90E9774FE}" destId="{03CAFC46-CF5B-4899-BD4B-B958578F451A}" srcOrd="0" destOrd="0" presId="urn:microsoft.com/office/officeart/2005/8/layout/hList7"/>
    <dgm:cxn modelId="{F8FFEE26-C23E-4C7B-A35D-8650D20E0855}" type="presOf" srcId="{D415AF90-98B7-4324-9ED9-43C328D97E66}" destId="{3F599C65-D36D-47C0-8392-991C269D85FD}" srcOrd="0" destOrd="2" presId="urn:microsoft.com/office/officeart/2005/8/layout/hList7"/>
    <dgm:cxn modelId="{3FEEEED3-9229-41E2-A66E-65594AD34CB8}" type="presOf" srcId="{B609C8FE-2DD6-410F-862A-0FB00557A729}" destId="{B2435E30-04AC-46A1-A5A9-D9174A21F616}" srcOrd="0" destOrd="0" presId="urn:microsoft.com/office/officeart/2005/8/layout/hList7"/>
    <dgm:cxn modelId="{E35D6C71-52F9-43F6-AEDE-FBA64A11EA4E}" srcId="{3739B16F-BD60-4128-BA2B-ABC90E9774FE}" destId="{B609C8FE-2DD6-410F-862A-0FB00557A729}" srcOrd="1" destOrd="0" parTransId="{82A9A279-8189-4D96-ADDB-A92CD625A09A}" sibTransId="{A03D9639-F8F9-4856-9310-32D5E05C1339}"/>
    <dgm:cxn modelId="{441BCABE-20CA-4EC0-8FF8-C8EB87B195E2}" type="presOf" srcId="{57469A56-D6DB-4768-99D8-6F9F4457FAEE}" destId="{550EE673-7360-4249-AFBE-45FFD24A7CFF}" srcOrd="1" destOrd="3" presId="urn:microsoft.com/office/officeart/2005/8/layout/hList7"/>
    <dgm:cxn modelId="{63282355-D089-413C-9E82-D5C4AACE724B}" srcId="{3739B16F-BD60-4128-BA2B-ABC90E9774FE}" destId="{5D4D273A-B77B-4E70-8868-58F5476A7F87}" srcOrd="2" destOrd="0" parTransId="{4C196C18-4FB9-4FE7-8DFA-AB7FE6901422}" sibTransId="{306855E7-1963-4CED-A2E0-493317D70971}"/>
    <dgm:cxn modelId="{6D56870E-9E1E-4749-8AEE-ACF19D05F524}" type="presOf" srcId="{3D0DBAB4-63B7-4CB9-BBD2-42A83536C71F}" destId="{FA81B565-3051-47A0-AAAC-38E270D22BA9}" srcOrd="0" destOrd="0" presId="urn:microsoft.com/office/officeart/2005/8/layout/hList7"/>
    <dgm:cxn modelId="{115DCA01-7772-4BC9-B116-275A00E157E7}" srcId="{B609C8FE-2DD6-410F-862A-0FB00557A729}" destId="{A81C1AE5-7E3F-4276-AF81-92A63F9E33E5}" srcOrd="1" destOrd="0" parTransId="{C794A39F-6613-4647-92C8-3FDC3E3FAD14}" sibTransId="{182D4958-069C-4648-A750-9C8863C5CEBA}"/>
    <dgm:cxn modelId="{86AEC530-B1C8-4673-BF9A-601555F3FF14}" type="presOf" srcId="{A81C1AE5-7E3F-4276-AF81-92A63F9E33E5}" destId="{550EE673-7360-4249-AFBE-45FFD24A7CFF}" srcOrd="1" destOrd="2" presId="urn:microsoft.com/office/officeart/2005/8/layout/hList7"/>
    <dgm:cxn modelId="{7900DF71-D1F0-4529-9DF5-177CA80138E0}" srcId="{3739B16F-BD60-4128-BA2B-ABC90E9774FE}" destId="{49BBA7FF-86C9-4848-AD91-AEBC93ED9FDB}" srcOrd="0" destOrd="0" parTransId="{5C80457F-80C2-44F9-A610-0A893B95BB07}" sibTransId="{E45A6039-5A1B-4265-967E-D6C0A1A49127}"/>
    <dgm:cxn modelId="{E2A3B233-65B4-44AB-94B5-5D9188CA3E64}" type="presOf" srcId="{57469A56-D6DB-4768-99D8-6F9F4457FAEE}" destId="{B2435E30-04AC-46A1-A5A9-D9174A21F616}" srcOrd="0" destOrd="3" presId="urn:microsoft.com/office/officeart/2005/8/layout/hList7"/>
    <dgm:cxn modelId="{77B6EB06-8C51-43DD-B0BE-C8FAC4F6543F}" type="presOf" srcId="{77959590-C855-469E-9EF6-D3D0A70A5142}" destId="{3F599C65-D36D-47C0-8392-991C269D85FD}" srcOrd="0" destOrd="5" presId="urn:microsoft.com/office/officeart/2005/8/layout/hList7"/>
    <dgm:cxn modelId="{42081FE4-228B-4D66-879B-3B7138CDBB2B}" type="presOf" srcId="{458C931A-9DD3-4606-8D11-74F7C9C8ECD4}" destId="{A429C76D-70A1-4BC8-90F3-FC174A121B2B}" srcOrd="0" destOrd="2" presId="urn:microsoft.com/office/officeart/2005/8/layout/hList7"/>
    <dgm:cxn modelId="{14DB99D6-4511-458D-854B-5E8613B85425}" type="presOf" srcId="{DD0B8887-274E-43C6-8AC4-94C3678A4CC7}" destId="{6BC6E062-39D7-4EAC-9E56-B093AC6EA7B2}" srcOrd="1" destOrd="3" presId="urn:microsoft.com/office/officeart/2005/8/layout/hList7"/>
    <dgm:cxn modelId="{2E7B5642-2C2E-4BC2-9C71-17645217CAC1}" type="presOf" srcId="{3D0DBAB4-63B7-4CB9-BBD2-42A83536C71F}" destId="{6BC6E062-39D7-4EAC-9E56-B093AC6EA7B2}" srcOrd="1" destOrd="0" presId="urn:microsoft.com/office/officeart/2005/8/layout/hList7"/>
    <dgm:cxn modelId="{DF19258E-7707-467A-B00C-24A474E80F62}" srcId="{3739B16F-BD60-4128-BA2B-ABC90E9774FE}" destId="{3D0DBAB4-63B7-4CB9-BBD2-42A83536C71F}" srcOrd="3" destOrd="0" parTransId="{949A080B-BA74-4526-9CAF-787F41FC0715}" sibTransId="{C2CB15D2-3857-49E9-8BBE-063DDCF57367}"/>
    <dgm:cxn modelId="{335BDD9B-D3EF-49CC-84D4-6E6240739A35}" type="presOf" srcId="{A260F6DF-B4FF-4E81-A6BA-BDCBC4084515}" destId="{7CD2ECB6-99E5-4D64-BB2E-D00D193C2296}" srcOrd="0" destOrd="3" presId="urn:microsoft.com/office/officeart/2005/8/layout/hList7"/>
    <dgm:cxn modelId="{7C641BAC-96F4-4E38-AF68-6F2763032439}" type="presOf" srcId="{AC27A83B-0CE1-4E3F-8E6F-159DAE823B50}" destId="{3F599C65-D36D-47C0-8392-991C269D85FD}" srcOrd="0" destOrd="1" presId="urn:microsoft.com/office/officeart/2005/8/layout/hList7"/>
    <dgm:cxn modelId="{BC2DBC0B-3034-488B-B7DA-E733D9E76DDD}" type="presOf" srcId="{89E7F758-86DE-4474-AFB0-064E3EA15288}" destId="{74BD00AC-0B32-4300-B7A1-46F67AF576EF}" srcOrd="1" destOrd="1" presId="urn:microsoft.com/office/officeart/2005/8/layout/hList7"/>
    <dgm:cxn modelId="{5C0479A9-EE2B-4B2C-8643-BCAD1360DC4F}" srcId="{3D0DBAB4-63B7-4CB9-BBD2-42A83536C71F}" destId="{3FE6BCAA-D510-4306-BF18-09B9DD828C85}" srcOrd="1" destOrd="0" parTransId="{69B102D2-968D-4D24-A301-FF3681195BD8}" sibTransId="{24EBD89A-EB95-4271-9607-A1FF5E1E9D33}"/>
    <dgm:cxn modelId="{EA277AF9-141B-437D-B9DA-43A698D468AF}" type="presOf" srcId="{49BBA7FF-86C9-4848-AD91-AEBC93ED9FDB}" destId="{3F599C65-D36D-47C0-8392-991C269D85FD}" srcOrd="0" destOrd="0" presId="urn:microsoft.com/office/officeart/2005/8/layout/hList7"/>
    <dgm:cxn modelId="{8A558722-83CA-4AB0-AC0B-13F4BF8872B6}" srcId="{49BBA7FF-86C9-4848-AD91-AEBC93ED9FDB}" destId="{ECE215FB-46D0-4F5D-8F88-F27EE5CEA141}" srcOrd="2" destOrd="0" parTransId="{A672A093-FE5E-47C2-85B9-74EA7734B05F}" sibTransId="{338E45BE-1290-4ADA-BB77-5A0124E8EEE7}"/>
    <dgm:cxn modelId="{F205E5A2-C24A-4ACA-BD85-B5C8E88D15C7}" srcId="{3D0DBAB4-63B7-4CB9-BBD2-42A83536C71F}" destId="{DD0B8887-274E-43C6-8AC4-94C3678A4CC7}" srcOrd="2" destOrd="0" parTransId="{AAA6C319-D654-4F57-89E2-DBFA9A491AB2}" sibTransId="{49F6E808-D52A-4734-9727-D10DBC5492DC}"/>
    <dgm:cxn modelId="{7FACBE87-F890-4536-868D-B70C45FEA4E2}" type="presOf" srcId="{77959590-C855-469E-9EF6-D3D0A70A5142}" destId="{9D048231-FF3D-4F3D-B1D2-FDE9A437F803}" srcOrd="1" destOrd="5" presId="urn:microsoft.com/office/officeart/2005/8/layout/hList7"/>
    <dgm:cxn modelId="{011647F1-CE10-4C13-90C6-9D4CE2485EE5}" srcId="{49BBA7FF-86C9-4848-AD91-AEBC93ED9FDB}" destId="{77959590-C855-469E-9EF6-D3D0A70A5142}" srcOrd="4" destOrd="0" parTransId="{1DE5A561-2D27-495D-94FB-23FBADCAA55E}" sibTransId="{1BD45A5F-0496-4510-B1B6-F9DD7981A7C9}"/>
    <dgm:cxn modelId="{67215EBB-8015-4DD8-BE93-5D13E1F25AA8}" type="presOf" srcId="{ECE215FB-46D0-4F5D-8F88-F27EE5CEA141}" destId="{9D048231-FF3D-4F3D-B1D2-FDE9A437F803}" srcOrd="1" destOrd="3" presId="urn:microsoft.com/office/officeart/2005/8/layout/hList7"/>
    <dgm:cxn modelId="{0A713A44-C03D-4041-A6D6-DD0552AF13D8}" srcId="{49BBA7FF-86C9-4848-AD91-AEBC93ED9FDB}" destId="{AC27A83B-0CE1-4E3F-8E6F-159DAE823B50}" srcOrd="0" destOrd="0" parTransId="{F5A4F7D8-27FC-4C65-8893-3F69F11C100A}" sibTransId="{BBF5815A-6DF5-4463-B904-FAFF3BD1C0A0}"/>
    <dgm:cxn modelId="{DF1D74A0-04A8-4973-8D4E-0E6B455B21BC}" type="presOf" srcId="{49BBA7FF-86C9-4848-AD91-AEBC93ED9FDB}" destId="{9D048231-FF3D-4F3D-B1D2-FDE9A437F803}" srcOrd="1" destOrd="0" presId="urn:microsoft.com/office/officeart/2005/8/layout/hList7"/>
    <dgm:cxn modelId="{7F55FC33-A490-4B07-9572-369F0E572D38}" type="presOf" srcId="{C2CB15D2-3857-49E9-8BBE-063DDCF57367}" destId="{FC9A2400-1C5A-4B81-98EC-411F662A92C4}" srcOrd="0" destOrd="0" presId="urn:microsoft.com/office/officeart/2005/8/layout/hList7"/>
    <dgm:cxn modelId="{4DC207C9-F57D-4464-B4C8-88B61BB191B1}" type="presOf" srcId="{48AC89D1-40AA-4C0A-A85F-8BE21CBFE378}" destId="{2550075B-5DA4-496B-A800-A443B5D317BD}" srcOrd="1" destOrd="1" presId="urn:microsoft.com/office/officeart/2005/8/layout/hList7"/>
    <dgm:cxn modelId="{25765A27-C5D3-4E00-B3A3-66B7C50FBCA1}" type="presOf" srcId="{3FE6BCAA-D510-4306-BF18-09B9DD828C85}" destId="{FA81B565-3051-47A0-AAAC-38E270D22BA9}" srcOrd="0" destOrd="2" presId="urn:microsoft.com/office/officeart/2005/8/layout/hList7"/>
    <dgm:cxn modelId="{D12AECA0-847B-453B-969D-3065878B2396}" type="presOf" srcId="{DD0B8887-274E-43C6-8AC4-94C3678A4CC7}" destId="{FA81B565-3051-47A0-AAAC-38E270D22BA9}" srcOrd="0" destOrd="3" presId="urn:microsoft.com/office/officeart/2005/8/layout/hList7"/>
    <dgm:cxn modelId="{35F0395D-C30B-4822-A211-C9B62A22BF98}" type="presOf" srcId="{3FE6BCAA-D510-4306-BF18-09B9DD828C85}" destId="{6BC6E062-39D7-4EAC-9E56-B093AC6EA7B2}" srcOrd="1" destOrd="2" presId="urn:microsoft.com/office/officeart/2005/8/layout/hList7"/>
    <dgm:cxn modelId="{22E22E9C-200A-4708-A1A9-219672C7EDCF}" type="presOf" srcId="{306855E7-1963-4CED-A2E0-493317D70971}" destId="{8698BDB9-51F8-45B0-8494-6D633315FCE7}" srcOrd="0" destOrd="0" presId="urn:microsoft.com/office/officeart/2005/8/layout/hList7"/>
    <dgm:cxn modelId="{33621883-C3C3-425B-B2D6-75EA48E1C3B1}" type="presOf" srcId="{B939C8F9-BBA4-4E0A-B640-894F517BBA13}" destId="{6BC6E062-39D7-4EAC-9E56-B093AC6EA7B2}" srcOrd="1" destOrd="1" presId="urn:microsoft.com/office/officeart/2005/8/layout/hList7"/>
    <dgm:cxn modelId="{9203AED6-7716-4A6B-8286-6580A9CBFF05}" srcId="{B609C8FE-2DD6-410F-862A-0FB00557A729}" destId="{57469A56-D6DB-4768-99D8-6F9F4457FAEE}" srcOrd="2" destOrd="0" parTransId="{01FCAE31-C23E-458D-804E-7BAF9C582C53}" sibTransId="{661C362A-0005-44B5-8CA7-3BE7252ADF87}"/>
    <dgm:cxn modelId="{DB4B818E-82D0-4642-9424-DAC38BBB9196}" srcId="{5D4D273A-B77B-4E70-8868-58F5476A7F87}" destId="{89E7F758-86DE-4474-AFB0-064E3EA15288}" srcOrd="0" destOrd="0" parTransId="{3D72580C-5834-4C8F-B447-F55123B0510E}" sibTransId="{68DB910D-56D0-4C9F-ACBE-5516CDA9B840}"/>
    <dgm:cxn modelId="{615EAE92-4312-4B46-BCDD-26E80E9A062F}" type="presOf" srcId="{B939C8F9-BBA4-4E0A-B640-894F517BBA13}" destId="{FA81B565-3051-47A0-AAAC-38E270D22BA9}" srcOrd="0" destOrd="1" presId="urn:microsoft.com/office/officeart/2005/8/layout/hList7"/>
    <dgm:cxn modelId="{068F5B4F-30FA-4631-89E5-DDA2FAA81E89}" type="presOf" srcId="{E45A6039-5A1B-4265-967E-D6C0A1A49127}" destId="{080555A1-DC99-4987-8141-B10A45F14895}" srcOrd="0" destOrd="0" presId="urn:microsoft.com/office/officeart/2005/8/layout/hList7"/>
    <dgm:cxn modelId="{1C8F11E9-DF13-49EA-9D8B-636599AE74DE}" srcId="{9D076730-B063-4AB9-B0AC-2C8871C2C707}" destId="{BBFAF205-177E-4D02-8BFE-8E2733046C9F}" srcOrd="1" destOrd="0" parTransId="{3D4CB78B-73A5-4AAC-ACCD-E629214E4FAC}" sibTransId="{8CE1211C-3488-4119-95B2-70385E491CB7}"/>
    <dgm:cxn modelId="{30BA19EF-8C93-4C96-A968-84B4E33F947B}" type="presOf" srcId="{D415AF90-98B7-4324-9ED9-43C328D97E66}" destId="{9D048231-FF3D-4F3D-B1D2-FDE9A437F803}" srcOrd="1" destOrd="2" presId="urn:microsoft.com/office/officeart/2005/8/layout/hList7"/>
    <dgm:cxn modelId="{ED5EC708-3A9D-4478-875E-6BD0C73ACD52}" type="presOf" srcId="{ECE215FB-46D0-4F5D-8F88-F27EE5CEA141}" destId="{3F599C65-D36D-47C0-8392-991C269D85FD}" srcOrd="0" destOrd="3" presId="urn:microsoft.com/office/officeart/2005/8/layout/hList7"/>
    <dgm:cxn modelId="{3092CC79-BD92-4531-961E-A50710D8FDBB}" srcId="{9D076730-B063-4AB9-B0AC-2C8871C2C707}" destId="{A260F6DF-B4FF-4E81-A6BA-BDCBC4084515}" srcOrd="2" destOrd="0" parTransId="{B1F65E28-ECA6-4B94-8C39-F25CE3335D89}" sibTransId="{BFE74CE5-21AD-4CB5-A91C-8AA4115DC6B6}"/>
    <dgm:cxn modelId="{5DFBDB0A-C950-4E34-9392-8183B3CE0400}" type="presOf" srcId="{1922DD1D-839E-474D-AB74-86F41EFA2075}" destId="{3F599C65-D36D-47C0-8392-991C269D85FD}" srcOrd="0" destOrd="4" presId="urn:microsoft.com/office/officeart/2005/8/layout/hList7"/>
    <dgm:cxn modelId="{A27286E0-484C-4ED7-B700-80405DE7F770}" type="presOf" srcId="{458C931A-9DD3-4606-8D11-74F7C9C8ECD4}" destId="{74BD00AC-0B32-4300-B7A1-46F67AF576EF}" srcOrd="1" destOrd="2" presId="urn:microsoft.com/office/officeart/2005/8/layout/hList7"/>
    <dgm:cxn modelId="{34BB577F-FF9A-45FC-AB38-390630CF572A}" srcId="{5D4D273A-B77B-4E70-8868-58F5476A7F87}" destId="{458C931A-9DD3-4606-8D11-74F7C9C8ECD4}" srcOrd="1" destOrd="0" parTransId="{AB2B7739-FA52-4050-85E3-913FCB0DCB6C}" sibTransId="{131589A5-6AE3-4C8C-8EEA-81E59E1253EF}"/>
    <dgm:cxn modelId="{CB0B604E-DE3D-4E92-A8D9-2251D7662309}" type="presOf" srcId="{48AC89D1-40AA-4C0A-A85F-8BE21CBFE378}" destId="{7CD2ECB6-99E5-4D64-BB2E-D00D193C2296}" srcOrd="0" destOrd="1" presId="urn:microsoft.com/office/officeart/2005/8/layout/hList7"/>
    <dgm:cxn modelId="{5F5809C1-6E94-43DD-BD94-FA2E5DC9B0F4}" type="presParOf" srcId="{03CAFC46-CF5B-4899-BD4B-B958578F451A}" destId="{039B2577-BDE1-48E5-996C-214CBDCCAB31}" srcOrd="0" destOrd="0" presId="urn:microsoft.com/office/officeart/2005/8/layout/hList7"/>
    <dgm:cxn modelId="{FBD90388-74D1-47F5-B69A-C01D7D8F9CE4}" type="presParOf" srcId="{03CAFC46-CF5B-4899-BD4B-B958578F451A}" destId="{D522584D-3B96-4D3D-8D6D-4F6B353AF433}" srcOrd="1" destOrd="0" presId="urn:microsoft.com/office/officeart/2005/8/layout/hList7"/>
    <dgm:cxn modelId="{386BCEC3-7AE8-4227-99BD-C4FBD4A62326}" type="presParOf" srcId="{D522584D-3B96-4D3D-8D6D-4F6B353AF433}" destId="{AD3AB802-0462-4F44-AF65-0AAB3FDF0199}" srcOrd="0" destOrd="0" presId="urn:microsoft.com/office/officeart/2005/8/layout/hList7"/>
    <dgm:cxn modelId="{61FAE680-1203-47B3-BCDA-3BB34D6754CF}" type="presParOf" srcId="{AD3AB802-0462-4F44-AF65-0AAB3FDF0199}" destId="{3F599C65-D36D-47C0-8392-991C269D85FD}" srcOrd="0" destOrd="0" presId="urn:microsoft.com/office/officeart/2005/8/layout/hList7"/>
    <dgm:cxn modelId="{A3030EA5-56D8-44F3-A9AC-5544B3F57285}" type="presParOf" srcId="{AD3AB802-0462-4F44-AF65-0AAB3FDF0199}" destId="{9D048231-FF3D-4F3D-B1D2-FDE9A437F803}" srcOrd="1" destOrd="0" presId="urn:microsoft.com/office/officeart/2005/8/layout/hList7"/>
    <dgm:cxn modelId="{08E624E9-1FD7-4F2E-8113-E1A7C918AF3A}" type="presParOf" srcId="{AD3AB802-0462-4F44-AF65-0AAB3FDF0199}" destId="{965C796E-47DD-49AF-ADE8-95EC986A7D61}" srcOrd="2" destOrd="0" presId="urn:microsoft.com/office/officeart/2005/8/layout/hList7"/>
    <dgm:cxn modelId="{F2082CA7-582C-4535-99DB-B2F93218182D}" type="presParOf" srcId="{AD3AB802-0462-4F44-AF65-0AAB3FDF0199}" destId="{CB29A1F9-EB75-4465-8E33-585941709B98}" srcOrd="3" destOrd="0" presId="urn:microsoft.com/office/officeart/2005/8/layout/hList7"/>
    <dgm:cxn modelId="{66F01F9F-43FD-49C9-B560-7FF9E407AFCB}" type="presParOf" srcId="{D522584D-3B96-4D3D-8D6D-4F6B353AF433}" destId="{080555A1-DC99-4987-8141-B10A45F14895}" srcOrd="1" destOrd="0" presId="urn:microsoft.com/office/officeart/2005/8/layout/hList7"/>
    <dgm:cxn modelId="{B9905CBB-66D5-4E44-839C-EAB903413C7D}" type="presParOf" srcId="{D522584D-3B96-4D3D-8D6D-4F6B353AF433}" destId="{4FF11267-4975-4B47-97F2-E6D4B23D1EE8}" srcOrd="2" destOrd="0" presId="urn:microsoft.com/office/officeart/2005/8/layout/hList7"/>
    <dgm:cxn modelId="{99448854-DC52-45C3-8068-2500EB5C7D90}" type="presParOf" srcId="{4FF11267-4975-4B47-97F2-E6D4B23D1EE8}" destId="{B2435E30-04AC-46A1-A5A9-D9174A21F616}" srcOrd="0" destOrd="0" presId="urn:microsoft.com/office/officeart/2005/8/layout/hList7"/>
    <dgm:cxn modelId="{C4AA7D0B-7751-4925-A090-338DC1BDC9C0}" type="presParOf" srcId="{4FF11267-4975-4B47-97F2-E6D4B23D1EE8}" destId="{550EE673-7360-4249-AFBE-45FFD24A7CFF}" srcOrd="1" destOrd="0" presId="urn:microsoft.com/office/officeart/2005/8/layout/hList7"/>
    <dgm:cxn modelId="{1323EB17-9956-4626-AA77-B4FCA9C07E91}" type="presParOf" srcId="{4FF11267-4975-4B47-97F2-E6D4B23D1EE8}" destId="{C9F42B67-3EF9-4902-B7A3-7DEC91415050}" srcOrd="2" destOrd="0" presId="urn:microsoft.com/office/officeart/2005/8/layout/hList7"/>
    <dgm:cxn modelId="{9777DE41-FE66-4669-8FC9-80D181780B93}" type="presParOf" srcId="{4FF11267-4975-4B47-97F2-E6D4B23D1EE8}" destId="{B01475D5-ADA4-4EE7-A444-3BEA6AEF3D77}" srcOrd="3" destOrd="0" presId="urn:microsoft.com/office/officeart/2005/8/layout/hList7"/>
    <dgm:cxn modelId="{D9E3E73F-276C-467D-A5F0-1999070303C7}" type="presParOf" srcId="{D522584D-3B96-4D3D-8D6D-4F6B353AF433}" destId="{C2D01DC8-16C8-4108-966B-8AB2002D0908}" srcOrd="3" destOrd="0" presId="urn:microsoft.com/office/officeart/2005/8/layout/hList7"/>
    <dgm:cxn modelId="{3C61F795-C215-4917-A055-340C1D442A62}" type="presParOf" srcId="{D522584D-3B96-4D3D-8D6D-4F6B353AF433}" destId="{B6DF2295-7BE5-448E-9A6D-F58F591FB5E9}" srcOrd="4" destOrd="0" presId="urn:microsoft.com/office/officeart/2005/8/layout/hList7"/>
    <dgm:cxn modelId="{5EFEE5A5-5C4C-4DB6-9849-15F13106EA61}" type="presParOf" srcId="{B6DF2295-7BE5-448E-9A6D-F58F591FB5E9}" destId="{A429C76D-70A1-4BC8-90F3-FC174A121B2B}" srcOrd="0" destOrd="0" presId="urn:microsoft.com/office/officeart/2005/8/layout/hList7"/>
    <dgm:cxn modelId="{9A74BD24-1BE5-4C85-AFA9-010111E93AE6}" type="presParOf" srcId="{B6DF2295-7BE5-448E-9A6D-F58F591FB5E9}" destId="{74BD00AC-0B32-4300-B7A1-46F67AF576EF}" srcOrd="1" destOrd="0" presId="urn:microsoft.com/office/officeart/2005/8/layout/hList7"/>
    <dgm:cxn modelId="{D08285E1-0F50-401F-BAE3-CE9F5303BB98}" type="presParOf" srcId="{B6DF2295-7BE5-448E-9A6D-F58F591FB5E9}" destId="{3B0AE4D4-B856-4D63-A857-73344B3E383A}" srcOrd="2" destOrd="0" presId="urn:microsoft.com/office/officeart/2005/8/layout/hList7"/>
    <dgm:cxn modelId="{8C3A0177-38E8-4218-938E-8CE83ADCC01C}" type="presParOf" srcId="{B6DF2295-7BE5-448E-9A6D-F58F591FB5E9}" destId="{2159EC93-EE73-416E-97CF-1AB18271A0EF}" srcOrd="3" destOrd="0" presId="urn:microsoft.com/office/officeart/2005/8/layout/hList7"/>
    <dgm:cxn modelId="{9D17E38C-55A2-4B50-83E6-DFB322D93807}" type="presParOf" srcId="{D522584D-3B96-4D3D-8D6D-4F6B353AF433}" destId="{8698BDB9-51F8-45B0-8494-6D633315FCE7}" srcOrd="5" destOrd="0" presId="urn:microsoft.com/office/officeart/2005/8/layout/hList7"/>
    <dgm:cxn modelId="{4A115444-3908-450D-9D55-A0EC0B7C4198}" type="presParOf" srcId="{D522584D-3B96-4D3D-8D6D-4F6B353AF433}" destId="{7E8EB010-CA89-44B6-8859-344627F32FB7}" srcOrd="6" destOrd="0" presId="urn:microsoft.com/office/officeart/2005/8/layout/hList7"/>
    <dgm:cxn modelId="{68A3D304-07FD-4948-A7FD-F876FBCD3AC0}" type="presParOf" srcId="{7E8EB010-CA89-44B6-8859-344627F32FB7}" destId="{FA81B565-3051-47A0-AAAC-38E270D22BA9}" srcOrd="0" destOrd="0" presId="urn:microsoft.com/office/officeart/2005/8/layout/hList7"/>
    <dgm:cxn modelId="{4E48F5D8-9823-4886-A378-10229762D0F5}" type="presParOf" srcId="{7E8EB010-CA89-44B6-8859-344627F32FB7}" destId="{6BC6E062-39D7-4EAC-9E56-B093AC6EA7B2}" srcOrd="1" destOrd="0" presId="urn:microsoft.com/office/officeart/2005/8/layout/hList7"/>
    <dgm:cxn modelId="{9DDF0B0E-64D7-405A-BC85-05983C6A080E}" type="presParOf" srcId="{7E8EB010-CA89-44B6-8859-344627F32FB7}" destId="{95FA758A-B89B-40AE-811B-008E33BC6221}" srcOrd="2" destOrd="0" presId="urn:microsoft.com/office/officeart/2005/8/layout/hList7"/>
    <dgm:cxn modelId="{5332F3DC-3DCA-44ED-A4DC-34847A81BD71}" type="presParOf" srcId="{7E8EB010-CA89-44B6-8859-344627F32FB7}" destId="{970F3CC3-F52D-4A8B-84E9-724C7E29A254}" srcOrd="3" destOrd="0" presId="urn:microsoft.com/office/officeart/2005/8/layout/hList7"/>
    <dgm:cxn modelId="{18569721-2A5F-44F5-834A-1C99422BCBE9}" type="presParOf" srcId="{D522584D-3B96-4D3D-8D6D-4F6B353AF433}" destId="{FC9A2400-1C5A-4B81-98EC-411F662A92C4}" srcOrd="7" destOrd="0" presId="urn:microsoft.com/office/officeart/2005/8/layout/hList7"/>
    <dgm:cxn modelId="{1C83B389-882F-4C22-83B1-184BB8031BC7}" type="presParOf" srcId="{D522584D-3B96-4D3D-8D6D-4F6B353AF433}" destId="{0142F4FB-2C85-4BA9-8A33-0F06355BFAEC}" srcOrd="8" destOrd="0" presId="urn:microsoft.com/office/officeart/2005/8/layout/hList7"/>
    <dgm:cxn modelId="{3147B752-8566-4EE3-BE18-B491654B3281}" type="presParOf" srcId="{0142F4FB-2C85-4BA9-8A33-0F06355BFAEC}" destId="{7CD2ECB6-99E5-4D64-BB2E-D00D193C2296}" srcOrd="0" destOrd="0" presId="urn:microsoft.com/office/officeart/2005/8/layout/hList7"/>
    <dgm:cxn modelId="{9A7AE370-D0DD-46EA-918A-694947D672B7}" type="presParOf" srcId="{0142F4FB-2C85-4BA9-8A33-0F06355BFAEC}" destId="{2550075B-5DA4-496B-A800-A443B5D317BD}" srcOrd="1" destOrd="0" presId="urn:microsoft.com/office/officeart/2005/8/layout/hList7"/>
    <dgm:cxn modelId="{6D5EE0A9-55A8-4F42-AC7E-C111F07107A2}" type="presParOf" srcId="{0142F4FB-2C85-4BA9-8A33-0F06355BFAEC}" destId="{BAE70E7F-518C-4D7A-9D8A-F5EBFD1B3E15}" srcOrd="2" destOrd="0" presId="urn:microsoft.com/office/officeart/2005/8/layout/hList7"/>
    <dgm:cxn modelId="{0A3F6FE2-6C4E-40FC-97BE-E190EA060CD1}" type="presParOf" srcId="{0142F4FB-2C85-4BA9-8A33-0F06355BFAEC}" destId="{9C55EAC9-697B-4FB3-9239-3FB1D6750056}" srcOrd="3" destOrd="0" presId="urn:microsoft.com/office/officeart/2005/8/layout/hList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F599C65-D36D-47C0-8392-991C269D85FD}">
      <dsp:nvSpPr>
        <dsp:cNvPr id="0" name=""/>
        <dsp:cNvSpPr/>
      </dsp:nvSpPr>
      <dsp:spPr>
        <a:xfrm>
          <a:off x="0" y="0"/>
          <a:ext cx="1711523" cy="5715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1">
          <a:noAutofit/>
        </a:bodyPr>
        <a:lstStyle/>
        <a:p>
          <a:pPr lvl="0" algn="l" defTabSz="711200">
            <a:lnSpc>
              <a:spcPct val="90000"/>
            </a:lnSpc>
            <a:spcBef>
              <a:spcPct val="0"/>
            </a:spcBef>
            <a:spcAft>
              <a:spcPct val="35000"/>
            </a:spcAft>
          </a:pPr>
          <a:r>
            <a:rPr lang="en-US" sz="1600" kern="1200" dirty="0" smtClean="0"/>
            <a:t>Education Workgroup</a:t>
          </a:r>
          <a:endParaRPr lang="en-US" sz="1600" kern="1200" dirty="0"/>
        </a:p>
        <a:p>
          <a:pPr marL="114300" lvl="1" indent="-114300" algn="l" defTabSz="533400">
            <a:lnSpc>
              <a:spcPct val="90000"/>
            </a:lnSpc>
            <a:spcBef>
              <a:spcPct val="0"/>
            </a:spcBef>
            <a:spcAft>
              <a:spcPct val="15000"/>
            </a:spcAft>
            <a:buChar char="••"/>
          </a:pPr>
          <a:r>
            <a:rPr lang="en-US" sz="1200" kern="1200" dirty="0" smtClean="0"/>
            <a:t>Environmental Literacy Strategy</a:t>
          </a:r>
          <a:endParaRPr lang="en-US" sz="1200" kern="1200" dirty="0"/>
        </a:p>
        <a:p>
          <a:pPr marL="114300" lvl="1" indent="-114300" algn="l" defTabSz="533400">
            <a:lnSpc>
              <a:spcPct val="90000"/>
            </a:lnSpc>
            <a:spcBef>
              <a:spcPct val="0"/>
            </a:spcBef>
            <a:spcAft>
              <a:spcPct val="15000"/>
            </a:spcAft>
            <a:buChar char="••"/>
          </a:pPr>
          <a:r>
            <a:rPr lang="en-US" sz="1200" kern="1200" dirty="0" smtClean="0"/>
            <a:t>Environmental Literacy Summit</a:t>
          </a:r>
          <a:endParaRPr lang="en-US" sz="1200" kern="1200" dirty="0"/>
        </a:p>
        <a:p>
          <a:pPr marL="114300" lvl="1" indent="-114300" algn="l" defTabSz="533400">
            <a:lnSpc>
              <a:spcPct val="90000"/>
            </a:lnSpc>
            <a:spcBef>
              <a:spcPct val="0"/>
            </a:spcBef>
            <a:spcAft>
              <a:spcPct val="15000"/>
            </a:spcAft>
            <a:buChar char="••"/>
          </a:pPr>
          <a:r>
            <a:rPr lang="en-US" sz="1200" kern="1200" dirty="0" smtClean="0"/>
            <a:t>MWEE Tracking</a:t>
          </a:r>
          <a:endParaRPr lang="en-US" sz="1200" kern="1200" dirty="0"/>
        </a:p>
        <a:p>
          <a:pPr marL="114300" lvl="1" indent="-114300" algn="l" defTabSz="533400">
            <a:lnSpc>
              <a:spcPct val="90000"/>
            </a:lnSpc>
            <a:spcBef>
              <a:spcPct val="0"/>
            </a:spcBef>
            <a:spcAft>
              <a:spcPct val="15000"/>
            </a:spcAft>
            <a:buChar char="••"/>
          </a:pPr>
          <a:r>
            <a:rPr lang="en-US" sz="1200" kern="1200" dirty="0" smtClean="0"/>
            <a:t>New Metric Development</a:t>
          </a:r>
          <a:endParaRPr lang="en-US" sz="1200" kern="1200" dirty="0"/>
        </a:p>
        <a:p>
          <a:pPr marL="114300" lvl="1" indent="-114300" algn="l" defTabSz="533400">
            <a:lnSpc>
              <a:spcPct val="90000"/>
            </a:lnSpc>
            <a:spcBef>
              <a:spcPct val="0"/>
            </a:spcBef>
            <a:spcAft>
              <a:spcPct val="15000"/>
            </a:spcAft>
            <a:buChar char="••"/>
          </a:pPr>
          <a:r>
            <a:rPr lang="en-US" sz="1200" kern="1200" dirty="0" smtClean="0"/>
            <a:t>Bay Backpack</a:t>
          </a:r>
          <a:endParaRPr lang="en-US" sz="1200" kern="1200" dirty="0"/>
        </a:p>
      </dsp:txBody>
      <dsp:txXfrm>
        <a:off x="0" y="2286000"/>
        <a:ext cx="1711523" cy="2286000"/>
      </dsp:txXfrm>
    </dsp:sp>
    <dsp:sp modelId="{CB29A1F9-EB75-4465-8E33-585941709B98}">
      <dsp:nvSpPr>
        <dsp:cNvPr id="0" name=""/>
        <dsp:cNvSpPr/>
      </dsp:nvSpPr>
      <dsp:spPr>
        <a:xfrm>
          <a:off x="51345" y="342900"/>
          <a:ext cx="1608832" cy="1903095"/>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435E30-04AC-46A1-A5A9-D9174A21F616}">
      <dsp:nvSpPr>
        <dsp:cNvPr id="0" name=""/>
        <dsp:cNvSpPr/>
      </dsp:nvSpPr>
      <dsp:spPr>
        <a:xfrm>
          <a:off x="1762869" y="0"/>
          <a:ext cx="1711523" cy="5715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1">
          <a:noAutofit/>
        </a:bodyPr>
        <a:lstStyle/>
        <a:p>
          <a:pPr lvl="0" algn="l" defTabSz="711200">
            <a:lnSpc>
              <a:spcPct val="90000"/>
            </a:lnSpc>
            <a:spcBef>
              <a:spcPct val="0"/>
            </a:spcBef>
            <a:spcAft>
              <a:spcPct val="35000"/>
            </a:spcAft>
          </a:pPr>
          <a:r>
            <a:rPr lang="en-US" sz="1600" kern="1200" dirty="0" smtClean="0"/>
            <a:t>Chesapeake Conservation Corps Action Team</a:t>
          </a:r>
          <a:endParaRPr lang="en-US" sz="1600" kern="1200" dirty="0"/>
        </a:p>
        <a:p>
          <a:pPr marL="114300" lvl="1" indent="-114300" algn="l" defTabSz="533400">
            <a:lnSpc>
              <a:spcPct val="90000"/>
            </a:lnSpc>
            <a:spcBef>
              <a:spcPct val="0"/>
            </a:spcBef>
            <a:spcAft>
              <a:spcPct val="15000"/>
            </a:spcAft>
            <a:buChar char="••"/>
          </a:pPr>
          <a:r>
            <a:rPr lang="en-US" sz="1200" kern="1200" dirty="0" smtClean="0"/>
            <a:t>Funding Strategy</a:t>
          </a:r>
          <a:endParaRPr lang="en-US" sz="1200" kern="1200" dirty="0"/>
        </a:p>
        <a:p>
          <a:pPr marL="114300" lvl="1" indent="-114300" algn="l" defTabSz="533400">
            <a:lnSpc>
              <a:spcPct val="90000"/>
            </a:lnSpc>
            <a:spcBef>
              <a:spcPct val="0"/>
            </a:spcBef>
            <a:spcAft>
              <a:spcPct val="15000"/>
            </a:spcAft>
            <a:buChar char="••"/>
          </a:pPr>
          <a:r>
            <a:rPr lang="en-US" sz="1200" kern="1200" dirty="0" smtClean="0"/>
            <a:t>New Metric Development</a:t>
          </a:r>
          <a:endParaRPr lang="en-US" sz="1200" kern="1200" dirty="0"/>
        </a:p>
        <a:p>
          <a:pPr marL="114300" lvl="1" indent="-114300" algn="l" defTabSz="533400">
            <a:lnSpc>
              <a:spcPct val="90000"/>
            </a:lnSpc>
            <a:spcBef>
              <a:spcPct val="0"/>
            </a:spcBef>
            <a:spcAft>
              <a:spcPct val="15000"/>
            </a:spcAft>
            <a:buChar char="••"/>
          </a:pPr>
          <a:r>
            <a:rPr lang="en-US" sz="1200" kern="1200" dirty="0" smtClean="0"/>
            <a:t>Capacity Building</a:t>
          </a:r>
          <a:endParaRPr lang="en-US" sz="1200" kern="1200" dirty="0"/>
        </a:p>
      </dsp:txBody>
      <dsp:txXfrm>
        <a:off x="1762869" y="2286000"/>
        <a:ext cx="1711523" cy="2286000"/>
      </dsp:txXfrm>
    </dsp:sp>
    <dsp:sp modelId="{B01475D5-ADA4-4EE7-A444-3BEA6AEF3D77}">
      <dsp:nvSpPr>
        <dsp:cNvPr id="0" name=""/>
        <dsp:cNvSpPr/>
      </dsp:nvSpPr>
      <dsp:spPr>
        <a:xfrm>
          <a:off x="1814214" y="342900"/>
          <a:ext cx="1608832" cy="1903095"/>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29C76D-70A1-4BC8-90F3-FC174A121B2B}">
      <dsp:nvSpPr>
        <dsp:cNvPr id="0" name=""/>
        <dsp:cNvSpPr/>
      </dsp:nvSpPr>
      <dsp:spPr>
        <a:xfrm>
          <a:off x="3525738" y="0"/>
          <a:ext cx="1711523" cy="5715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1">
          <a:noAutofit/>
        </a:bodyPr>
        <a:lstStyle/>
        <a:p>
          <a:pPr lvl="0" algn="l" defTabSz="711200">
            <a:lnSpc>
              <a:spcPct val="90000"/>
            </a:lnSpc>
            <a:spcBef>
              <a:spcPct val="0"/>
            </a:spcBef>
            <a:spcAft>
              <a:spcPct val="35000"/>
            </a:spcAft>
          </a:pPr>
          <a:r>
            <a:rPr lang="en-US" sz="1600" kern="1200" dirty="0" smtClean="0"/>
            <a:t>Master Watershed Stewards Action Team</a:t>
          </a:r>
          <a:endParaRPr lang="en-US" sz="1600" kern="1200" dirty="0"/>
        </a:p>
        <a:p>
          <a:pPr marL="114300" lvl="1" indent="-114300" algn="l" defTabSz="533400">
            <a:lnSpc>
              <a:spcPct val="90000"/>
            </a:lnSpc>
            <a:spcBef>
              <a:spcPct val="0"/>
            </a:spcBef>
            <a:spcAft>
              <a:spcPct val="15000"/>
            </a:spcAft>
            <a:buChar char="••"/>
          </a:pPr>
          <a:r>
            <a:rPr lang="en-US" sz="1200" kern="1200" dirty="0" smtClean="0"/>
            <a:t>Funding Strategy</a:t>
          </a:r>
          <a:endParaRPr lang="en-US" sz="1200" kern="1200" dirty="0"/>
        </a:p>
        <a:p>
          <a:pPr marL="114300" lvl="1" indent="-114300" algn="l" defTabSz="533400">
            <a:lnSpc>
              <a:spcPct val="90000"/>
            </a:lnSpc>
            <a:spcBef>
              <a:spcPct val="0"/>
            </a:spcBef>
            <a:spcAft>
              <a:spcPct val="15000"/>
            </a:spcAft>
            <a:buChar char="••"/>
          </a:pPr>
          <a:r>
            <a:rPr lang="en-US" sz="1200" kern="1200" dirty="0" smtClean="0"/>
            <a:t>Capacity Building</a:t>
          </a:r>
          <a:endParaRPr lang="en-US" sz="1200" kern="1200" dirty="0"/>
        </a:p>
      </dsp:txBody>
      <dsp:txXfrm>
        <a:off x="3525738" y="2286000"/>
        <a:ext cx="1711523" cy="2286000"/>
      </dsp:txXfrm>
    </dsp:sp>
    <dsp:sp modelId="{2159EC93-EE73-416E-97CF-1AB18271A0EF}">
      <dsp:nvSpPr>
        <dsp:cNvPr id="0" name=""/>
        <dsp:cNvSpPr/>
      </dsp:nvSpPr>
      <dsp:spPr>
        <a:xfrm>
          <a:off x="3577083" y="342900"/>
          <a:ext cx="1608832" cy="1903095"/>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81B565-3051-47A0-AAAC-38E270D22BA9}">
      <dsp:nvSpPr>
        <dsp:cNvPr id="0" name=""/>
        <dsp:cNvSpPr/>
      </dsp:nvSpPr>
      <dsp:spPr>
        <a:xfrm>
          <a:off x="5288607" y="0"/>
          <a:ext cx="1711523" cy="5715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1">
          <a:noAutofit/>
        </a:bodyPr>
        <a:lstStyle/>
        <a:p>
          <a:pPr lvl="0" algn="l" defTabSz="711200">
            <a:lnSpc>
              <a:spcPct val="90000"/>
            </a:lnSpc>
            <a:spcBef>
              <a:spcPct val="0"/>
            </a:spcBef>
            <a:spcAft>
              <a:spcPct val="35000"/>
            </a:spcAft>
          </a:pPr>
          <a:r>
            <a:rPr lang="en-US" sz="1600" kern="1200" dirty="0" smtClean="0"/>
            <a:t>Land Conservation Priorities Action Team</a:t>
          </a:r>
          <a:endParaRPr lang="en-US" sz="1600" kern="1200" dirty="0"/>
        </a:p>
        <a:p>
          <a:pPr marL="114300" lvl="1" indent="-114300" algn="l" defTabSz="533400">
            <a:lnSpc>
              <a:spcPct val="90000"/>
            </a:lnSpc>
            <a:spcBef>
              <a:spcPct val="0"/>
            </a:spcBef>
            <a:spcAft>
              <a:spcPct val="15000"/>
            </a:spcAft>
            <a:buChar char="••"/>
          </a:pPr>
          <a:r>
            <a:rPr lang="en-US" sz="1200" kern="1200" dirty="0" smtClean="0"/>
            <a:t>Priorities System Development</a:t>
          </a:r>
          <a:endParaRPr lang="en-US" sz="1200" kern="1200" dirty="0"/>
        </a:p>
        <a:p>
          <a:pPr marL="114300" lvl="1" indent="-114300" algn="l" defTabSz="533400">
            <a:lnSpc>
              <a:spcPct val="90000"/>
            </a:lnSpc>
            <a:spcBef>
              <a:spcPct val="0"/>
            </a:spcBef>
            <a:spcAft>
              <a:spcPct val="15000"/>
            </a:spcAft>
            <a:buChar char="••"/>
          </a:pPr>
          <a:r>
            <a:rPr lang="en-US" sz="1200" kern="1200" dirty="0" smtClean="0"/>
            <a:t>Metric Tracking and Updates</a:t>
          </a:r>
          <a:endParaRPr lang="en-US" sz="1200" kern="1200" dirty="0"/>
        </a:p>
        <a:p>
          <a:pPr marL="114300" lvl="1" indent="-114300" algn="l" defTabSz="533400">
            <a:lnSpc>
              <a:spcPct val="90000"/>
            </a:lnSpc>
            <a:spcBef>
              <a:spcPct val="0"/>
            </a:spcBef>
            <a:spcAft>
              <a:spcPct val="15000"/>
            </a:spcAft>
            <a:buChar char="••"/>
          </a:pPr>
          <a:r>
            <a:rPr lang="en-US" sz="1200" kern="1200" dirty="0" smtClean="0"/>
            <a:t>Landscape Survey</a:t>
          </a:r>
          <a:endParaRPr lang="en-US" sz="1200" kern="1200" dirty="0"/>
        </a:p>
      </dsp:txBody>
      <dsp:txXfrm>
        <a:off x="5288607" y="2286000"/>
        <a:ext cx="1711523" cy="2286000"/>
      </dsp:txXfrm>
    </dsp:sp>
    <dsp:sp modelId="{970F3CC3-F52D-4A8B-84E9-724C7E29A254}">
      <dsp:nvSpPr>
        <dsp:cNvPr id="0" name=""/>
        <dsp:cNvSpPr/>
      </dsp:nvSpPr>
      <dsp:spPr>
        <a:xfrm>
          <a:off x="5339953" y="342900"/>
          <a:ext cx="1608832" cy="1903095"/>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D2ECB6-99E5-4D64-BB2E-D00D193C2296}">
      <dsp:nvSpPr>
        <dsp:cNvPr id="0" name=""/>
        <dsp:cNvSpPr/>
      </dsp:nvSpPr>
      <dsp:spPr>
        <a:xfrm>
          <a:off x="7051476" y="0"/>
          <a:ext cx="1711523" cy="5715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1">
          <a:noAutofit/>
        </a:bodyPr>
        <a:lstStyle/>
        <a:p>
          <a:pPr lvl="0" algn="l" defTabSz="711200">
            <a:lnSpc>
              <a:spcPct val="90000"/>
            </a:lnSpc>
            <a:spcBef>
              <a:spcPct val="0"/>
            </a:spcBef>
            <a:spcAft>
              <a:spcPct val="35000"/>
            </a:spcAft>
          </a:pPr>
          <a:r>
            <a:rPr lang="en-US" sz="1600" kern="1200" dirty="0" smtClean="0"/>
            <a:t>Public Access Planning Action Team</a:t>
          </a:r>
          <a:endParaRPr lang="en-US" sz="1600" kern="1200" dirty="0"/>
        </a:p>
        <a:p>
          <a:pPr marL="114300" lvl="1" indent="-114300" algn="l" defTabSz="533400">
            <a:lnSpc>
              <a:spcPct val="90000"/>
            </a:lnSpc>
            <a:spcBef>
              <a:spcPct val="0"/>
            </a:spcBef>
            <a:spcAft>
              <a:spcPct val="15000"/>
            </a:spcAft>
            <a:buChar char="••"/>
          </a:pPr>
          <a:r>
            <a:rPr lang="en-US" sz="1200" kern="1200" dirty="0" smtClean="0"/>
            <a:t>Public Access Strategy</a:t>
          </a:r>
          <a:endParaRPr lang="en-US" sz="1200" kern="1200" dirty="0"/>
        </a:p>
        <a:p>
          <a:pPr marL="114300" lvl="1" indent="-114300" algn="l" defTabSz="533400">
            <a:lnSpc>
              <a:spcPct val="90000"/>
            </a:lnSpc>
            <a:spcBef>
              <a:spcPct val="0"/>
            </a:spcBef>
            <a:spcAft>
              <a:spcPct val="15000"/>
            </a:spcAft>
            <a:buChar char="••"/>
          </a:pPr>
          <a:r>
            <a:rPr lang="en-US" sz="1200" kern="1200" dirty="0" smtClean="0"/>
            <a:t>Public Access Guide</a:t>
          </a:r>
          <a:endParaRPr lang="en-US" sz="1200" kern="1200" dirty="0"/>
        </a:p>
        <a:p>
          <a:pPr marL="114300" lvl="1" indent="-114300" algn="l" defTabSz="533400">
            <a:lnSpc>
              <a:spcPct val="90000"/>
            </a:lnSpc>
            <a:spcBef>
              <a:spcPct val="0"/>
            </a:spcBef>
            <a:spcAft>
              <a:spcPct val="15000"/>
            </a:spcAft>
            <a:buChar char="••"/>
          </a:pPr>
          <a:r>
            <a:rPr lang="en-US" sz="1200" kern="1200" dirty="0" smtClean="0"/>
            <a:t>Metric Tracking and Updates</a:t>
          </a:r>
          <a:endParaRPr lang="en-US" sz="1200" kern="1200" dirty="0"/>
        </a:p>
      </dsp:txBody>
      <dsp:txXfrm>
        <a:off x="7051476" y="2286000"/>
        <a:ext cx="1711523" cy="2286000"/>
      </dsp:txXfrm>
    </dsp:sp>
    <dsp:sp modelId="{9C55EAC9-697B-4FB3-9239-3FB1D6750056}">
      <dsp:nvSpPr>
        <dsp:cNvPr id="0" name=""/>
        <dsp:cNvSpPr/>
      </dsp:nvSpPr>
      <dsp:spPr>
        <a:xfrm>
          <a:off x="7102822" y="342900"/>
          <a:ext cx="1608832" cy="1903095"/>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9B2577-BDE1-48E5-996C-214CBDCCAB31}">
      <dsp:nvSpPr>
        <dsp:cNvPr id="0" name=""/>
        <dsp:cNvSpPr/>
      </dsp:nvSpPr>
      <dsp:spPr>
        <a:xfrm>
          <a:off x="15142" y="4514851"/>
          <a:ext cx="5166426" cy="1123949"/>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smtClean="0"/>
            </a:lvl1pPr>
          </a:lstStyle>
          <a:p>
            <a:pPr>
              <a:defRPr/>
            </a:pPr>
            <a:fld id="{1F38FDB4-B873-48D6-839F-B3D743435CC6}" type="datetimeFigureOut">
              <a:rPr lang="en-US"/>
              <a:pPr>
                <a:defRPr/>
              </a:pPr>
              <a:t>4/12/2012</a:t>
            </a:fld>
            <a:endParaRPr lang="en-US"/>
          </a:p>
        </p:txBody>
      </p:sp>
      <p:sp>
        <p:nvSpPr>
          <p:cNvPr id="4" name="Footer Placeholder 3"/>
          <p:cNvSpPr>
            <a:spLocks noGrp="1"/>
          </p:cNvSpPr>
          <p:nvPr>
            <p:ph type="ftr" sz="quarter" idx="2"/>
          </p:nvPr>
        </p:nvSpPr>
        <p:spPr>
          <a:xfrm>
            <a:off x="0" y="8805863"/>
            <a:ext cx="3027363" cy="46355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56050" y="8805863"/>
            <a:ext cx="3027363" cy="463550"/>
          </a:xfrm>
          <a:prstGeom prst="rect">
            <a:avLst/>
          </a:prstGeom>
        </p:spPr>
        <p:txBody>
          <a:bodyPr vert="horz" lIns="91440" tIns="45720" rIns="91440" bIns="45720" rtlCol="0" anchor="b"/>
          <a:lstStyle>
            <a:lvl1pPr algn="r">
              <a:defRPr sz="1200" smtClean="0"/>
            </a:lvl1pPr>
          </a:lstStyle>
          <a:p>
            <a:pPr>
              <a:defRPr/>
            </a:pPr>
            <a:fld id="{7960B3BA-F9DB-44B3-887F-781C9517111D}"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885" tIns="46442" rIns="92885" bIns="46442"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2885" tIns="46442" rIns="92885" bIns="46442" rtlCol="0"/>
          <a:lstStyle>
            <a:lvl1pPr algn="r" fontAlgn="auto">
              <a:spcBef>
                <a:spcPts val="0"/>
              </a:spcBef>
              <a:spcAft>
                <a:spcPts val="0"/>
              </a:spcAft>
              <a:defRPr sz="1200">
                <a:latin typeface="+mn-lt"/>
              </a:defRPr>
            </a:lvl1pPr>
          </a:lstStyle>
          <a:p>
            <a:pPr>
              <a:defRPr/>
            </a:pPr>
            <a:fld id="{8ABA11AB-BB20-4978-B1FD-EF88889C4E56}" type="datetimeFigureOut">
              <a:rPr lang="en-US"/>
              <a:pPr>
                <a:defRPr/>
              </a:pPr>
              <a:t>4/12/2012</a:t>
            </a:fld>
            <a:endParaRPr lang="en-US"/>
          </a:p>
        </p:txBody>
      </p:sp>
      <p:sp>
        <p:nvSpPr>
          <p:cNvPr id="4" name="Slide Image Placeholder 3"/>
          <p:cNvSpPr>
            <a:spLocks noGrp="1" noRot="1" noChangeAspect="1"/>
          </p:cNvSpPr>
          <p:nvPr>
            <p:ph type="sldImg" idx="2"/>
          </p:nvPr>
        </p:nvSpPr>
        <p:spPr>
          <a:xfrm>
            <a:off x="1174750" y="695325"/>
            <a:ext cx="4635500" cy="3476625"/>
          </a:xfrm>
          <a:prstGeom prst="rect">
            <a:avLst/>
          </a:prstGeom>
          <a:noFill/>
          <a:ln w="12700">
            <a:solidFill>
              <a:prstClr val="black"/>
            </a:solidFill>
          </a:ln>
        </p:spPr>
        <p:txBody>
          <a:bodyPr vert="horz" lIns="92885" tIns="46442" rIns="92885" bIns="46442" rtlCol="0" anchor="ctr"/>
          <a:lstStyle/>
          <a:p>
            <a:pPr lvl="0"/>
            <a:endParaRPr lang="en-US" noProof="0"/>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2885" tIns="46442" rIns="92885" bIns="4644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05863"/>
            <a:ext cx="3027363" cy="463550"/>
          </a:xfrm>
          <a:prstGeom prst="rect">
            <a:avLst/>
          </a:prstGeom>
        </p:spPr>
        <p:txBody>
          <a:bodyPr vert="horz" lIns="92885" tIns="46442" rIns="92885" bIns="46442"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56050" y="8805863"/>
            <a:ext cx="3027363" cy="463550"/>
          </a:xfrm>
          <a:prstGeom prst="rect">
            <a:avLst/>
          </a:prstGeom>
        </p:spPr>
        <p:txBody>
          <a:bodyPr vert="horz" lIns="92885" tIns="46442" rIns="92885" bIns="46442" rtlCol="0" anchor="b"/>
          <a:lstStyle>
            <a:lvl1pPr algn="r" fontAlgn="auto">
              <a:spcBef>
                <a:spcPts val="0"/>
              </a:spcBef>
              <a:spcAft>
                <a:spcPts val="0"/>
              </a:spcAft>
              <a:defRPr sz="1200">
                <a:latin typeface="+mn-lt"/>
              </a:defRPr>
            </a:lvl1pPr>
          </a:lstStyle>
          <a:p>
            <a:pPr>
              <a:defRPr/>
            </a:pPr>
            <a:fld id="{6E5E886E-2D52-43DC-84AB-6F0488CE448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3C82510D-34A3-4356-A5FB-72DA560E50C9}" type="slidenum">
              <a:rPr lang="en-US" smtClean="0"/>
              <a:pPr>
                <a:defRPr/>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AA02A36-069E-4537-AD33-E75520944A47}"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951A5B7-184F-465B-8E0F-EEAF11A1A3BF}"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59F20D43-6AA2-4EFE-A959-95F094C72CCA}"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FC04B05E-1BCB-43AF-9C5C-FCC9E4845C13}" type="slidenum">
              <a:rPr lang="en-US" smtClean="0"/>
              <a:pPr>
                <a:defRPr/>
              </a:pPr>
              <a:t>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67C1C7-CE27-4146-BDE4-E671C92B9D89}" type="datetimeFigureOut">
              <a:rPr lang="en-US"/>
              <a:pPr>
                <a:defRPr/>
              </a:pPr>
              <a:t>4/12/2012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75AB63-5FFD-457F-B2CA-0DF136894CF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68C1A1-1C7A-4FF9-8D9B-EDB0EB59CEB6}" type="datetimeFigureOut">
              <a:rPr lang="en-US"/>
              <a:pPr>
                <a:defRPr/>
              </a:pPr>
              <a:t>4/12/2012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BCFEF0A-009C-4ACE-90AD-389B854EB8A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203A7CD-6EAC-492A-86BC-44277EFB0E93}" type="datetimeFigureOut">
              <a:rPr lang="en-US"/>
              <a:pPr>
                <a:defRPr/>
              </a:pPr>
              <a:t>4/12/2012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4F9F8A-A190-40EB-BA4E-27DD2D5941D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553200" y="6248400"/>
            <a:ext cx="2133600" cy="457200"/>
          </a:xfrm>
        </p:spPr>
        <p:txBody>
          <a:bodyPr/>
          <a:lstStyle>
            <a:lvl1pPr>
              <a:defRPr/>
            </a:lvl1pPr>
          </a:lstStyle>
          <a:p>
            <a:pPr>
              <a:defRPr/>
            </a:pPr>
            <a:fld id="{8765530B-6112-4A70-8D87-979DDE76B89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FEBA98C-A965-475E-89A8-5A0399E20D70}" type="datetimeFigureOut">
              <a:rPr lang="en-US"/>
              <a:pPr>
                <a:defRPr/>
              </a:pPr>
              <a:t>4/12/2012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E37C8C-575C-4E03-8FE2-522CCC4B460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1154ED0-9607-41E0-BDE0-190AD20C17D5}" type="datetimeFigureOut">
              <a:rPr lang="en-US"/>
              <a:pPr>
                <a:defRPr/>
              </a:pPr>
              <a:t>4/12/2012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6A708F-E249-4552-9D01-5E9913FC895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250349A-2029-486C-A7D1-C2C5DB6A61F3}" type="datetimeFigureOut">
              <a:rPr lang="en-US"/>
              <a:pPr>
                <a:defRPr/>
              </a:pPr>
              <a:t>4/12/2012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0A627CC-AF1B-4AD7-84D4-429B60535FC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8A511BA-AD99-46A8-A03D-B43D1223D22C}" type="datetimeFigureOut">
              <a:rPr lang="en-US"/>
              <a:pPr>
                <a:defRPr/>
              </a:pPr>
              <a:t>4/12/2012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5093A6B-9A72-47B0-9B13-8CF223E9CFA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390A94D-F201-4255-AD1A-D4349785B423}" type="datetimeFigureOut">
              <a:rPr lang="en-US"/>
              <a:pPr>
                <a:defRPr/>
              </a:pPr>
              <a:t>4/12/2012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26D0E4E-DFF8-4F42-BC07-BA7119B7D8E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1BF356E-B18F-4EFA-B163-C734F6279775}" type="datetimeFigureOut">
              <a:rPr lang="en-US"/>
              <a:pPr>
                <a:defRPr/>
              </a:pPr>
              <a:t>4/12/2012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FA05DBC-0A08-42CB-98AD-911A6CA096E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4F39B4-30B6-4158-88C9-B9B40726A5C1}" type="datetimeFigureOut">
              <a:rPr lang="en-US"/>
              <a:pPr>
                <a:defRPr/>
              </a:pPr>
              <a:t>4/12/2012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A70CA32-7426-4E33-A4D0-6A5B5834D4B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BCDD195-CC26-4A92-956C-F2A19653EEB3}" type="datetimeFigureOut">
              <a:rPr lang="en-US"/>
              <a:pPr>
                <a:defRPr/>
              </a:pPr>
              <a:t>4/12/2012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2E7D2AD-1021-4C9D-BF6A-39035924235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960ED8B-1694-423C-9992-0E59C96A95B6}" type="datetimeFigureOut">
              <a:rPr lang="en-US"/>
              <a:pPr>
                <a:defRPr/>
              </a:pPr>
              <a:t>4/12/2012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12F8358-290B-428D-9565-83F9DF432E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txBox="1">
            <a:spLocks/>
          </p:cNvSpPr>
          <p:nvPr/>
        </p:nvSpPr>
        <p:spPr bwMode="auto">
          <a:xfrm>
            <a:off x="0" y="0"/>
            <a:ext cx="9144000" cy="1524000"/>
          </a:xfrm>
          <a:prstGeom prst="rect">
            <a:avLst/>
          </a:prstGeom>
          <a:solidFill>
            <a:schemeClr val="accent1"/>
          </a:solidFill>
          <a:ln w="9525">
            <a:noFill/>
            <a:miter lim="800000"/>
            <a:headEnd/>
            <a:tailEnd/>
          </a:ln>
        </p:spPr>
        <p:txBody>
          <a:bodyPr anchor="ctr"/>
          <a:lstStyle/>
          <a:p>
            <a:pPr algn="ctr"/>
            <a:r>
              <a:rPr lang="en-US" sz="4700">
                <a:latin typeface="Calibri" pitchFamily="34" charset="0"/>
              </a:rPr>
              <a:t>Fostering Chesapeake Stewardship Goal Implementation Team 5</a:t>
            </a:r>
          </a:p>
        </p:txBody>
      </p:sp>
      <p:pic>
        <p:nvPicPr>
          <p:cNvPr id="16386" name="Picture 3" descr="G:\Watershed\CB NEMO\Images\Cumberland\Image013rev.jpg"/>
          <p:cNvPicPr>
            <a:picLocks noChangeAspect="1" noChangeArrowheads="1"/>
          </p:cNvPicPr>
          <p:nvPr/>
        </p:nvPicPr>
        <p:blipFill>
          <a:blip r:embed="rId3" cstate="print"/>
          <a:srcRect t="20270" r="4532" b="900"/>
          <a:stretch>
            <a:fillRect/>
          </a:stretch>
        </p:blipFill>
        <p:spPr bwMode="auto">
          <a:xfrm>
            <a:off x="0" y="1524000"/>
            <a:ext cx="91440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Watershed\CB NEMO\Images\Recreation\Cross_Island_Trail.tif"/>
          <p:cNvPicPr>
            <a:picLocks noGrp="1" noChangeAspect="1" noChangeArrowheads="1"/>
          </p:cNvPicPr>
          <p:nvPr>
            <p:ph idx="1"/>
          </p:nvPr>
        </p:nvPicPr>
        <p:blipFill>
          <a:blip r:embed="rId2" cstate="print"/>
          <a:srcRect l="32079" r="24258"/>
          <a:stretch>
            <a:fillRect/>
          </a:stretch>
        </p:blipFill>
        <p:spPr bwMode="auto">
          <a:xfrm>
            <a:off x="0" y="1066800"/>
            <a:ext cx="3886200" cy="5791200"/>
          </a:xfrm>
          <a:prstGeom prst="rect">
            <a:avLst/>
          </a:prstGeom>
          <a:noFill/>
        </p:spPr>
      </p:pic>
      <p:sp>
        <p:nvSpPr>
          <p:cNvPr id="5" name="Rectangle 5"/>
          <p:cNvSpPr>
            <a:spLocks noChangeArrowheads="1"/>
          </p:cNvSpPr>
          <p:nvPr/>
        </p:nvSpPr>
        <p:spPr bwMode="auto">
          <a:xfrm>
            <a:off x="0" y="0"/>
            <a:ext cx="9144000" cy="1066800"/>
          </a:xfrm>
          <a:prstGeom prst="rect">
            <a:avLst/>
          </a:prstGeom>
          <a:gradFill rotWithShape="1">
            <a:gsLst>
              <a:gs pos="0">
                <a:srgbClr val="006096"/>
              </a:gs>
              <a:gs pos="100000">
                <a:srgbClr val="5595B9"/>
              </a:gs>
            </a:gsLst>
            <a:lin ang="5400000" scaled="1"/>
          </a:gradFill>
          <a:ln w="9525">
            <a:noFill/>
            <a:miter lim="800000"/>
            <a:headEnd/>
            <a:tailEnd/>
          </a:ln>
        </p:spPr>
        <p:txBody>
          <a:bodyPr wrap="none" anchor="ctr"/>
          <a:lstStyle/>
          <a:p>
            <a:r>
              <a:rPr lang="en-US" sz="2400" dirty="0">
                <a:solidFill>
                  <a:schemeClr val="bg1"/>
                </a:solidFill>
                <a:latin typeface="Calibri" pitchFamily="34" charset="0"/>
              </a:rPr>
              <a:t>      </a:t>
            </a:r>
            <a:r>
              <a:rPr lang="en-US" sz="2400" dirty="0" smtClean="0">
                <a:solidFill>
                  <a:schemeClr val="bg1"/>
                </a:solidFill>
                <a:latin typeface="Calibri" pitchFamily="34" charset="0"/>
              </a:rPr>
              <a:t>Goal: Increase Public Access</a:t>
            </a:r>
            <a:endParaRPr lang="en-US" sz="2400" dirty="0">
              <a:solidFill>
                <a:schemeClr val="bg1"/>
              </a:solidFill>
              <a:latin typeface="Calibri" pitchFamily="34" charset="0"/>
            </a:endParaRPr>
          </a:p>
        </p:txBody>
      </p:sp>
      <p:sp>
        <p:nvSpPr>
          <p:cNvPr id="6" name="TextBox 5"/>
          <p:cNvSpPr txBox="1"/>
          <p:nvPr/>
        </p:nvSpPr>
        <p:spPr>
          <a:xfrm>
            <a:off x="4191000" y="1600200"/>
            <a:ext cx="4648200" cy="3662541"/>
          </a:xfrm>
          <a:prstGeom prst="rect">
            <a:avLst/>
          </a:prstGeom>
          <a:noFill/>
        </p:spPr>
        <p:txBody>
          <a:bodyPr wrap="square" rtlCol="0">
            <a:spAutoFit/>
          </a:bodyPr>
          <a:lstStyle/>
          <a:p>
            <a:r>
              <a:rPr lang="en-US" sz="2400" dirty="0" smtClean="0"/>
              <a:t>Manage Adaptively:</a:t>
            </a:r>
          </a:p>
          <a:p>
            <a:endParaRPr lang="en-US" sz="2400" dirty="0" smtClean="0"/>
          </a:p>
          <a:p>
            <a:pPr>
              <a:buFont typeface="Arial" pitchFamily="34" charset="0"/>
              <a:buChar char="•"/>
            </a:pPr>
            <a:r>
              <a:rPr lang="en-US" sz="2000" dirty="0" smtClean="0"/>
              <a:t> Lack of dependent funding and other barriers makes future increases unpredictable.</a:t>
            </a:r>
          </a:p>
          <a:p>
            <a:endParaRPr lang="en-US" sz="2000" dirty="0" smtClean="0"/>
          </a:p>
          <a:p>
            <a:pPr>
              <a:buFont typeface="Arial" pitchFamily="34" charset="0"/>
              <a:buChar char="•"/>
            </a:pPr>
            <a:r>
              <a:rPr lang="en-US" sz="2000" dirty="0" smtClean="0"/>
              <a:t> Public access team will assess annual progress and adjust management strategies to favor those that are most effective. </a:t>
            </a:r>
          </a:p>
          <a:p>
            <a:pPr>
              <a:buFont typeface="Arial" pitchFamily="34" charset="0"/>
              <a:buChar char="•"/>
            </a:pPr>
            <a:endParaRPr lang="en-US" sz="2400"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Watershed\CB NEMO\Images\Recreation\hires-915-2003.tif"/>
          <p:cNvPicPr>
            <a:picLocks noGrp="1" noChangeAspect="1" noChangeArrowheads="1"/>
          </p:cNvPicPr>
          <p:nvPr>
            <p:ph idx="1"/>
          </p:nvPr>
        </p:nvPicPr>
        <p:blipFill>
          <a:blip r:embed="rId2" cstate="print"/>
          <a:srcRect l="22574" r="26860"/>
          <a:stretch>
            <a:fillRect/>
          </a:stretch>
        </p:blipFill>
        <p:spPr bwMode="auto">
          <a:xfrm>
            <a:off x="0" y="1143000"/>
            <a:ext cx="3962400" cy="5715000"/>
          </a:xfrm>
          <a:prstGeom prst="rect">
            <a:avLst/>
          </a:prstGeom>
          <a:noFill/>
        </p:spPr>
      </p:pic>
      <p:sp>
        <p:nvSpPr>
          <p:cNvPr id="5" name="Rectangle 5"/>
          <p:cNvSpPr>
            <a:spLocks noGrp="1" noChangeArrowheads="1"/>
          </p:cNvSpPr>
          <p:nvPr>
            <p:ph type="title"/>
          </p:nvPr>
        </p:nvSpPr>
        <p:spPr bwMode="auto">
          <a:xfrm>
            <a:off x="0" y="0"/>
            <a:ext cx="9144000" cy="1219200"/>
          </a:xfrm>
          <a:prstGeom prst="rect">
            <a:avLst/>
          </a:prstGeom>
          <a:gradFill rotWithShape="1">
            <a:gsLst>
              <a:gs pos="0">
                <a:srgbClr val="006096"/>
              </a:gs>
              <a:gs pos="100000">
                <a:srgbClr val="5595B9"/>
              </a:gs>
            </a:gsLst>
            <a:lin ang="5400000" scaled="1"/>
          </a:gradFill>
          <a:ln w="9525">
            <a:noFill/>
            <a:miter lim="800000"/>
            <a:headEnd/>
            <a:tailEnd/>
          </a:ln>
        </p:spPr>
        <p:txBody>
          <a:bodyPr wrap="none" anchor="ctr"/>
          <a:lstStyle/>
          <a:p>
            <a:pPr algn="l"/>
            <a:r>
              <a:rPr lang="en-US" sz="2400" dirty="0">
                <a:solidFill>
                  <a:schemeClr val="bg1"/>
                </a:solidFill>
                <a:latin typeface="Calibri" pitchFamily="34" charset="0"/>
              </a:rPr>
              <a:t>      </a:t>
            </a:r>
            <a:r>
              <a:rPr lang="en-US" sz="2400" dirty="0" smtClean="0">
                <a:solidFill>
                  <a:schemeClr val="bg1"/>
                </a:solidFill>
                <a:latin typeface="Calibri" pitchFamily="34" charset="0"/>
              </a:rPr>
              <a:t>Goal: Increase Public Access</a:t>
            </a:r>
            <a:endParaRPr lang="en-US" sz="2400" dirty="0">
              <a:solidFill>
                <a:schemeClr val="bg1"/>
              </a:solidFill>
              <a:latin typeface="Calibri" pitchFamily="34" charset="0"/>
            </a:endParaRPr>
          </a:p>
        </p:txBody>
      </p:sp>
      <p:sp>
        <p:nvSpPr>
          <p:cNvPr id="4" name="TextBox 3"/>
          <p:cNvSpPr txBox="1"/>
          <p:nvPr/>
        </p:nvSpPr>
        <p:spPr>
          <a:xfrm>
            <a:off x="4191000" y="1600200"/>
            <a:ext cx="4648200" cy="3724096"/>
          </a:xfrm>
          <a:prstGeom prst="rect">
            <a:avLst/>
          </a:prstGeom>
          <a:noFill/>
        </p:spPr>
        <p:txBody>
          <a:bodyPr wrap="square" rtlCol="0">
            <a:spAutoFit/>
          </a:bodyPr>
          <a:lstStyle/>
          <a:p>
            <a:r>
              <a:rPr lang="en-US" sz="2400" dirty="0" smtClean="0"/>
              <a:t>Difficulties with Decision Framework:</a:t>
            </a:r>
          </a:p>
          <a:p>
            <a:endParaRPr lang="en-US" sz="2400" dirty="0" smtClean="0"/>
          </a:p>
          <a:p>
            <a:pPr>
              <a:buFont typeface="Arial" pitchFamily="34" charset="0"/>
              <a:buChar char="•"/>
            </a:pPr>
            <a:r>
              <a:rPr lang="en-US" sz="2000" dirty="0" smtClean="0"/>
              <a:t> Working simultaneously with development of Public Access Strategy</a:t>
            </a:r>
          </a:p>
          <a:p>
            <a:endParaRPr lang="en-US" sz="2000" dirty="0" smtClean="0"/>
          </a:p>
          <a:p>
            <a:pPr>
              <a:buFont typeface="Arial" pitchFamily="34" charset="0"/>
              <a:buChar char="•"/>
            </a:pPr>
            <a:r>
              <a:rPr lang="en-US" sz="2000" dirty="0" smtClean="0"/>
              <a:t> Role of public access team is still evolving.  Where does the responsibilities of the team fall between tracking and managing continuum? </a:t>
            </a:r>
          </a:p>
          <a:p>
            <a:pPr>
              <a:buFont typeface="Arial" pitchFamily="34" charset="0"/>
              <a:buChar char="•"/>
            </a:pPr>
            <a:endParaRPr lang="en-US" sz="24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Watershed\CB NEMO\Images\Recreation\lr-hires-796-2003_1_.jpg"/>
          <p:cNvPicPr>
            <a:picLocks noChangeAspect="1" noChangeArrowheads="1"/>
          </p:cNvPicPr>
          <p:nvPr/>
        </p:nvPicPr>
        <p:blipFill>
          <a:blip r:embed="rId2" cstate="print"/>
          <a:srcRect l="8929"/>
          <a:stretch>
            <a:fillRect/>
          </a:stretch>
        </p:blipFill>
        <p:spPr bwMode="auto">
          <a:xfrm>
            <a:off x="0" y="565358"/>
            <a:ext cx="3886200" cy="6292642"/>
          </a:xfrm>
          <a:prstGeom prst="rect">
            <a:avLst/>
          </a:prstGeom>
          <a:noFill/>
        </p:spPr>
      </p:pic>
      <p:sp>
        <p:nvSpPr>
          <p:cNvPr id="5" name="Rectangle 5"/>
          <p:cNvSpPr>
            <a:spLocks noChangeArrowheads="1"/>
          </p:cNvSpPr>
          <p:nvPr/>
        </p:nvSpPr>
        <p:spPr bwMode="auto">
          <a:xfrm>
            <a:off x="0" y="0"/>
            <a:ext cx="9144000" cy="1066800"/>
          </a:xfrm>
          <a:prstGeom prst="rect">
            <a:avLst/>
          </a:prstGeom>
          <a:gradFill rotWithShape="1">
            <a:gsLst>
              <a:gs pos="0">
                <a:srgbClr val="006096"/>
              </a:gs>
              <a:gs pos="100000">
                <a:srgbClr val="5595B9"/>
              </a:gs>
            </a:gsLst>
            <a:lin ang="5400000" scaled="1"/>
          </a:gradFill>
          <a:ln w="9525">
            <a:noFill/>
            <a:miter lim="800000"/>
            <a:headEnd/>
            <a:tailEnd/>
          </a:ln>
        </p:spPr>
        <p:txBody>
          <a:bodyPr wrap="none" anchor="ctr"/>
          <a:lstStyle/>
          <a:p>
            <a:r>
              <a:rPr lang="en-US" sz="2400" dirty="0">
                <a:solidFill>
                  <a:schemeClr val="bg1"/>
                </a:solidFill>
                <a:latin typeface="Calibri" pitchFamily="34" charset="0"/>
              </a:rPr>
              <a:t>      </a:t>
            </a:r>
            <a:r>
              <a:rPr lang="en-US" sz="2400" dirty="0" smtClean="0">
                <a:solidFill>
                  <a:schemeClr val="bg1"/>
                </a:solidFill>
                <a:latin typeface="Calibri" pitchFamily="34" charset="0"/>
              </a:rPr>
              <a:t>Goal: Increase Public Access</a:t>
            </a:r>
            <a:endParaRPr lang="en-US" sz="2400" dirty="0">
              <a:solidFill>
                <a:schemeClr val="bg1"/>
              </a:solidFill>
              <a:latin typeface="Calibri" pitchFamily="34" charset="0"/>
            </a:endParaRPr>
          </a:p>
        </p:txBody>
      </p:sp>
      <p:sp>
        <p:nvSpPr>
          <p:cNvPr id="4" name="TextBox 3"/>
          <p:cNvSpPr txBox="1"/>
          <p:nvPr/>
        </p:nvSpPr>
        <p:spPr>
          <a:xfrm>
            <a:off x="4191000" y="1295400"/>
            <a:ext cx="4648200" cy="4401205"/>
          </a:xfrm>
          <a:prstGeom prst="rect">
            <a:avLst/>
          </a:prstGeom>
          <a:noFill/>
        </p:spPr>
        <p:txBody>
          <a:bodyPr wrap="square" rtlCol="0">
            <a:spAutoFit/>
          </a:bodyPr>
          <a:lstStyle/>
          <a:p>
            <a:r>
              <a:rPr lang="en-US" sz="2000" dirty="0" smtClean="0"/>
              <a:t>What We Are Learning:</a:t>
            </a:r>
          </a:p>
          <a:p>
            <a:endParaRPr lang="en-US" sz="2000" dirty="0" smtClean="0"/>
          </a:p>
          <a:p>
            <a:pPr>
              <a:buFont typeface="Arial" pitchFamily="34" charset="0"/>
              <a:buChar char="•"/>
            </a:pPr>
            <a:r>
              <a:rPr lang="en-US" sz="2000" dirty="0" smtClean="0"/>
              <a:t> DF has enabled us to document content of Public Access Plan in another way to double check for gaps, etc. </a:t>
            </a:r>
          </a:p>
          <a:p>
            <a:endParaRPr lang="en-US" sz="2000" dirty="0" smtClean="0"/>
          </a:p>
          <a:p>
            <a:pPr>
              <a:buFont typeface="Arial" pitchFamily="34" charset="0"/>
              <a:buChar char="•"/>
            </a:pPr>
            <a:r>
              <a:rPr lang="en-US" sz="2000" dirty="0" smtClean="0"/>
              <a:t> We are only monitoring endpoint – public access – not other factors or efforts. </a:t>
            </a:r>
          </a:p>
          <a:p>
            <a:pPr>
              <a:buFont typeface="Arial" pitchFamily="34" charset="0"/>
              <a:buChar char="•"/>
            </a:pPr>
            <a:endParaRPr lang="en-US" sz="2000" dirty="0" smtClean="0"/>
          </a:p>
          <a:p>
            <a:pPr>
              <a:buFont typeface="Arial" pitchFamily="34" charset="0"/>
              <a:buChar char="•"/>
            </a:pPr>
            <a:r>
              <a:rPr lang="en-US" sz="2000" dirty="0" smtClean="0"/>
              <a:t> Management strategies do not necessarily align with factors influencing attainment.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Watershed\CB NEMO\Images\Quality of Life\BWP_004.jpg"/>
          <p:cNvPicPr>
            <a:picLocks noChangeAspect="1" noChangeArrowheads="1"/>
          </p:cNvPicPr>
          <p:nvPr/>
        </p:nvPicPr>
        <p:blipFill>
          <a:blip r:embed="rId2" cstate="print"/>
          <a:srcRect l="33312" r="18472"/>
          <a:stretch>
            <a:fillRect/>
          </a:stretch>
        </p:blipFill>
        <p:spPr bwMode="auto">
          <a:xfrm>
            <a:off x="0" y="1066800"/>
            <a:ext cx="4191000" cy="5791200"/>
          </a:xfrm>
          <a:prstGeom prst="rect">
            <a:avLst/>
          </a:prstGeom>
          <a:noFill/>
        </p:spPr>
      </p:pic>
      <p:sp>
        <p:nvSpPr>
          <p:cNvPr id="5" name="Rectangle 5"/>
          <p:cNvSpPr>
            <a:spLocks noChangeArrowheads="1"/>
          </p:cNvSpPr>
          <p:nvPr/>
        </p:nvSpPr>
        <p:spPr bwMode="auto">
          <a:xfrm>
            <a:off x="0" y="0"/>
            <a:ext cx="9144000" cy="1066800"/>
          </a:xfrm>
          <a:prstGeom prst="rect">
            <a:avLst/>
          </a:prstGeom>
          <a:gradFill rotWithShape="1">
            <a:gsLst>
              <a:gs pos="0">
                <a:srgbClr val="006096"/>
              </a:gs>
              <a:gs pos="100000">
                <a:srgbClr val="5595B9"/>
              </a:gs>
            </a:gsLst>
            <a:lin ang="5400000" scaled="1"/>
          </a:gradFill>
          <a:ln w="9525">
            <a:noFill/>
            <a:miter lim="800000"/>
            <a:headEnd/>
            <a:tailEnd/>
          </a:ln>
        </p:spPr>
        <p:txBody>
          <a:bodyPr wrap="none" anchor="ctr"/>
          <a:lstStyle/>
          <a:p>
            <a:r>
              <a:rPr lang="en-US" sz="2400" dirty="0">
                <a:solidFill>
                  <a:schemeClr val="bg1"/>
                </a:solidFill>
                <a:latin typeface="Calibri" pitchFamily="34" charset="0"/>
              </a:rPr>
              <a:t>      </a:t>
            </a:r>
            <a:r>
              <a:rPr lang="en-US" sz="2400" dirty="0" smtClean="0">
                <a:solidFill>
                  <a:schemeClr val="bg1"/>
                </a:solidFill>
                <a:latin typeface="Calibri" pitchFamily="34" charset="0"/>
              </a:rPr>
              <a:t>Goal: Increase Public Access</a:t>
            </a:r>
            <a:endParaRPr lang="en-US" sz="2400" dirty="0">
              <a:solidFill>
                <a:schemeClr val="bg1"/>
              </a:solidFill>
              <a:latin typeface="Calibri" pitchFamily="34" charset="0"/>
            </a:endParaRPr>
          </a:p>
        </p:txBody>
      </p:sp>
      <p:sp>
        <p:nvSpPr>
          <p:cNvPr id="4" name="TextBox 3"/>
          <p:cNvSpPr txBox="1"/>
          <p:nvPr/>
        </p:nvSpPr>
        <p:spPr>
          <a:xfrm>
            <a:off x="4495800" y="1371600"/>
            <a:ext cx="4495800" cy="3477875"/>
          </a:xfrm>
          <a:prstGeom prst="rect">
            <a:avLst/>
          </a:prstGeom>
          <a:noFill/>
        </p:spPr>
        <p:txBody>
          <a:bodyPr wrap="square" rtlCol="0">
            <a:spAutoFit/>
          </a:bodyPr>
          <a:lstStyle/>
          <a:p>
            <a:r>
              <a:rPr lang="en-US" sz="2000" dirty="0" smtClean="0"/>
              <a:t>Value to GIT / Other GIT / MB: </a:t>
            </a:r>
          </a:p>
          <a:p>
            <a:endParaRPr lang="en-US" sz="2000" dirty="0" smtClean="0"/>
          </a:p>
          <a:p>
            <a:pPr>
              <a:buFont typeface="Arial" pitchFamily="34" charset="0"/>
              <a:buChar char="•"/>
            </a:pPr>
            <a:r>
              <a:rPr lang="en-US" sz="2000" dirty="0" smtClean="0"/>
              <a:t> Factors influencing attainment </a:t>
            </a:r>
          </a:p>
          <a:p>
            <a:r>
              <a:rPr lang="en-US" sz="2000" dirty="0" smtClean="0"/>
              <a:t>help in focusing management efforts</a:t>
            </a:r>
          </a:p>
          <a:p>
            <a:endParaRPr lang="en-US" sz="2000" dirty="0" smtClean="0"/>
          </a:p>
          <a:p>
            <a:pPr>
              <a:buFont typeface="Arial" pitchFamily="34" charset="0"/>
              <a:buChar char="•"/>
            </a:pPr>
            <a:r>
              <a:rPr lang="en-US" sz="2000" dirty="0" smtClean="0"/>
              <a:t> Site identification – cross area collaboration</a:t>
            </a:r>
          </a:p>
          <a:p>
            <a:pPr>
              <a:buFont typeface="Arial" pitchFamily="34" charset="0"/>
              <a:buChar char="•"/>
            </a:pPr>
            <a:endParaRPr lang="en-US" sz="2000" dirty="0" smtClean="0"/>
          </a:p>
          <a:p>
            <a:pPr>
              <a:buFont typeface="Arial" pitchFamily="34" charset="0"/>
              <a:buChar char="•"/>
            </a:pPr>
            <a:r>
              <a:rPr lang="en-US" sz="2000" dirty="0" smtClean="0"/>
              <a:t> Documents our process and provides transparent picture of our work</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Watershed\CB NEMO\Images\Recreation\lr-hires-171-2003 biker on trail_1.jpg"/>
          <p:cNvPicPr>
            <a:picLocks noChangeAspect="1" noChangeArrowheads="1"/>
          </p:cNvPicPr>
          <p:nvPr/>
        </p:nvPicPr>
        <p:blipFill>
          <a:blip r:embed="rId2" cstate="print"/>
          <a:srcRect/>
          <a:stretch>
            <a:fillRect/>
          </a:stretch>
        </p:blipFill>
        <p:spPr bwMode="auto">
          <a:xfrm>
            <a:off x="0" y="723418"/>
            <a:ext cx="4038600" cy="6134582"/>
          </a:xfrm>
          <a:prstGeom prst="rect">
            <a:avLst/>
          </a:prstGeom>
          <a:noFill/>
        </p:spPr>
      </p:pic>
      <p:sp>
        <p:nvSpPr>
          <p:cNvPr id="5" name="Rectangle 5"/>
          <p:cNvSpPr>
            <a:spLocks noChangeArrowheads="1"/>
          </p:cNvSpPr>
          <p:nvPr/>
        </p:nvSpPr>
        <p:spPr bwMode="auto">
          <a:xfrm>
            <a:off x="0" y="0"/>
            <a:ext cx="9144000" cy="1066800"/>
          </a:xfrm>
          <a:prstGeom prst="rect">
            <a:avLst/>
          </a:prstGeom>
          <a:gradFill rotWithShape="1">
            <a:gsLst>
              <a:gs pos="0">
                <a:srgbClr val="006096"/>
              </a:gs>
              <a:gs pos="100000">
                <a:srgbClr val="5595B9"/>
              </a:gs>
            </a:gsLst>
            <a:lin ang="5400000" scaled="1"/>
          </a:gradFill>
          <a:ln w="9525">
            <a:noFill/>
            <a:miter lim="800000"/>
            <a:headEnd/>
            <a:tailEnd/>
          </a:ln>
        </p:spPr>
        <p:txBody>
          <a:bodyPr wrap="none" anchor="ctr"/>
          <a:lstStyle/>
          <a:p>
            <a:r>
              <a:rPr lang="en-US" sz="2400" dirty="0">
                <a:solidFill>
                  <a:schemeClr val="bg1"/>
                </a:solidFill>
                <a:latin typeface="Calibri" pitchFamily="34" charset="0"/>
              </a:rPr>
              <a:t>      </a:t>
            </a:r>
            <a:r>
              <a:rPr lang="en-US" sz="2400" dirty="0" smtClean="0">
                <a:solidFill>
                  <a:schemeClr val="bg1"/>
                </a:solidFill>
                <a:latin typeface="Calibri" pitchFamily="34" charset="0"/>
              </a:rPr>
              <a:t>Goal: Increase Public Access</a:t>
            </a:r>
            <a:endParaRPr lang="en-US" sz="2400" dirty="0">
              <a:solidFill>
                <a:schemeClr val="bg1"/>
              </a:solidFill>
              <a:latin typeface="Calibri" pitchFamily="34" charset="0"/>
            </a:endParaRPr>
          </a:p>
        </p:txBody>
      </p:sp>
      <p:sp>
        <p:nvSpPr>
          <p:cNvPr id="4" name="TextBox 3"/>
          <p:cNvSpPr txBox="1"/>
          <p:nvPr/>
        </p:nvSpPr>
        <p:spPr>
          <a:xfrm>
            <a:off x="4343400" y="1447800"/>
            <a:ext cx="4495800" cy="2862322"/>
          </a:xfrm>
          <a:prstGeom prst="rect">
            <a:avLst/>
          </a:prstGeom>
          <a:noFill/>
        </p:spPr>
        <p:txBody>
          <a:bodyPr wrap="square" rtlCol="0">
            <a:spAutoFit/>
          </a:bodyPr>
          <a:lstStyle/>
          <a:p>
            <a:r>
              <a:rPr lang="en-US" sz="2000" dirty="0" smtClean="0"/>
              <a:t>Next Steps: </a:t>
            </a:r>
          </a:p>
          <a:p>
            <a:endParaRPr lang="en-US" sz="2000" dirty="0" smtClean="0"/>
          </a:p>
          <a:p>
            <a:pPr>
              <a:buFont typeface="Arial" pitchFamily="34" charset="0"/>
              <a:buChar char="•"/>
            </a:pPr>
            <a:r>
              <a:rPr lang="en-US" sz="2000" dirty="0" smtClean="0"/>
              <a:t> Finalize Public Access Strategy</a:t>
            </a:r>
          </a:p>
          <a:p>
            <a:pPr>
              <a:buFont typeface="Arial" pitchFamily="34" charset="0"/>
              <a:buChar char="•"/>
            </a:pPr>
            <a:endParaRPr lang="en-US" sz="2000" dirty="0" smtClean="0"/>
          </a:p>
          <a:p>
            <a:pPr>
              <a:buFont typeface="Arial" pitchFamily="34" charset="0"/>
              <a:buChar char="•"/>
            </a:pPr>
            <a:r>
              <a:rPr lang="en-US" sz="2000" dirty="0" smtClean="0"/>
              <a:t> Update public access baseline and 2011 increase</a:t>
            </a:r>
          </a:p>
          <a:p>
            <a:pPr>
              <a:buFont typeface="Arial" pitchFamily="34" charset="0"/>
              <a:buChar char="•"/>
            </a:pPr>
            <a:endParaRPr lang="en-US" sz="2000" dirty="0" smtClean="0"/>
          </a:p>
          <a:p>
            <a:pPr>
              <a:buFont typeface="Arial" pitchFamily="34" charset="0"/>
              <a:buChar char="•"/>
            </a:pPr>
            <a:r>
              <a:rPr lang="en-US" sz="2000" dirty="0" smtClean="0"/>
              <a:t> Finalize decision framework</a:t>
            </a:r>
          </a:p>
          <a:p>
            <a:endParaRPr lang="en-US" sz="20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p:cNvSpPr>
          <p:nvPr>
            <p:ph type="title" idx="4294967295"/>
          </p:nvPr>
        </p:nvSpPr>
        <p:spPr/>
        <p:txBody>
          <a:bodyPr/>
          <a:lstStyle/>
          <a:p>
            <a:endParaRPr lang="en-US" smtClean="0"/>
          </a:p>
        </p:txBody>
      </p:sp>
      <p:sp>
        <p:nvSpPr>
          <p:cNvPr id="18434" name="Rectangle 3"/>
          <p:cNvSpPr>
            <a:spLocks noGrp="1"/>
          </p:cNvSpPr>
          <p:nvPr>
            <p:ph type="body" idx="4294967295"/>
          </p:nvPr>
        </p:nvSpPr>
        <p:spPr>
          <a:xfrm>
            <a:off x="457200" y="1752600"/>
            <a:ext cx="5257800" cy="4876800"/>
          </a:xfrm>
        </p:spPr>
        <p:txBody>
          <a:bodyPr/>
          <a:lstStyle/>
          <a:p>
            <a:pPr marL="0" indent="0">
              <a:lnSpc>
                <a:spcPct val="90000"/>
              </a:lnSpc>
              <a:buFont typeface="Arial" charset="0"/>
              <a:buNone/>
            </a:pPr>
            <a:r>
              <a:rPr lang="en-US" sz="2400" b="1" smtClean="0"/>
              <a:t>Conserve Land and Increase Public Access:</a:t>
            </a:r>
          </a:p>
          <a:p>
            <a:pPr marL="0" indent="0">
              <a:lnSpc>
                <a:spcPct val="90000"/>
              </a:lnSpc>
              <a:buFont typeface="Arial" charset="0"/>
              <a:buNone/>
            </a:pPr>
            <a:r>
              <a:rPr lang="en-US" sz="2000" smtClean="0"/>
              <a:t>Conserve landscapes treasured by citizens to maintain water quality and habitat; sustain working forests, farms, and maritime communities; and conserve lands of cultural, indigenous and community value.  Expand public access to the Bay and its tributaries through existing and new local, state and federal parks, refuges, reserves, trails and partner sites.</a:t>
            </a:r>
          </a:p>
          <a:p>
            <a:pPr marL="0" indent="0">
              <a:lnSpc>
                <a:spcPct val="90000"/>
              </a:lnSpc>
              <a:buFont typeface="Arial" charset="0"/>
              <a:buNone/>
            </a:pPr>
            <a:endParaRPr lang="en-US" sz="2000" smtClean="0"/>
          </a:p>
          <a:p>
            <a:pPr marL="0" indent="0">
              <a:lnSpc>
                <a:spcPct val="90000"/>
              </a:lnSpc>
              <a:buFont typeface="Arial" charset="0"/>
              <a:buNone/>
            </a:pPr>
            <a:r>
              <a:rPr lang="en-US" sz="2400" b="1" smtClean="0"/>
              <a:t>Expand Citizen Stewardship:</a:t>
            </a:r>
          </a:p>
          <a:p>
            <a:pPr marL="0" indent="0">
              <a:lnSpc>
                <a:spcPct val="90000"/>
              </a:lnSpc>
              <a:buFont typeface="Arial" charset="0"/>
              <a:buNone/>
            </a:pPr>
            <a:r>
              <a:rPr lang="en-US" sz="2000" smtClean="0"/>
              <a:t>Foster a dramatic increase in the number of citizen stewards of every age who support and carryout local conservation and restoration.</a:t>
            </a:r>
          </a:p>
        </p:txBody>
      </p:sp>
      <p:sp>
        <p:nvSpPr>
          <p:cNvPr id="18435" name="Title 1"/>
          <p:cNvSpPr txBox="1">
            <a:spLocks/>
          </p:cNvSpPr>
          <p:nvPr/>
        </p:nvSpPr>
        <p:spPr bwMode="auto">
          <a:xfrm>
            <a:off x="0" y="0"/>
            <a:ext cx="9144000" cy="1524000"/>
          </a:xfrm>
          <a:prstGeom prst="rect">
            <a:avLst/>
          </a:prstGeom>
          <a:solidFill>
            <a:schemeClr val="accent1"/>
          </a:solidFill>
          <a:ln w="9525">
            <a:noFill/>
            <a:miter lim="800000"/>
            <a:headEnd/>
            <a:tailEnd/>
          </a:ln>
        </p:spPr>
        <p:txBody>
          <a:bodyPr anchor="ctr"/>
          <a:lstStyle/>
          <a:p>
            <a:pPr algn="ctr"/>
            <a:r>
              <a:rPr lang="en-US" sz="3700">
                <a:latin typeface="Calibri" pitchFamily="34" charset="0"/>
              </a:rPr>
              <a:t>Goals Adopted by GIT 5</a:t>
            </a:r>
          </a:p>
        </p:txBody>
      </p:sp>
      <p:pic>
        <p:nvPicPr>
          <p:cNvPr id="9" name="Picture 8" descr="cover EO Strategy-2"/>
          <p:cNvPicPr>
            <a:picLocks noChangeAspect="1" noChangeArrowheads="1"/>
          </p:cNvPicPr>
          <p:nvPr/>
        </p:nvPicPr>
        <p:blipFill>
          <a:blip r:embed="rId3" cstate="print"/>
          <a:srcRect/>
          <a:stretch>
            <a:fillRect/>
          </a:stretch>
        </p:blipFill>
        <p:spPr bwMode="auto">
          <a:xfrm>
            <a:off x="5835650" y="2209800"/>
            <a:ext cx="3003550" cy="3886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76200"/>
            <a:ext cx="8763000" cy="8382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5" name="Content Placeholder 3"/>
          <p:cNvGraphicFramePr>
            <a:graphicFrameLocks noGrp="1"/>
          </p:cNvGraphicFramePr>
          <p:nvPr>
            <p:ph idx="1"/>
          </p:nvPr>
        </p:nvGraphicFramePr>
        <p:xfrm>
          <a:off x="152400" y="990600"/>
          <a:ext cx="87630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52400" y="152400"/>
            <a:ext cx="8763000" cy="708025"/>
          </a:xfrm>
          <a:prstGeom prst="rect">
            <a:avLst/>
          </a:prstGeom>
          <a:noFill/>
        </p:spPr>
        <p:txBody>
          <a:bodyPr>
            <a:spAutoFit/>
          </a:bodyPr>
          <a:lstStyle/>
          <a:p>
            <a:pPr algn="ctr">
              <a:defRPr/>
            </a:pPr>
            <a:r>
              <a:rPr lang="en-US" sz="4000" dirty="0">
                <a:solidFill>
                  <a:schemeClr val="bg1"/>
                </a:solidFill>
                <a:latin typeface="+mn-lt"/>
              </a:rPr>
              <a:t>Fostering Chesapeake Stewardship GIT 5</a:t>
            </a:r>
          </a:p>
        </p:txBody>
      </p:sp>
      <p:sp>
        <p:nvSpPr>
          <p:cNvPr id="8" name="TextBox 7"/>
          <p:cNvSpPr txBox="1"/>
          <p:nvPr/>
        </p:nvSpPr>
        <p:spPr>
          <a:xfrm>
            <a:off x="152400" y="5867400"/>
            <a:ext cx="5181600" cy="314325"/>
          </a:xfrm>
          <a:prstGeom prst="rect">
            <a:avLst/>
          </a:prstGeom>
          <a:noFill/>
        </p:spPr>
        <p:txBody>
          <a:bodyPr>
            <a:spAutoFit/>
          </a:bodyPr>
          <a:lstStyle/>
          <a:p>
            <a:pPr algn="ctr">
              <a:lnSpc>
                <a:spcPct val="90000"/>
              </a:lnSpc>
              <a:buFont typeface="Arial" charset="0"/>
              <a:buNone/>
              <a:defRPr/>
            </a:pPr>
            <a:r>
              <a:rPr lang="en-US" sz="1600" b="1" dirty="0">
                <a:solidFill>
                  <a:schemeClr val="tx2">
                    <a:lumMod val="50000"/>
                  </a:schemeClr>
                </a:solidFill>
                <a:latin typeface="+mn-lt"/>
              </a:rPr>
              <a:t>Expand Citizen Stewardship Supporting Strategy</a:t>
            </a:r>
            <a:endParaRPr lang="en-US" sz="1600" dirty="0">
              <a:solidFill>
                <a:schemeClr val="tx2">
                  <a:lumMod val="50000"/>
                </a:schemeClr>
              </a:solidFill>
              <a:latin typeface="+mn-lt"/>
            </a:endParaRPr>
          </a:p>
        </p:txBody>
      </p:sp>
      <p:sp>
        <p:nvSpPr>
          <p:cNvPr id="15" name="Left-Right Arrow 14"/>
          <p:cNvSpPr/>
          <p:nvPr/>
        </p:nvSpPr>
        <p:spPr>
          <a:xfrm>
            <a:off x="5486400" y="5486400"/>
            <a:ext cx="3352800" cy="1123950"/>
          </a:xfrm>
          <a:prstGeom prst="leftRight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4" name="TextBox 13"/>
          <p:cNvSpPr txBox="1"/>
          <p:nvPr/>
        </p:nvSpPr>
        <p:spPr>
          <a:xfrm>
            <a:off x="5486400" y="5791200"/>
            <a:ext cx="3429000" cy="534988"/>
          </a:xfrm>
          <a:prstGeom prst="rect">
            <a:avLst/>
          </a:prstGeom>
          <a:noFill/>
        </p:spPr>
        <p:txBody>
          <a:bodyPr>
            <a:spAutoFit/>
          </a:bodyPr>
          <a:lstStyle/>
          <a:p>
            <a:pPr algn="ctr">
              <a:lnSpc>
                <a:spcPct val="90000"/>
              </a:lnSpc>
              <a:buFont typeface="Arial" charset="0"/>
              <a:buNone/>
              <a:defRPr/>
            </a:pPr>
            <a:r>
              <a:rPr lang="en-US" sz="1600" b="1" dirty="0">
                <a:solidFill>
                  <a:schemeClr val="tx2">
                    <a:lumMod val="50000"/>
                  </a:schemeClr>
                </a:solidFill>
                <a:latin typeface="+mj-lt"/>
              </a:rPr>
              <a:t>Conserve Land and Increase </a:t>
            </a:r>
          </a:p>
          <a:p>
            <a:pPr algn="ctr">
              <a:lnSpc>
                <a:spcPct val="90000"/>
              </a:lnSpc>
              <a:buFont typeface="Arial" charset="0"/>
              <a:buNone/>
              <a:defRPr/>
            </a:pPr>
            <a:r>
              <a:rPr lang="en-US" sz="1600" b="1" dirty="0">
                <a:solidFill>
                  <a:schemeClr val="tx2">
                    <a:lumMod val="50000"/>
                  </a:schemeClr>
                </a:solidFill>
                <a:latin typeface="+mj-lt"/>
              </a:rPr>
              <a:t>Public Access Goal</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G:\Watershed\CB NEMO\Images\Recreation\PR_hires-192-2003.jpg"/>
          <p:cNvPicPr>
            <a:picLocks noChangeAspect="1" noChangeArrowheads="1"/>
          </p:cNvPicPr>
          <p:nvPr/>
        </p:nvPicPr>
        <p:blipFill>
          <a:blip r:embed="rId3" cstate="print"/>
          <a:srcRect/>
          <a:stretch>
            <a:fillRect/>
          </a:stretch>
        </p:blipFill>
        <p:spPr bwMode="auto">
          <a:xfrm>
            <a:off x="0" y="990600"/>
            <a:ext cx="3962400" cy="5973763"/>
          </a:xfrm>
          <a:prstGeom prst="rect">
            <a:avLst/>
          </a:prstGeom>
          <a:noFill/>
          <a:ln w="9525">
            <a:noFill/>
            <a:miter lim="800000"/>
            <a:headEnd/>
            <a:tailEnd/>
          </a:ln>
        </p:spPr>
      </p:pic>
      <p:sp>
        <p:nvSpPr>
          <p:cNvPr id="30722" name="Rectangle 5"/>
          <p:cNvSpPr>
            <a:spLocks noChangeArrowheads="1"/>
          </p:cNvSpPr>
          <p:nvPr/>
        </p:nvSpPr>
        <p:spPr bwMode="auto">
          <a:xfrm>
            <a:off x="0" y="0"/>
            <a:ext cx="9144000" cy="1066800"/>
          </a:xfrm>
          <a:prstGeom prst="rect">
            <a:avLst/>
          </a:prstGeom>
          <a:gradFill rotWithShape="1">
            <a:gsLst>
              <a:gs pos="0">
                <a:srgbClr val="006096"/>
              </a:gs>
              <a:gs pos="100000">
                <a:srgbClr val="5595B9"/>
              </a:gs>
            </a:gsLst>
            <a:lin ang="5400000" scaled="1"/>
          </a:gradFill>
          <a:ln w="9525">
            <a:noFill/>
            <a:miter lim="800000"/>
            <a:headEnd/>
            <a:tailEnd/>
          </a:ln>
        </p:spPr>
        <p:txBody>
          <a:bodyPr wrap="none" anchor="ctr"/>
          <a:lstStyle/>
          <a:p>
            <a:r>
              <a:rPr lang="en-US" sz="2400" dirty="0">
                <a:solidFill>
                  <a:schemeClr val="bg1"/>
                </a:solidFill>
                <a:latin typeface="Calibri" pitchFamily="34" charset="0"/>
              </a:rPr>
              <a:t>      </a:t>
            </a:r>
            <a:r>
              <a:rPr lang="en-US" sz="2400" dirty="0" smtClean="0">
                <a:solidFill>
                  <a:schemeClr val="bg1"/>
                </a:solidFill>
                <a:latin typeface="Calibri" pitchFamily="34" charset="0"/>
              </a:rPr>
              <a:t>Goal: Increase Public Access</a:t>
            </a:r>
            <a:endParaRPr lang="en-US" sz="2400" dirty="0">
              <a:solidFill>
                <a:schemeClr val="bg1"/>
              </a:solidFill>
              <a:latin typeface="Calibri" pitchFamily="34" charset="0"/>
            </a:endParaRPr>
          </a:p>
        </p:txBody>
      </p:sp>
      <p:sp>
        <p:nvSpPr>
          <p:cNvPr id="4" name="TextBox 3"/>
          <p:cNvSpPr txBox="1"/>
          <p:nvPr/>
        </p:nvSpPr>
        <p:spPr>
          <a:xfrm>
            <a:off x="4267200" y="1371600"/>
            <a:ext cx="4365298" cy="2308324"/>
          </a:xfrm>
          <a:prstGeom prst="rect">
            <a:avLst/>
          </a:prstGeom>
          <a:noFill/>
        </p:spPr>
        <p:txBody>
          <a:bodyPr wrap="square" rtlCol="0">
            <a:spAutoFit/>
          </a:bodyPr>
          <a:lstStyle/>
          <a:p>
            <a:r>
              <a:rPr lang="en-US" sz="2400" dirty="0" smtClean="0"/>
              <a:t>Goal:</a:t>
            </a:r>
          </a:p>
          <a:p>
            <a:endParaRPr lang="en-US" sz="2400" dirty="0" smtClean="0"/>
          </a:p>
          <a:p>
            <a:r>
              <a:rPr lang="en-US" sz="2400" dirty="0" smtClean="0"/>
              <a:t>Increase public access to the Bay and its tributaries by adding 300 new public </a:t>
            </a:r>
          </a:p>
          <a:p>
            <a:r>
              <a:rPr lang="en-US" sz="2400" dirty="0" smtClean="0"/>
              <a:t>sites by 2025. </a:t>
            </a:r>
            <a:endParaRPr lang="en-US"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Watershed\CB NEMO\Images\Quality of Life\tp4_middletonevans.jpg"/>
          <p:cNvPicPr>
            <a:picLocks noGrp="1" noChangeAspect="1" noChangeArrowheads="1"/>
          </p:cNvPicPr>
          <p:nvPr>
            <p:ph idx="1"/>
          </p:nvPr>
        </p:nvPicPr>
        <p:blipFill>
          <a:blip r:embed="rId2" cstate="print"/>
          <a:srcRect l="31579" r="20175"/>
          <a:stretch>
            <a:fillRect/>
          </a:stretch>
        </p:blipFill>
        <p:spPr bwMode="auto">
          <a:xfrm>
            <a:off x="0" y="1066800"/>
            <a:ext cx="4191000" cy="5791200"/>
          </a:xfrm>
          <a:prstGeom prst="rect">
            <a:avLst/>
          </a:prstGeom>
          <a:noFill/>
        </p:spPr>
      </p:pic>
      <p:sp>
        <p:nvSpPr>
          <p:cNvPr id="5" name="Rectangle 5"/>
          <p:cNvSpPr>
            <a:spLocks noChangeArrowheads="1"/>
          </p:cNvSpPr>
          <p:nvPr/>
        </p:nvSpPr>
        <p:spPr bwMode="auto">
          <a:xfrm>
            <a:off x="0" y="0"/>
            <a:ext cx="9144000" cy="1066800"/>
          </a:xfrm>
          <a:prstGeom prst="rect">
            <a:avLst/>
          </a:prstGeom>
          <a:gradFill rotWithShape="1">
            <a:gsLst>
              <a:gs pos="0">
                <a:srgbClr val="006096"/>
              </a:gs>
              <a:gs pos="100000">
                <a:srgbClr val="5595B9"/>
              </a:gs>
            </a:gsLst>
            <a:lin ang="5400000" scaled="1"/>
          </a:gradFill>
          <a:ln w="9525">
            <a:noFill/>
            <a:miter lim="800000"/>
            <a:headEnd/>
            <a:tailEnd/>
          </a:ln>
        </p:spPr>
        <p:txBody>
          <a:bodyPr wrap="none" anchor="ctr"/>
          <a:lstStyle/>
          <a:p>
            <a:r>
              <a:rPr lang="en-US" sz="2400" dirty="0">
                <a:solidFill>
                  <a:schemeClr val="bg1"/>
                </a:solidFill>
                <a:latin typeface="Calibri" pitchFamily="34" charset="0"/>
              </a:rPr>
              <a:t>      </a:t>
            </a:r>
            <a:r>
              <a:rPr lang="en-US" sz="2400" dirty="0" smtClean="0">
                <a:solidFill>
                  <a:schemeClr val="bg1"/>
                </a:solidFill>
                <a:latin typeface="Calibri" pitchFamily="34" charset="0"/>
              </a:rPr>
              <a:t>Goal: Increase Public Access</a:t>
            </a:r>
            <a:endParaRPr lang="en-US" sz="2400" dirty="0">
              <a:solidFill>
                <a:schemeClr val="bg1"/>
              </a:solidFill>
              <a:latin typeface="Calibri" pitchFamily="34" charset="0"/>
            </a:endParaRPr>
          </a:p>
        </p:txBody>
      </p:sp>
      <p:sp>
        <p:nvSpPr>
          <p:cNvPr id="6" name="TextBox 5"/>
          <p:cNvSpPr txBox="1"/>
          <p:nvPr/>
        </p:nvSpPr>
        <p:spPr>
          <a:xfrm>
            <a:off x="4495800" y="1371600"/>
            <a:ext cx="4648200" cy="4893647"/>
          </a:xfrm>
          <a:prstGeom prst="rect">
            <a:avLst/>
          </a:prstGeom>
          <a:noFill/>
        </p:spPr>
        <p:txBody>
          <a:bodyPr wrap="square" rtlCol="0">
            <a:spAutoFit/>
          </a:bodyPr>
          <a:lstStyle/>
          <a:p>
            <a:r>
              <a:rPr lang="en-US" sz="2400" dirty="0" smtClean="0"/>
              <a:t>Factors Influencing Attainment:</a:t>
            </a:r>
          </a:p>
          <a:p>
            <a:endParaRPr lang="en-US" sz="2400" dirty="0" smtClean="0"/>
          </a:p>
          <a:p>
            <a:pPr>
              <a:buFont typeface="Arial" pitchFamily="34" charset="0"/>
              <a:buChar char="•"/>
            </a:pPr>
            <a:r>
              <a:rPr lang="en-US" sz="2000" dirty="0" smtClean="0"/>
              <a:t> Funding</a:t>
            </a:r>
          </a:p>
          <a:p>
            <a:pPr>
              <a:buFont typeface="Arial" pitchFamily="34" charset="0"/>
              <a:buChar char="•"/>
            </a:pPr>
            <a:r>
              <a:rPr lang="en-US" sz="2000" dirty="0" smtClean="0"/>
              <a:t> Suitable site availability</a:t>
            </a:r>
          </a:p>
          <a:p>
            <a:pPr>
              <a:buFont typeface="Arial" pitchFamily="34" charset="0"/>
              <a:buChar char="•"/>
            </a:pPr>
            <a:r>
              <a:rPr lang="en-US" sz="2000" dirty="0" smtClean="0"/>
              <a:t> Density of existing sites</a:t>
            </a:r>
          </a:p>
          <a:p>
            <a:pPr>
              <a:buFont typeface="Arial" pitchFamily="34" charset="0"/>
              <a:buChar char="•"/>
            </a:pPr>
            <a:r>
              <a:rPr lang="en-US" sz="2000" dirty="0" smtClean="0"/>
              <a:t> Public support</a:t>
            </a:r>
          </a:p>
          <a:p>
            <a:pPr>
              <a:buFont typeface="Arial" pitchFamily="34" charset="0"/>
              <a:buChar char="•"/>
            </a:pPr>
            <a:r>
              <a:rPr lang="en-US" sz="2000" dirty="0" smtClean="0"/>
              <a:t> Policy restrictions to access</a:t>
            </a:r>
          </a:p>
          <a:p>
            <a:pPr>
              <a:buFont typeface="Arial" pitchFamily="34" charset="0"/>
              <a:buChar char="•"/>
            </a:pPr>
            <a:r>
              <a:rPr lang="en-US" sz="2000" dirty="0" smtClean="0"/>
              <a:t> Railroad and liability concerns</a:t>
            </a:r>
          </a:p>
          <a:p>
            <a:pPr>
              <a:buFont typeface="Arial" pitchFamily="34" charset="0"/>
              <a:buChar char="•"/>
            </a:pPr>
            <a:r>
              <a:rPr lang="en-US" sz="2000" dirty="0" smtClean="0"/>
              <a:t> Additional planning needed</a:t>
            </a:r>
          </a:p>
          <a:p>
            <a:pPr>
              <a:buFont typeface="Arial" pitchFamily="34" charset="0"/>
              <a:buChar char="•"/>
            </a:pPr>
            <a:r>
              <a:rPr lang="en-US" sz="2000" dirty="0" smtClean="0"/>
              <a:t> Physical barriers</a:t>
            </a:r>
          </a:p>
          <a:p>
            <a:pPr>
              <a:buFont typeface="Arial" pitchFamily="34" charset="0"/>
              <a:buChar char="•"/>
            </a:pPr>
            <a:r>
              <a:rPr lang="en-US" sz="2000" dirty="0" smtClean="0"/>
              <a:t> Water quality</a:t>
            </a:r>
          </a:p>
          <a:p>
            <a:pPr>
              <a:buFont typeface="Arial" pitchFamily="34" charset="0"/>
              <a:buChar char="•"/>
            </a:pPr>
            <a:r>
              <a:rPr lang="en-US" sz="2000" dirty="0" smtClean="0"/>
              <a:t> Proximity to underserved populations</a:t>
            </a:r>
          </a:p>
          <a:p>
            <a:pPr>
              <a:buFont typeface="Arial" pitchFamily="34" charset="0"/>
              <a:buChar char="•"/>
            </a:pPr>
            <a:r>
              <a:rPr lang="en-US" sz="2000" dirty="0" smtClean="0"/>
              <a:t> Proximity to water trails</a:t>
            </a:r>
          </a:p>
          <a:p>
            <a:pPr>
              <a:buFont typeface="Arial" pitchFamily="34" charset="0"/>
              <a:buChar char="•"/>
            </a:pPr>
            <a:r>
              <a:rPr lang="en-US" sz="2000" dirty="0" smtClean="0"/>
              <a:t> Use conflict</a:t>
            </a:r>
          </a:p>
          <a:p>
            <a:pPr>
              <a:buFont typeface="Arial" pitchFamily="34" charset="0"/>
              <a:buChar char="•"/>
            </a:pPr>
            <a:endParaRPr lang="en-US" sz="24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Watershed\CB NEMO\Images\Krissy's Pics\p 021.jpg"/>
          <p:cNvPicPr>
            <a:picLocks noChangeAspect="1" noChangeArrowheads="1"/>
          </p:cNvPicPr>
          <p:nvPr/>
        </p:nvPicPr>
        <p:blipFill>
          <a:blip r:embed="rId2" cstate="print"/>
          <a:srcRect l="5910" r="52496"/>
          <a:stretch>
            <a:fillRect/>
          </a:stretch>
        </p:blipFill>
        <p:spPr bwMode="auto">
          <a:xfrm>
            <a:off x="0" y="0"/>
            <a:ext cx="3810000" cy="6870700"/>
          </a:xfrm>
          <a:prstGeom prst="rect">
            <a:avLst/>
          </a:prstGeom>
          <a:noFill/>
        </p:spPr>
      </p:pic>
      <p:sp>
        <p:nvSpPr>
          <p:cNvPr id="5" name="Rectangle 5"/>
          <p:cNvSpPr>
            <a:spLocks noChangeArrowheads="1"/>
          </p:cNvSpPr>
          <p:nvPr/>
        </p:nvSpPr>
        <p:spPr bwMode="auto">
          <a:xfrm>
            <a:off x="0" y="0"/>
            <a:ext cx="9144000" cy="1066800"/>
          </a:xfrm>
          <a:prstGeom prst="rect">
            <a:avLst/>
          </a:prstGeom>
          <a:gradFill rotWithShape="1">
            <a:gsLst>
              <a:gs pos="0">
                <a:srgbClr val="006096"/>
              </a:gs>
              <a:gs pos="100000">
                <a:srgbClr val="5595B9"/>
              </a:gs>
            </a:gsLst>
            <a:lin ang="5400000" scaled="1"/>
          </a:gradFill>
          <a:ln w="9525">
            <a:noFill/>
            <a:miter lim="800000"/>
            <a:headEnd/>
            <a:tailEnd/>
          </a:ln>
        </p:spPr>
        <p:txBody>
          <a:bodyPr wrap="none" anchor="ctr"/>
          <a:lstStyle/>
          <a:p>
            <a:r>
              <a:rPr lang="en-US" sz="2400" dirty="0">
                <a:solidFill>
                  <a:schemeClr val="bg1"/>
                </a:solidFill>
                <a:latin typeface="Calibri" pitchFamily="34" charset="0"/>
              </a:rPr>
              <a:t>      </a:t>
            </a:r>
            <a:r>
              <a:rPr lang="en-US" sz="2400" dirty="0" smtClean="0">
                <a:solidFill>
                  <a:schemeClr val="bg1"/>
                </a:solidFill>
                <a:latin typeface="Calibri" pitchFamily="34" charset="0"/>
              </a:rPr>
              <a:t>Goal: Increase Public Access</a:t>
            </a:r>
            <a:endParaRPr lang="en-US" sz="2400" dirty="0">
              <a:solidFill>
                <a:schemeClr val="bg1"/>
              </a:solidFill>
              <a:latin typeface="Calibri" pitchFamily="34" charset="0"/>
            </a:endParaRPr>
          </a:p>
        </p:txBody>
      </p:sp>
      <p:sp>
        <p:nvSpPr>
          <p:cNvPr id="4" name="TextBox 3"/>
          <p:cNvSpPr txBox="1"/>
          <p:nvPr/>
        </p:nvSpPr>
        <p:spPr>
          <a:xfrm>
            <a:off x="4191000" y="1371600"/>
            <a:ext cx="4648200" cy="4278094"/>
          </a:xfrm>
          <a:prstGeom prst="rect">
            <a:avLst/>
          </a:prstGeom>
          <a:noFill/>
        </p:spPr>
        <p:txBody>
          <a:bodyPr wrap="square" rtlCol="0">
            <a:spAutoFit/>
          </a:bodyPr>
          <a:lstStyle/>
          <a:p>
            <a:r>
              <a:rPr lang="en-US" sz="2400" dirty="0" smtClean="0"/>
              <a:t>Current Management Efforts:</a:t>
            </a:r>
          </a:p>
          <a:p>
            <a:endParaRPr lang="en-US" sz="2400" dirty="0" smtClean="0"/>
          </a:p>
          <a:p>
            <a:pPr>
              <a:buFont typeface="Arial" pitchFamily="34" charset="0"/>
              <a:buChar char="•"/>
            </a:pPr>
            <a:r>
              <a:rPr lang="en-US" sz="2000" dirty="0" smtClean="0"/>
              <a:t> Two primary influences</a:t>
            </a:r>
          </a:p>
          <a:p>
            <a:endParaRPr lang="en-US" sz="2000" dirty="0" smtClean="0"/>
          </a:p>
          <a:p>
            <a:pPr lvl="1">
              <a:buFont typeface="Arial" pitchFamily="34" charset="0"/>
              <a:buChar char="•"/>
            </a:pPr>
            <a:r>
              <a:rPr lang="en-US" sz="2000" dirty="0" smtClean="0"/>
              <a:t> Chesapeake 2000 Agreement</a:t>
            </a:r>
          </a:p>
          <a:p>
            <a:pPr lvl="1"/>
            <a:endParaRPr lang="en-US" sz="2000" dirty="0" smtClean="0"/>
          </a:p>
          <a:p>
            <a:pPr lvl="1">
              <a:buFont typeface="Arial" pitchFamily="34" charset="0"/>
              <a:buChar char="•"/>
            </a:pPr>
            <a:r>
              <a:rPr lang="en-US" sz="2000" dirty="0" smtClean="0"/>
              <a:t> Executive Order / Public Access Strategy</a:t>
            </a:r>
          </a:p>
          <a:p>
            <a:pPr>
              <a:buFont typeface="Arial" pitchFamily="34" charset="0"/>
              <a:buChar char="•"/>
            </a:pPr>
            <a:endParaRPr lang="en-US" sz="2000" dirty="0" smtClean="0"/>
          </a:p>
          <a:p>
            <a:pPr>
              <a:buFont typeface="Arial" pitchFamily="34" charset="0"/>
              <a:buChar char="•"/>
            </a:pPr>
            <a:r>
              <a:rPr lang="en-US" sz="2000" dirty="0" smtClean="0"/>
              <a:t> Collective management effort limited – tracking not managing (to be continued…)</a:t>
            </a:r>
          </a:p>
          <a:p>
            <a:pPr>
              <a:buFont typeface="Arial" pitchFamily="34" charset="0"/>
              <a:buChar char="•"/>
            </a:pPr>
            <a:endParaRPr lang="en-US" sz="24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p:cNvSpPr>
            <a:spLocks noChangeArrowheads="1"/>
          </p:cNvSpPr>
          <p:nvPr/>
        </p:nvSpPr>
        <p:spPr bwMode="auto">
          <a:xfrm>
            <a:off x="0" y="0"/>
            <a:ext cx="9144000" cy="838200"/>
          </a:xfrm>
          <a:prstGeom prst="rect">
            <a:avLst/>
          </a:prstGeom>
          <a:gradFill rotWithShape="1">
            <a:gsLst>
              <a:gs pos="0">
                <a:srgbClr val="006096"/>
              </a:gs>
              <a:gs pos="100000">
                <a:srgbClr val="5595B9"/>
              </a:gs>
            </a:gsLst>
            <a:lin ang="5400000" scaled="1"/>
          </a:gradFill>
          <a:ln w="9525">
            <a:noFill/>
            <a:miter lim="800000"/>
            <a:headEnd/>
            <a:tailEnd/>
          </a:ln>
        </p:spPr>
        <p:txBody>
          <a:bodyPr wrap="none" anchor="ctr"/>
          <a:lstStyle/>
          <a:p>
            <a:endParaRPr lang="en-US">
              <a:latin typeface="Calibri" pitchFamily="34" charset="0"/>
            </a:endParaRPr>
          </a:p>
        </p:txBody>
      </p:sp>
      <p:pic>
        <p:nvPicPr>
          <p:cNvPr id="32771" name="Picture 2" descr="G:\Watershed\CB NEMO\Images\P1010002.JPG"/>
          <p:cNvPicPr>
            <a:picLocks noChangeAspect="1" noChangeArrowheads="1"/>
          </p:cNvPicPr>
          <p:nvPr/>
        </p:nvPicPr>
        <p:blipFill>
          <a:blip r:embed="rId3" cstate="print"/>
          <a:srcRect l="24167" r="31667"/>
          <a:stretch>
            <a:fillRect/>
          </a:stretch>
        </p:blipFill>
        <p:spPr bwMode="auto">
          <a:xfrm>
            <a:off x="0" y="0"/>
            <a:ext cx="4038600" cy="6858000"/>
          </a:xfrm>
          <a:prstGeom prst="rect">
            <a:avLst/>
          </a:prstGeom>
          <a:noFill/>
          <a:ln w="9525">
            <a:noFill/>
            <a:miter lim="800000"/>
            <a:headEnd/>
            <a:tailEnd/>
          </a:ln>
        </p:spPr>
      </p:pic>
      <p:sp>
        <p:nvSpPr>
          <p:cNvPr id="32772" name="Title 1"/>
          <p:cNvSpPr>
            <a:spLocks noGrp="1"/>
          </p:cNvSpPr>
          <p:nvPr>
            <p:ph type="title"/>
          </p:nvPr>
        </p:nvSpPr>
        <p:spPr>
          <a:xfrm>
            <a:off x="0" y="0"/>
            <a:ext cx="9144000" cy="838200"/>
          </a:xfrm>
          <a:solidFill>
            <a:schemeClr val="accent1"/>
          </a:solidFill>
        </p:spPr>
        <p:txBody>
          <a:bodyPr/>
          <a:lstStyle/>
          <a:p>
            <a:pPr eaLnBrk="1" hangingPunct="1"/>
            <a:r>
              <a:rPr lang="en-US" smtClean="0"/>
              <a:t>Expand Public Access</a:t>
            </a:r>
          </a:p>
        </p:txBody>
      </p:sp>
      <p:sp>
        <p:nvSpPr>
          <p:cNvPr id="6" name="Rectangle 5"/>
          <p:cNvSpPr>
            <a:spLocks noChangeArrowheads="1"/>
          </p:cNvSpPr>
          <p:nvPr/>
        </p:nvSpPr>
        <p:spPr bwMode="auto">
          <a:xfrm>
            <a:off x="0" y="0"/>
            <a:ext cx="9144000" cy="1066800"/>
          </a:xfrm>
          <a:prstGeom prst="rect">
            <a:avLst/>
          </a:prstGeom>
          <a:gradFill rotWithShape="1">
            <a:gsLst>
              <a:gs pos="0">
                <a:srgbClr val="006096"/>
              </a:gs>
              <a:gs pos="100000">
                <a:srgbClr val="5595B9"/>
              </a:gs>
            </a:gsLst>
            <a:lin ang="5400000" scaled="1"/>
          </a:gradFill>
          <a:ln w="9525">
            <a:noFill/>
            <a:miter lim="800000"/>
            <a:headEnd/>
            <a:tailEnd/>
          </a:ln>
        </p:spPr>
        <p:txBody>
          <a:bodyPr wrap="none" anchor="ctr"/>
          <a:lstStyle/>
          <a:p>
            <a:r>
              <a:rPr lang="en-US" sz="2400" dirty="0">
                <a:solidFill>
                  <a:schemeClr val="bg1"/>
                </a:solidFill>
                <a:latin typeface="Calibri" pitchFamily="34" charset="0"/>
              </a:rPr>
              <a:t>      </a:t>
            </a:r>
            <a:r>
              <a:rPr lang="en-US" sz="2400" dirty="0" smtClean="0">
                <a:solidFill>
                  <a:schemeClr val="bg1"/>
                </a:solidFill>
                <a:latin typeface="Calibri" pitchFamily="34" charset="0"/>
              </a:rPr>
              <a:t>Goal: Increase Public Access</a:t>
            </a:r>
            <a:endParaRPr lang="en-US" sz="2400" dirty="0">
              <a:solidFill>
                <a:schemeClr val="bg1"/>
              </a:solidFill>
              <a:latin typeface="Calibri" pitchFamily="34" charset="0"/>
            </a:endParaRPr>
          </a:p>
        </p:txBody>
      </p:sp>
      <p:sp>
        <p:nvSpPr>
          <p:cNvPr id="7" name="TextBox 6"/>
          <p:cNvSpPr txBox="1"/>
          <p:nvPr/>
        </p:nvSpPr>
        <p:spPr>
          <a:xfrm>
            <a:off x="4191000" y="1447800"/>
            <a:ext cx="4953000" cy="4339650"/>
          </a:xfrm>
          <a:prstGeom prst="rect">
            <a:avLst/>
          </a:prstGeom>
          <a:noFill/>
        </p:spPr>
        <p:txBody>
          <a:bodyPr wrap="square" rtlCol="0">
            <a:spAutoFit/>
          </a:bodyPr>
          <a:lstStyle/>
          <a:p>
            <a:r>
              <a:rPr lang="en-US" sz="2400" dirty="0" smtClean="0"/>
              <a:t>Management Strategy (as stated in strategy):</a:t>
            </a:r>
          </a:p>
          <a:p>
            <a:endParaRPr lang="en-US" sz="2400" dirty="0" smtClean="0"/>
          </a:p>
          <a:p>
            <a:pPr>
              <a:buFont typeface="Arial" pitchFamily="34" charset="0"/>
              <a:buChar char="•"/>
            </a:pPr>
            <a:r>
              <a:rPr lang="en-US" sz="2000" dirty="0" smtClean="0"/>
              <a:t> Partnerships and MOUs</a:t>
            </a:r>
          </a:p>
          <a:p>
            <a:endParaRPr lang="en-US" sz="2000" dirty="0" smtClean="0"/>
          </a:p>
          <a:p>
            <a:pPr>
              <a:buFont typeface="Arial" pitchFamily="34" charset="0"/>
              <a:buChar char="•"/>
            </a:pPr>
            <a:r>
              <a:rPr lang="en-US" sz="2000" dirty="0" smtClean="0"/>
              <a:t> Non Traditional Partnerships</a:t>
            </a:r>
          </a:p>
          <a:p>
            <a:endParaRPr lang="en-US" sz="2000" dirty="0" smtClean="0"/>
          </a:p>
          <a:p>
            <a:pPr>
              <a:buFont typeface="Arial" pitchFamily="34" charset="0"/>
              <a:buChar char="•"/>
            </a:pPr>
            <a:r>
              <a:rPr lang="en-US" sz="2000" dirty="0" smtClean="0"/>
              <a:t> Water Trails and Motivation</a:t>
            </a:r>
          </a:p>
          <a:p>
            <a:endParaRPr lang="en-US" sz="2000" dirty="0" smtClean="0"/>
          </a:p>
          <a:p>
            <a:pPr>
              <a:buFont typeface="Arial" pitchFamily="34" charset="0"/>
              <a:buChar char="•"/>
            </a:pPr>
            <a:r>
              <a:rPr lang="en-US" sz="2000" dirty="0" smtClean="0"/>
              <a:t> Grants as Implementation Tools</a:t>
            </a:r>
          </a:p>
          <a:p>
            <a:pPr>
              <a:buFont typeface="Arial" pitchFamily="34" charset="0"/>
              <a:buChar char="•"/>
            </a:pPr>
            <a:endParaRPr lang="en-US" sz="2000" dirty="0" smtClean="0"/>
          </a:p>
          <a:p>
            <a:pPr>
              <a:buFont typeface="Arial" pitchFamily="34" charset="0"/>
              <a:buChar char="•"/>
            </a:pPr>
            <a:r>
              <a:rPr lang="en-US" sz="2000" dirty="0" smtClean="0"/>
              <a:t> Working Waterfront Opportunities</a:t>
            </a:r>
          </a:p>
          <a:p>
            <a:pPr>
              <a:buFont typeface="Arial" pitchFamily="34" charset="0"/>
              <a:buChar char="•"/>
            </a:pPr>
            <a:endParaRPr lang="en-US" sz="2400"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Watershed\CB NEMO\Images\Quality of Life\hires-442-2003.tif"/>
          <p:cNvPicPr>
            <a:picLocks noChangeAspect="1" noChangeArrowheads="1"/>
          </p:cNvPicPr>
          <p:nvPr/>
        </p:nvPicPr>
        <p:blipFill>
          <a:blip r:embed="rId2" cstate="print"/>
          <a:srcRect/>
          <a:stretch>
            <a:fillRect/>
          </a:stretch>
        </p:blipFill>
        <p:spPr bwMode="auto">
          <a:xfrm>
            <a:off x="-1" y="990600"/>
            <a:ext cx="3973471" cy="5867400"/>
          </a:xfrm>
          <a:prstGeom prst="rect">
            <a:avLst/>
          </a:prstGeom>
          <a:noFill/>
        </p:spPr>
      </p:pic>
      <p:sp>
        <p:nvSpPr>
          <p:cNvPr id="5" name="Rectangle 5"/>
          <p:cNvSpPr>
            <a:spLocks noChangeArrowheads="1"/>
          </p:cNvSpPr>
          <p:nvPr/>
        </p:nvSpPr>
        <p:spPr bwMode="auto">
          <a:xfrm>
            <a:off x="0" y="0"/>
            <a:ext cx="9144000" cy="1066800"/>
          </a:xfrm>
          <a:prstGeom prst="rect">
            <a:avLst/>
          </a:prstGeom>
          <a:gradFill rotWithShape="1">
            <a:gsLst>
              <a:gs pos="0">
                <a:srgbClr val="006096"/>
              </a:gs>
              <a:gs pos="100000">
                <a:srgbClr val="5595B9"/>
              </a:gs>
            </a:gsLst>
            <a:lin ang="5400000" scaled="1"/>
          </a:gradFill>
          <a:ln w="9525">
            <a:noFill/>
            <a:miter lim="800000"/>
            <a:headEnd/>
            <a:tailEnd/>
          </a:ln>
        </p:spPr>
        <p:txBody>
          <a:bodyPr wrap="none" anchor="ctr"/>
          <a:lstStyle/>
          <a:p>
            <a:r>
              <a:rPr lang="en-US" sz="2400" dirty="0">
                <a:solidFill>
                  <a:schemeClr val="bg1"/>
                </a:solidFill>
                <a:latin typeface="Calibri" pitchFamily="34" charset="0"/>
              </a:rPr>
              <a:t>      </a:t>
            </a:r>
            <a:r>
              <a:rPr lang="en-US" sz="2400" dirty="0" smtClean="0">
                <a:solidFill>
                  <a:schemeClr val="bg1"/>
                </a:solidFill>
                <a:latin typeface="Calibri" pitchFamily="34" charset="0"/>
              </a:rPr>
              <a:t>Goal: Increase Public Access</a:t>
            </a:r>
            <a:endParaRPr lang="en-US" sz="2400" dirty="0">
              <a:solidFill>
                <a:schemeClr val="bg1"/>
              </a:solidFill>
              <a:latin typeface="Calibri" pitchFamily="34" charset="0"/>
            </a:endParaRPr>
          </a:p>
        </p:txBody>
      </p:sp>
      <p:sp>
        <p:nvSpPr>
          <p:cNvPr id="4" name="TextBox 3"/>
          <p:cNvSpPr txBox="1"/>
          <p:nvPr/>
        </p:nvSpPr>
        <p:spPr>
          <a:xfrm>
            <a:off x="4267200" y="1371600"/>
            <a:ext cx="4648200" cy="3354765"/>
          </a:xfrm>
          <a:prstGeom prst="rect">
            <a:avLst/>
          </a:prstGeom>
          <a:noFill/>
        </p:spPr>
        <p:txBody>
          <a:bodyPr wrap="square" rtlCol="0">
            <a:spAutoFit/>
          </a:bodyPr>
          <a:lstStyle/>
          <a:p>
            <a:r>
              <a:rPr lang="en-US" sz="2400" dirty="0" smtClean="0"/>
              <a:t>Develop Monitoring Program:</a:t>
            </a:r>
          </a:p>
          <a:p>
            <a:endParaRPr lang="en-US" sz="2400" dirty="0" smtClean="0"/>
          </a:p>
          <a:p>
            <a:pPr>
              <a:buFont typeface="Arial" pitchFamily="34" charset="0"/>
              <a:buChar char="•"/>
            </a:pPr>
            <a:r>
              <a:rPr lang="en-US" sz="2000" dirty="0" smtClean="0"/>
              <a:t> Measure increase in public access as per EO goal</a:t>
            </a:r>
          </a:p>
          <a:p>
            <a:endParaRPr lang="en-US" sz="2000" dirty="0" smtClean="0"/>
          </a:p>
          <a:p>
            <a:pPr>
              <a:buFont typeface="Arial" pitchFamily="34" charset="0"/>
              <a:buChar char="•"/>
            </a:pPr>
            <a:r>
              <a:rPr lang="en-US" sz="2000" dirty="0" smtClean="0"/>
              <a:t> Clarified definition of public access site</a:t>
            </a:r>
          </a:p>
          <a:p>
            <a:endParaRPr lang="en-US" sz="2000" dirty="0" smtClean="0"/>
          </a:p>
          <a:p>
            <a:pPr>
              <a:buFont typeface="Arial" pitchFamily="34" charset="0"/>
              <a:buChar char="•"/>
            </a:pPr>
            <a:r>
              <a:rPr lang="en-US" sz="2000" dirty="0" smtClean="0"/>
              <a:t> Expanded scope to headwater states</a:t>
            </a:r>
          </a:p>
          <a:p>
            <a:pPr>
              <a:buFont typeface="Arial" pitchFamily="34" charset="0"/>
              <a:buChar char="•"/>
            </a:pPr>
            <a:endParaRPr lang="en-US" sz="240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Watershed\CB NEMO\Images\Quality of Life\lr-hires-513-2003.jpg"/>
          <p:cNvPicPr>
            <a:picLocks noChangeAspect="1" noChangeArrowheads="1"/>
          </p:cNvPicPr>
          <p:nvPr/>
        </p:nvPicPr>
        <p:blipFill>
          <a:blip r:embed="rId2" cstate="print"/>
          <a:srcRect/>
          <a:stretch>
            <a:fillRect/>
          </a:stretch>
        </p:blipFill>
        <p:spPr bwMode="auto">
          <a:xfrm>
            <a:off x="0" y="565358"/>
            <a:ext cx="4267200" cy="6292642"/>
          </a:xfrm>
          <a:prstGeom prst="rect">
            <a:avLst/>
          </a:prstGeom>
          <a:noFill/>
        </p:spPr>
      </p:pic>
      <p:sp>
        <p:nvSpPr>
          <p:cNvPr id="5" name="Rectangle 5"/>
          <p:cNvSpPr>
            <a:spLocks noChangeArrowheads="1"/>
          </p:cNvSpPr>
          <p:nvPr/>
        </p:nvSpPr>
        <p:spPr bwMode="auto">
          <a:xfrm>
            <a:off x="0" y="0"/>
            <a:ext cx="9144000" cy="1066800"/>
          </a:xfrm>
          <a:prstGeom prst="rect">
            <a:avLst/>
          </a:prstGeom>
          <a:gradFill rotWithShape="1">
            <a:gsLst>
              <a:gs pos="0">
                <a:srgbClr val="006096"/>
              </a:gs>
              <a:gs pos="100000">
                <a:srgbClr val="5595B9"/>
              </a:gs>
            </a:gsLst>
            <a:lin ang="5400000" scaled="1"/>
          </a:gradFill>
          <a:ln w="9525">
            <a:noFill/>
            <a:miter lim="800000"/>
            <a:headEnd/>
            <a:tailEnd/>
          </a:ln>
        </p:spPr>
        <p:txBody>
          <a:bodyPr wrap="none" anchor="ctr"/>
          <a:lstStyle/>
          <a:p>
            <a:r>
              <a:rPr lang="en-US" sz="2400" dirty="0">
                <a:solidFill>
                  <a:schemeClr val="bg1"/>
                </a:solidFill>
                <a:latin typeface="Calibri" pitchFamily="34" charset="0"/>
              </a:rPr>
              <a:t>      </a:t>
            </a:r>
            <a:r>
              <a:rPr lang="en-US" sz="2400" dirty="0" smtClean="0">
                <a:solidFill>
                  <a:schemeClr val="bg1"/>
                </a:solidFill>
                <a:latin typeface="Calibri" pitchFamily="34" charset="0"/>
              </a:rPr>
              <a:t>Goal: Increase Public Access</a:t>
            </a:r>
            <a:endParaRPr lang="en-US" sz="2400" dirty="0">
              <a:solidFill>
                <a:schemeClr val="bg1"/>
              </a:solidFill>
              <a:latin typeface="Calibri" pitchFamily="34" charset="0"/>
            </a:endParaRPr>
          </a:p>
        </p:txBody>
      </p:sp>
      <p:sp>
        <p:nvSpPr>
          <p:cNvPr id="4" name="TextBox 3"/>
          <p:cNvSpPr txBox="1"/>
          <p:nvPr/>
        </p:nvSpPr>
        <p:spPr>
          <a:xfrm>
            <a:off x="4495800" y="1600200"/>
            <a:ext cx="4648200" cy="2431435"/>
          </a:xfrm>
          <a:prstGeom prst="rect">
            <a:avLst/>
          </a:prstGeom>
          <a:noFill/>
        </p:spPr>
        <p:txBody>
          <a:bodyPr wrap="square" rtlCol="0">
            <a:spAutoFit/>
          </a:bodyPr>
          <a:lstStyle/>
          <a:p>
            <a:r>
              <a:rPr lang="en-US" sz="2400" dirty="0" smtClean="0"/>
              <a:t>Assess Performance:</a:t>
            </a:r>
          </a:p>
          <a:p>
            <a:endParaRPr lang="en-US" sz="2400" dirty="0" smtClean="0"/>
          </a:p>
          <a:p>
            <a:pPr>
              <a:buFont typeface="Arial" pitchFamily="34" charset="0"/>
              <a:buChar char="•"/>
            </a:pPr>
            <a:r>
              <a:rPr lang="en-US" sz="2000" dirty="0" smtClean="0"/>
              <a:t> No state allocations</a:t>
            </a:r>
          </a:p>
          <a:p>
            <a:pPr>
              <a:buFont typeface="Arial" pitchFamily="34" charset="0"/>
              <a:buChar char="•"/>
            </a:pPr>
            <a:endParaRPr lang="en-US" sz="2000" dirty="0" smtClean="0"/>
          </a:p>
          <a:p>
            <a:pPr>
              <a:buFont typeface="Arial" pitchFamily="34" charset="0"/>
              <a:buChar char="•"/>
            </a:pPr>
            <a:r>
              <a:rPr lang="en-US" sz="2000" dirty="0" smtClean="0"/>
              <a:t> Track progress relative to regular increments of the goal</a:t>
            </a:r>
          </a:p>
          <a:p>
            <a:pPr>
              <a:buFont typeface="Arial" pitchFamily="34" charset="0"/>
              <a:buChar char="•"/>
            </a:pPr>
            <a:endParaRPr lang="en-US" sz="2400"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764</TotalTime>
  <Words>627</Words>
  <Application>Microsoft Office PowerPoint</Application>
  <PresentationFormat>On-screen Show (4:3)</PresentationFormat>
  <Paragraphs>131</Paragraphs>
  <Slides>14</Slides>
  <Notes>5</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Slide 1</vt:lpstr>
      <vt:lpstr>Slide 2</vt:lpstr>
      <vt:lpstr>Slide 3</vt:lpstr>
      <vt:lpstr>Slide 4</vt:lpstr>
      <vt:lpstr>Slide 5</vt:lpstr>
      <vt:lpstr>Slide 6</vt:lpstr>
      <vt:lpstr>Expand Public Access</vt:lpstr>
      <vt:lpstr>Slide 8</vt:lpstr>
      <vt:lpstr>Slide 9</vt:lpstr>
      <vt:lpstr>Slide 10</vt:lpstr>
      <vt:lpstr>      Goal: Increase Public Access</vt:lpstr>
      <vt:lpstr>Slide 12</vt:lpstr>
      <vt:lpstr>Slide 13</vt:lpstr>
      <vt:lpstr>Slide 14</vt:lpstr>
    </vt:vector>
  </TitlesOfParts>
  <Company>NPS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Expand Conservation Corps</dc:title>
  <dc:creator>ahanden</dc:creator>
  <cp:lastModifiedBy>CBPStaff</cp:lastModifiedBy>
  <cp:revision>92</cp:revision>
  <dcterms:created xsi:type="dcterms:W3CDTF">2011-07-27T19:48:31Z</dcterms:created>
  <dcterms:modified xsi:type="dcterms:W3CDTF">2012-04-12T15:00:35Z</dcterms:modified>
</cp:coreProperties>
</file>