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74" r:id="rId4"/>
    <p:sldId id="273" r:id="rId5"/>
    <p:sldId id="263" r:id="rId6"/>
    <p:sldId id="264" r:id="rId7"/>
    <p:sldId id="270" r:id="rId8"/>
    <p:sldId id="262" r:id="rId9"/>
    <p:sldId id="271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E211C-84D3-4183-97FD-E09C005C9464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D81DD-B3F5-4A23-B202-D65B8BB97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2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B5194-9BA9-4A33-B8A0-318B71CC37FE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B5194-9BA9-4A33-B8A0-318B71CC37FE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B5194-9BA9-4A33-B8A0-318B71CC37FE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3C89D-7B95-498C-B960-14ACC988E978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0996-BF4A-41B5-9DF1-43D46FAFAE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81400" y="3886200"/>
            <a:ext cx="5105400" cy="121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Jeff Horan, Habitat GIT Chair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February 16, 2012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0400" y="2130425"/>
            <a:ext cx="55626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CBP Decision Framework in Action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685800"/>
            <a:ext cx="4419600" cy="59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958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Proposed metric based upon brook trout occupancy of contiguous catchments (patches)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Catchment level goals and data will provide more meaningful information to natural resource managers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52578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Goal: </a:t>
            </a:r>
            <a:r>
              <a:rPr lang="en-US" sz="2400" dirty="0" smtClean="0"/>
              <a:t>Reach 185,000 acres, linked to a restored Bay</a:t>
            </a:r>
          </a:p>
          <a:p>
            <a:r>
              <a:rPr lang="en-US" sz="2400" b="1" dirty="0" smtClean="0"/>
              <a:t>Key factors: </a:t>
            </a:r>
            <a:r>
              <a:rPr lang="en-US" sz="2400" dirty="0" smtClean="0"/>
              <a:t>water clarity, temperature, disruption of existing beds</a:t>
            </a:r>
          </a:p>
          <a:p>
            <a:r>
              <a:rPr lang="en-US" sz="2400" b="1" dirty="0" smtClean="0"/>
              <a:t>Strategies: </a:t>
            </a:r>
            <a:r>
              <a:rPr lang="en-US" sz="2400" dirty="0" smtClean="0"/>
              <a:t>improve water quality through BMPs watershed wide</a:t>
            </a:r>
          </a:p>
          <a:p>
            <a:r>
              <a:rPr lang="en-US" sz="2400" b="1" dirty="0" smtClean="0"/>
              <a:t>Performance assessment: </a:t>
            </a:r>
            <a:r>
              <a:rPr lang="en-US" sz="2400" dirty="0" smtClean="0"/>
              <a:t>annual aerial surveys (progress toward goal) and water quality monitoring (to explain observed patterns with SAV)</a:t>
            </a:r>
            <a:endParaRPr lang="en-US" sz="2400" dirty="0"/>
          </a:p>
        </p:txBody>
      </p:sp>
      <p:pic>
        <p:nvPicPr>
          <p:cNvPr id="4" name="Picture 2" descr="http://farm5.static.flickr.com/4059/5159595796_2f7d1b5a5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3200400" cy="3151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7200"/>
            <a:ext cx="64770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/>
              <a:t>SAV</a:t>
            </a:r>
            <a:endParaRPr lang="en-US" sz="4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800" y="1219200"/>
            <a:ext cx="8534400" cy="5105400"/>
          </a:xfrm>
        </p:spPr>
        <p:txBody>
          <a:bodyPr>
            <a:no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Plant or seed 20 acres of SAV each year. </a:t>
            </a:r>
          </a:p>
          <a:p>
            <a:r>
              <a:rPr lang="en-US" dirty="0" smtClean="0"/>
              <a:t>Successful plantings persist over time and have attributes of natural SAV beds (sustainability, plant density, improvement to water quality, reproduction and dispersal of </a:t>
            </a:r>
            <a:r>
              <a:rPr lang="en-US" dirty="0" err="1" smtClean="0"/>
              <a:t>propagules</a:t>
            </a:r>
            <a:r>
              <a:rPr lang="en-US" dirty="0" smtClean="0"/>
              <a:t>, wave attenuation)</a:t>
            </a:r>
            <a:endParaRPr lang="en-US" sz="1200" b="1" dirty="0" smtClean="0"/>
          </a:p>
          <a:p>
            <a:r>
              <a:rPr lang="en-US" b="1" dirty="0" smtClean="0"/>
              <a:t>Key factors: </a:t>
            </a:r>
            <a:r>
              <a:rPr lang="en-US" dirty="0" smtClean="0"/>
              <a:t>Water clarity, temperature, physical environment, technical understanding  of restoration success (habitat suitability, recruitment)</a:t>
            </a:r>
          </a:p>
          <a:p>
            <a:r>
              <a:rPr lang="en-US" b="1" dirty="0" smtClean="0"/>
              <a:t>Strategies: </a:t>
            </a:r>
            <a:r>
              <a:rPr lang="en-US" dirty="0" smtClean="0"/>
              <a:t>Small scale plantings aimed at increasing understanding of site selection, recruitment, and habitat suitability</a:t>
            </a:r>
          </a:p>
          <a:p>
            <a:r>
              <a:rPr lang="en-US" b="1" dirty="0" smtClean="0"/>
              <a:t>Performance assessment: </a:t>
            </a:r>
            <a:r>
              <a:rPr lang="en-US" dirty="0" smtClean="0"/>
              <a:t>Follow-up monitoring (both field and remote sensing) to assess success of plantings.  </a:t>
            </a:r>
          </a:p>
        </p:txBody>
      </p:sp>
    </p:spTree>
    <p:extLst>
      <p:ext uri="{BB962C8B-B14F-4D97-AF65-F5344CB8AC3E}">
        <p14:creationId xmlns:p14="http://schemas.microsoft.com/office/powerpoint/2010/main" val="31144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b="1" dirty="0" smtClean="0">
                <a:latin typeface="+mn-lt"/>
                <a:cs typeface="Arial" pitchFamily="34" charset="0"/>
              </a:rPr>
              <a:t/>
            </a:r>
            <a:br>
              <a:rPr lang="en-US" sz="2700" b="1" dirty="0" smtClean="0">
                <a:latin typeface="+mn-lt"/>
                <a:cs typeface="Arial" pitchFamily="34" charset="0"/>
              </a:rPr>
            </a:br>
            <a:r>
              <a:rPr lang="en-US" dirty="0" smtClean="0"/>
              <a:t>Goal Implementation Team Chairs Meeting</a:t>
            </a:r>
            <a:r>
              <a:rPr lang="en-US" dirty="0" smtClean="0">
                <a:latin typeface="+mn-lt"/>
                <a:cs typeface="Arial" pitchFamily="34" charset="0"/>
              </a:rPr>
              <a:t/>
            </a:r>
            <a:br>
              <a:rPr lang="en-US" dirty="0" smtClean="0">
                <a:latin typeface="+mn-lt"/>
                <a:cs typeface="Arial" pitchFamily="34" charset="0"/>
              </a:rPr>
            </a:br>
            <a:endParaRPr lang="en-US" i="1" dirty="0" smtClean="0">
              <a:latin typeface="+mn-lt"/>
              <a:cs typeface="Arial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indent="0"/>
            <a:r>
              <a:rPr lang="en-US" sz="2800" b="1" dirty="0"/>
              <a:t>Meeting Purpose</a:t>
            </a:r>
            <a:r>
              <a:rPr lang="en-US" sz="2800" dirty="0"/>
              <a:t>:  To agree on the most effective way for the GIT’s to operate and provide leadership within the Bay Program </a:t>
            </a:r>
            <a:r>
              <a:rPr lang="en-US" sz="2800" dirty="0" smtClean="0"/>
              <a:t>Partnership</a:t>
            </a:r>
          </a:p>
          <a:p>
            <a:pPr indent="0"/>
            <a:r>
              <a:rPr lang="en-US" sz="2800" dirty="0"/>
              <a:t>The GIT chairs agree with the Executive Council (EC) and the Federal Leadership Committee (FLC) that the GITs should play a major role in strengthening the partnership by providing a forum for coordination, collaboration and for leveraging resources form all partners</a:t>
            </a:r>
            <a:endParaRPr lang="en-US" sz="28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b="1" dirty="0" smtClean="0">
                <a:latin typeface="+mn-lt"/>
                <a:cs typeface="Arial" pitchFamily="34" charset="0"/>
              </a:rPr>
              <a:t/>
            </a:r>
            <a:br>
              <a:rPr lang="en-US" sz="2700" b="1" dirty="0" smtClean="0">
                <a:latin typeface="+mn-lt"/>
                <a:cs typeface="Arial" pitchFamily="34" charset="0"/>
              </a:rPr>
            </a:br>
            <a:r>
              <a:rPr lang="en-US" dirty="0" smtClean="0"/>
              <a:t>Goal Implementation Team Chairs Meeting</a:t>
            </a:r>
            <a:r>
              <a:rPr lang="en-US" dirty="0" smtClean="0">
                <a:latin typeface="+mn-lt"/>
                <a:cs typeface="Arial" pitchFamily="34" charset="0"/>
              </a:rPr>
              <a:t/>
            </a:r>
            <a:br>
              <a:rPr lang="en-US" dirty="0" smtClean="0">
                <a:latin typeface="+mn-lt"/>
                <a:cs typeface="Arial" pitchFamily="34" charset="0"/>
              </a:rPr>
            </a:br>
            <a:endParaRPr lang="en-US" i="1" dirty="0" smtClean="0">
              <a:latin typeface="+mn-lt"/>
              <a:cs typeface="Arial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indent="0"/>
            <a:r>
              <a:rPr lang="en-US" sz="2800" b="1" dirty="0" smtClean="0"/>
              <a:t>Bringing Issues to the MB, PSC and FOD</a:t>
            </a:r>
            <a:r>
              <a:rPr lang="en-US" sz="2800" dirty="0" smtClean="0"/>
              <a:t>:</a:t>
            </a:r>
          </a:p>
          <a:p>
            <a:pPr indent="0"/>
            <a:r>
              <a:rPr lang="en-US" sz="2800" dirty="0" smtClean="0"/>
              <a:t>Use the seven steps in the Decision Framework to manage adaptively.</a:t>
            </a:r>
          </a:p>
          <a:p>
            <a:pPr indent="0"/>
            <a:r>
              <a:rPr lang="en-US" sz="2800" dirty="0" smtClean="0"/>
              <a:t>GITs need to test and refine goals, milestones, strategies, processes and metrics. </a:t>
            </a:r>
          </a:p>
          <a:p>
            <a:pPr indent="0"/>
            <a:r>
              <a:rPr lang="en-US" sz="2800" dirty="0" smtClean="0">
                <a:cs typeface="Arial" pitchFamily="34" charset="0"/>
              </a:rPr>
              <a:t>GIT’s need a clear process to bring key issues to the attention of the MB, PSC, FOD, FLC and EC.</a:t>
            </a:r>
          </a:p>
        </p:txBody>
      </p:sp>
    </p:spTree>
    <p:extLst>
      <p:ext uri="{BB962C8B-B14F-4D97-AF65-F5344CB8AC3E}">
        <p14:creationId xmlns:p14="http://schemas.microsoft.com/office/powerpoint/2010/main" val="6889938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b="1" dirty="0" smtClean="0">
                <a:latin typeface="+mn-lt"/>
                <a:cs typeface="Arial" pitchFamily="34" charset="0"/>
              </a:rPr>
              <a:t/>
            </a:r>
            <a:br>
              <a:rPr lang="en-US" sz="2700" b="1" dirty="0" smtClean="0">
                <a:latin typeface="+mn-lt"/>
                <a:cs typeface="Arial" pitchFamily="34" charset="0"/>
              </a:rPr>
            </a:br>
            <a:r>
              <a:rPr lang="en-US" dirty="0" smtClean="0"/>
              <a:t>Habitat Goal Implementation Team</a:t>
            </a:r>
            <a:r>
              <a:rPr lang="en-US" dirty="0" smtClean="0">
                <a:latin typeface="+mn-lt"/>
                <a:cs typeface="Arial" pitchFamily="34" charset="0"/>
              </a:rPr>
              <a:t/>
            </a:r>
            <a:br>
              <a:rPr lang="en-US" dirty="0" smtClean="0">
                <a:latin typeface="+mn-lt"/>
                <a:cs typeface="Arial" pitchFamily="34" charset="0"/>
              </a:rPr>
            </a:br>
            <a:endParaRPr lang="en-US" i="1" dirty="0" smtClean="0">
              <a:latin typeface="+mn-lt"/>
              <a:cs typeface="Arial" pitchFamily="34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indent="0"/>
            <a:r>
              <a:rPr lang="en-US" dirty="0" smtClean="0">
                <a:cs typeface="Arial" pitchFamily="34" charset="0"/>
              </a:rPr>
              <a:t>Restore a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network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of land and water habitats to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support priority species</a:t>
            </a:r>
            <a:r>
              <a:rPr lang="en-US" dirty="0" smtClean="0">
                <a:cs typeface="Arial" pitchFamily="34" charset="0"/>
              </a:rPr>
              <a:t> and to afford other public benefits.</a:t>
            </a:r>
          </a:p>
          <a:p>
            <a:pPr indent="0"/>
            <a:r>
              <a:rPr lang="en-US" sz="2800" dirty="0" smtClean="0">
                <a:cs typeface="Arial" pitchFamily="34" charset="0"/>
              </a:rPr>
              <a:t>Oversee workgroups covering four main focus areas:</a:t>
            </a:r>
            <a:endParaRPr lang="en-US" sz="2800" dirty="0" smtClean="0"/>
          </a:p>
          <a:p>
            <a:pPr lvl="2" indent="0"/>
            <a:r>
              <a:rPr lang="en-US" sz="2800" dirty="0" smtClean="0">
                <a:cs typeface="Arial" pitchFamily="34" charset="0"/>
              </a:rPr>
              <a:t>Wetlands </a:t>
            </a:r>
          </a:p>
          <a:p>
            <a:pPr lvl="2" indent="0"/>
            <a:r>
              <a:rPr lang="en-US" sz="2800" dirty="0" smtClean="0">
                <a:cs typeface="Arial" pitchFamily="34" charset="0"/>
              </a:rPr>
              <a:t>Fish </a:t>
            </a:r>
            <a:r>
              <a:rPr lang="en-US" sz="2800" dirty="0" smtClean="0">
                <a:cs typeface="Arial" pitchFamily="34" charset="0"/>
              </a:rPr>
              <a:t>Passage</a:t>
            </a:r>
          </a:p>
          <a:p>
            <a:pPr lvl="2" indent="0"/>
            <a:r>
              <a:rPr lang="en-US" sz="2800" dirty="0" smtClean="0">
                <a:cs typeface="Arial" pitchFamily="34" charset="0"/>
              </a:rPr>
              <a:t>Stream </a:t>
            </a:r>
            <a:r>
              <a:rPr lang="en-US" sz="2800" dirty="0" smtClean="0">
                <a:cs typeface="Arial" pitchFamily="34" charset="0"/>
              </a:rPr>
              <a:t>Health</a:t>
            </a:r>
          </a:p>
          <a:p>
            <a:pPr lvl="2" indent="0"/>
            <a:r>
              <a:rPr lang="en-US" sz="2800" dirty="0">
                <a:cs typeface="Arial" pitchFamily="34" charset="0"/>
              </a:rPr>
              <a:t>Submerged Aquatic Vegetation (SAV)</a:t>
            </a:r>
            <a:endParaRPr lang="en-US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30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smtClean="0">
                <a:latin typeface="Calibri" pitchFamily="34" charset="0"/>
              </a:rPr>
              <a:t>Wetlands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3429000" y="1524000"/>
            <a:ext cx="5715000" cy="41148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Calibri" pitchFamily="34" charset="0"/>
              </a:rPr>
              <a:t>Goal: </a:t>
            </a:r>
            <a:r>
              <a:rPr lang="en-US" sz="2400" dirty="0" smtClean="0">
                <a:latin typeface="Calibri" pitchFamily="34" charset="0"/>
              </a:rPr>
              <a:t>Restore 30,000 and enhance 150,000 acres of tidal and non-tidal wetlands by 2025</a:t>
            </a:r>
          </a:p>
          <a:p>
            <a:r>
              <a:rPr lang="en-US" sz="2400" b="1" dirty="0" smtClean="0">
                <a:latin typeface="Calibri" pitchFamily="34" charset="0"/>
              </a:rPr>
              <a:t>Key factors: </a:t>
            </a:r>
            <a:r>
              <a:rPr lang="en-US" sz="2400" dirty="0" smtClean="0">
                <a:latin typeface="Calibri" pitchFamily="34" charset="0"/>
              </a:rPr>
              <a:t>slope and residence time, vegetation, private ownership</a:t>
            </a:r>
          </a:p>
          <a:p>
            <a:r>
              <a:rPr lang="en-US" sz="2400" b="1" dirty="0" smtClean="0">
                <a:latin typeface="Calibri" pitchFamily="34" charset="0"/>
              </a:rPr>
              <a:t>Strategies: </a:t>
            </a:r>
            <a:r>
              <a:rPr lang="en-US" sz="2400" dirty="0" smtClean="0">
                <a:latin typeface="Calibri" pitchFamily="34" charset="0"/>
              </a:rPr>
              <a:t>Target areas that benefit living resources (e.g. black ducks) and water quality</a:t>
            </a:r>
          </a:p>
          <a:p>
            <a:r>
              <a:rPr lang="en-US" sz="2400" b="1" dirty="0" smtClean="0">
                <a:latin typeface="Calibri" pitchFamily="34" charset="0"/>
              </a:rPr>
              <a:t>Performance assessment: </a:t>
            </a:r>
            <a:r>
              <a:rPr lang="en-US" sz="2400" dirty="0" smtClean="0">
                <a:latin typeface="Calibri" pitchFamily="34" charset="0"/>
              </a:rPr>
              <a:t>Two year milestones (4,000 acres restored and 20,000 acres enhanced every two years)</a:t>
            </a:r>
          </a:p>
        </p:txBody>
      </p:sp>
      <p:pic>
        <p:nvPicPr>
          <p:cNvPr id="1026" name="Picture 2" descr="S:\GIT 2\MHession\Presentation Materials\Troy Littrell F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3276600" cy="236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 smtClean="0">
                <a:latin typeface="Calibri" pitchFamily="34" charset="0"/>
              </a:rPr>
              <a:t>Fish Passage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4495800" y="1219200"/>
            <a:ext cx="4648200" cy="510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Goal:  </a:t>
            </a:r>
            <a:r>
              <a:rPr lang="en-US" sz="2400" dirty="0" smtClean="0"/>
              <a:t>Open 1,000 additional stream miles for fish passage by 2025</a:t>
            </a:r>
          </a:p>
          <a:p>
            <a:r>
              <a:rPr lang="en-US" sz="2400" b="1" dirty="0" smtClean="0"/>
              <a:t>Key factors: </a:t>
            </a:r>
            <a:r>
              <a:rPr lang="en-US" sz="2400" dirty="0" smtClean="0"/>
              <a:t>Downstream barriers, target species, hydrodynamic conditions</a:t>
            </a:r>
          </a:p>
          <a:p>
            <a:r>
              <a:rPr lang="en-US" sz="2400" b="1" dirty="0" smtClean="0"/>
              <a:t>Strategies: </a:t>
            </a:r>
            <a:r>
              <a:rPr lang="en-US" sz="2400" dirty="0" smtClean="0"/>
              <a:t>Target priority projects using a collaborative federal and state prioritization process</a:t>
            </a:r>
          </a:p>
          <a:p>
            <a:r>
              <a:rPr lang="en-US" sz="2400" b="1" dirty="0" smtClean="0"/>
              <a:t>Performance assessment: </a:t>
            </a:r>
            <a:r>
              <a:rPr lang="en-US" sz="2400" dirty="0" smtClean="0"/>
              <a:t>Two year milestones (132 miles of stream opened every two years)</a:t>
            </a:r>
          </a:p>
          <a:p>
            <a:endParaRPr lang="en-US" sz="2400" dirty="0" smtClean="0"/>
          </a:p>
        </p:txBody>
      </p:sp>
      <p:pic>
        <p:nvPicPr>
          <p:cNvPr id="5" name="Content Placeholder 4" descr="USFunc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268788" cy="5122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2"/>
          <p:cNvSpPr txBox="1">
            <a:spLocks/>
          </p:cNvSpPr>
          <p:nvPr/>
        </p:nvSpPr>
        <p:spPr>
          <a:xfrm>
            <a:off x="304800" y="1600200"/>
            <a:ext cx="4800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 expert input on restoration techniques, funding options, and priority targets for natural channel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Factors: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Geomorphology, biodiversity, temperature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dirty="0" smtClean="0"/>
              <a:t>Strategies: </a:t>
            </a:r>
            <a:r>
              <a:rPr lang="en-US" sz="2600" dirty="0" smtClean="0"/>
              <a:t>Implement Stream Functional Framework  that identifies critical stream functions to be assessed for stream restoration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b="1" dirty="0" smtClean="0"/>
              <a:t>Performance assessment: </a:t>
            </a:r>
            <a:r>
              <a:rPr lang="en-US" sz="2600" dirty="0" smtClean="0"/>
              <a:t>Follow-up monitoring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Title 2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itchFamily="34" charset="0"/>
              </a:rPr>
              <a:t>Stream Health</a:t>
            </a:r>
          </a:p>
        </p:txBody>
      </p:sp>
      <p:pic>
        <p:nvPicPr>
          <p:cNvPr id="12" name="Picture 3" descr="S:\GIT 2\MHession\Presentation Materials\stream rest before - 2007rich starr fws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200400" cy="2400300"/>
          </a:xfrm>
          <a:prstGeom prst="rect">
            <a:avLst/>
          </a:prstGeom>
          <a:noFill/>
        </p:spPr>
      </p:pic>
      <p:pic>
        <p:nvPicPr>
          <p:cNvPr id="13" name="Picture 2" descr="S:\GIT 2\MHession\Presentation Materials\stream rest After- 2009 rich starrf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38600"/>
            <a:ext cx="3152672" cy="23648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315200" y="1447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BEFORE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4191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AFTER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mhession\Desktop\pyramid_-overview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04800" y="3200400"/>
            <a:ext cx="8305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4572000"/>
            <a:ext cx="8382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981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SELECTION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276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REACH SCALE</a:t>
            </a:r>
          </a:p>
          <a:p>
            <a:r>
              <a:rPr lang="en-US" b="1" dirty="0" smtClean="0"/>
              <a:t>IMPROVEMENTS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33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INDEPENDENT VARIABLES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 Trout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5181600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sz="2400" b="1" dirty="0" smtClean="0"/>
              <a:t>Goal: </a:t>
            </a:r>
            <a:r>
              <a:rPr lang="en-US" sz="2400" dirty="0" smtClean="0"/>
              <a:t>Restore brook trout populations by improving 58 sub-watersheds from ‘reduced’ to ‘healthy’</a:t>
            </a:r>
          </a:p>
          <a:p>
            <a:pPr lvl="0">
              <a:defRPr/>
            </a:pPr>
            <a:r>
              <a:rPr lang="en-US" sz="2400" b="1" dirty="0" smtClean="0"/>
              <a:t>Key Factors: </a:t>
            </a:r>
            <a:r>
              <a:rPr lang="en-US" sz="2400" dirty="0" smtClean="0"/>
              <a:t>Temperature, non-native species, stream fragmentation</a:t>
            </a:r>
          </a:p>
          <a:p>
            <a:pPr lvl="0">
              <a:defRPr/>
            </a:pPr>
            <a:r>
              <a:rPr lang="en-US" sz="2400" b="1" dirty="0" smtClean="0"/>
              <a:t>Strategies: </a:t>
            </a:r>
            <a:r>
              <a:rPr lang="en-US" sz="2400" dirty="0" smtClean="0"/>
              <a:t>Work with EBTJV to identify priority restoration areas</a:t>
            </a:r>
          </a:p>
          <a:p>
            <a:pPr lvl="0">
              <a:defRPr/>
            </a:pPr>
            <a:r>
              <a:rPr lang="en-US" sz="2400" b="1" dirty="0" smtClean="0"/>
              <a:t>Performance assessment: </a:t>
            </a:r>
            <a:r>
              <a:rPr lang="en-US" sz="2400" dirty="0" smtClean="0"/>
              <a:t>Two year milestone (improve 10 sub-watersheds every two years)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buNone/>
              <a:defRPr/>
            </a:pPr>
            <a:r>
              <a:rPr lang="en-US" sz="2400" dirty="0" smtClean="0"/>
              <a:t>*</a:t>
            </a:r>
            <a:r>
              <a:rPr lang="en-US" sz="2400" b="1" dirty="0" smtClean="0"/>
              <a:t>GIT and EBTJV working to revise goal and milestone to reflect latest catchment-level data</a:t>
            </a:r>
          </a:p>
          <a:p>
            <a:endParaRPr lang="en-US" dirty="0"/>
          </a:p>
        </p:txBody>
      </p:sp>
      <p:pic>
        <p:nvPicPr>
          <p:cNvPr id="4" name="Picture 12" descr="http://www.fisheyeguyphotography.com/pics/trout-large/brook-trout-photo-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3276600" cy="218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619</Words>
  <Application>Microsoft Office PowerPoint</Application>
  <PresentationFormat>On-screen Show (4:3)</PresentationFormat>
  <Paragraphs>65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CBP Decision Framework in Action </vt:lpstr>
      <vt:lpstr> Goal Implementation Team Chairs Meeting </vt:lpstr>
      <vt:lpstr> Goal Implementation Team Chairs Meeting </vt:lpstr>
      <vt:lpstr> Habitat Goal Implementation Team </vt:lpstr>
      <vt:lpstr>Wetlands</vt:lpstr>
      <vt:lpstr>Fish Passage</vt:lpstr>
      <vt:lpstr>Stream Health</vt:lpstr>
      <vt:lpstr>PowerPoint Presentation</vt:lpstr>
      <vt:lpstr>Brook Trout</vt:lpstr>
      <vt:lpstr>PowerPoint Presentation</vt:lpstr>
      <vt:lpstr>SAV</vt:lpstr>
      <vt:lpstr>PowerPoint Presentation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Goal Implementation Team</dc:title>
  <dc:creator>mhession</dc:creator>
  <cp:lastModifiedBy>gbernard</cp:lastModifiedBy>
  <cp:revision>119</cp:revision>
  <dcterms:created xsi:type="dcterms:W3CDTF">2011-11-08T18:00:21Z</dcterms:created>
  <dcterms:modified xsi:type="dcterms:W3CDTF">2012-02-14T20:40:45Z</dcterms:modified>
</cp:coreProperties>
</file>