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87368" autoAdjust="0"/>
  </p:normalViewPr>
  <p:slideViewPr>
    <p:cSldViewPr>
      <p:cViewPr varScale="1">
        <p:scale>
          <a:sx n="63" d="100"/>
          <a:sy n="63" d="100"/>
        </p:scale>
        <p:origin x="-15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E16091-A9F2-45AD-927D-D16910AF250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61BEC-2E06-4F8A-9879-DB55F946D82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Effective Adaptive Management in the Chesapeake Bay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Sustainable Fisheries Goal Implementation Team</a:t>
            </a:r>
          </a:p>
          <a:p>
            <a:r>
              <a:rPr lang="en-US" sz="2300" dirty="0" smtClean="0"/>
              <a:t>Executive Committee Meeting</a:t>
            </a:r>
          </a:p>
          <a:p>
            <a:r>
              <a:rPr lang="en-US" sz="2300" dirty="0" smtClean="0"/>
              <a:t>March, 26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2012</a:t>
            </a:r>
            <a:endParaRPr lang="en-US" sz="23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467225"/>
            <a:ext cx="63436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Oyster DF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to Fisheries GIT Executive Committee on March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Executive Committee accepted draft and approved it for submission to CBP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framework is only specifically applicable to </a:t>
            </a:r>
            <a:r>
              <a:rPr lang="en-US" i="1" dirty="0" smtClean="0"/>
              <a:t>sanctuary</a:t>
            </a:r>
            <a:r>
              <a:rPr lang="en-US" dirty="0" smtClean="0"/>
              <a:t> reefs</a:t>
            </a:r>
          </a:p>
          <a:p>
            <a:pPr lvl="1"/>
            <a:r>
              <a:rPr lang="en-US" dirty="0" smtClean="0"/>
              <a:t>Multiple decision frameworks will need to be constructed under each goal in order to fulfill this structure</a:t>
            </a:r>
          </a:p>
          <a:p>
            <a:r>
              <a:rPr lang="en-US" dirty="0" smtClean="0"/>
              <a:t>Factors section contains items outside our control</a:t>
            </a:r>
          </a:p>
          <a:p>
            <a:pPr lvl="1"/>
            <a:r>
              <a:rPr lang="en-US" dirty="0" smtClean="0"/>
              <a:t>How can we influence these factors?</a:t>
            </a:r>
          </a:p>
          <a:p>
            <a:r>
              <a:rPr lang="en-US" dirty="0" smtClean="0"/>
              <a:t>Sections: Management </a:t>
            </a:r>
            <a:r>
              <a:rPr lang="en-US" dirty="0" smtClean="0"/>
              <a:t>E</a:t>
            </a:r>
            <a:r>
              <a:rPr lang="en-US" dirty="0" smtClean="0"/>
              <a:t>fforts, Management </a:t>
            </a:r>
            <a:r>
              <a:rPr lang="en-US" dirty="0" smtClean="0"/>
              <a:t>S</a:t>
            </a:r>
            <a:r>
              <a:rPr lang="en-US" dirty="0" smtClean="0"/>
              <a:t>trategy, Monitoring Program, Performance </a:t>
            </a:r>
            <a:r>
              <a:rPr lang="en-US" dirty="0" smtClean="0"/>
              <a:t>A</a:t>
            </a:r>
            <a:r>
              <a:rPr lang="en-US" dirty="0" smtClean="0"/>
              <a:t>ssessment, and Adaptive Management</a:t>
            </a:r>
          </a:p>
          <a:p>
            <a:pPr lvl="1"/>
            <a:r>
              <a:rPr lang="en-US" dirty="0" smtClean="0"/>
              <a:t>Oyster </a:t>
            </a:r>
            <a:r>
              <a:rPr lang="en-US" dirty="0" smtClean="0"/>
              <a:t>Metrics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USACE-NORMP</a:t>
            </a:r>
          </a:p>
          <a:p>
            <a:pPr lvl="1"/>
            <a:r>
              <a:rPr lang="en-US" dirty="0" smtClean="0"/>
              <a:t>Interagency </a:t>
            </a:r>
            <a:r>
              <a:rPr lang="en-US" dirty="0" smtClean="0"/>
              <a:t>Workgroups,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and Next Steps with 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 experience with Executive Committee “buy-in” to this structure</a:t>
            </a:r>
          </a:p>
          <a:p>
            <a:r>
              <a:rPr lang="en-US" dirty="0" smtClean="0"/>
              <a:t>They still don’t understand:</a:t>
            </a:r>
          </a:p>
          <a:p>
            <a:pPr lvl="1"/>
            <a:r>
              <a:rPr lang="en-US" dirty="0" smtClean="0"/>
              <a:t>The necessity for this process</a:t>
            </a:r>
          </a:p>
          <a:p>
            <a:pPr lvl="1"/>
            <a:r>
              <a:rPr lang="en-US" dirty="0" smtClean="0"/>
              <a:t>How does the DF impact a manager as they have jurisdictional authority to do whatever they want with these resources?</a:t>
            </a:r>
          </a:p>
          <a:p>
            <a:r>
              <a:rPr lang="en-US" u="sng" dirty="0" smtClean="0"/>
              <a:t>Next Steps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Blue Crab DF</a:t>
            </a:r>
          </a:p>
          <a:p>
            <a:pPr lvl="1"/>
            <a:r>
              <a:rPr lang="en-US" dirty="0" smtClean="0"/>
              <a:t>Develop DFs for open fishery </a:t>
            </a:r>
            <a:r>
              <a:rPr lang="en-US" dirty="0" smtClean="0"/>
              <a:t>areas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Oysters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migratory species are managed by ASMFC</a:t>
            </a:r>
          </a:p>
          <a:p>
            <a:r>
              <a:rPr lang="en-US" dirty="0" smtClean="0"/>
              <a:t>Blue crab management successful through CBSAC</a:t>
            </a:r>
          </a:p>
          <a:p>
            <a:pPr lvl="1"/>
            <a:r>
              <a:rPr lang="en-US" dirty="0" smtClean="0"/>
              <a:t>Adaptive management process already in place</a:t>
            </a:r>
          </a:p>
          <a:p>
            <a:r>
              <a:rPr lang="en-US" dirty="0" smtClean="0"/>
              <a:t>An oyster decision framework allows our GIT to:</a:t>
            </a:r>
          </a:p>
          <a:p>
            <a:pPr lvl="1"/>
            <a:r>
              <a:rPr lang="en-US" dirty="0" smtClean="0"/>
              <a:t>Learn about management gaps in oyster restoration</a:t>
            </a:r>
          </a:p>
          <a:p>
            <a:pPr lvl="1"/>
            <a:r>
              <a:rPr lang="en-US" dirty="0" smtClean="0"/>
              <a:t>Specifically describe what actions we are taking and why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48200"/>
            <a:ext cx="3733800" cy="207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648200"/>
            <a:ext cx="3048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Articulate Program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Restore native oyster habitat and populations in 20 tributaries out of 35 to 40 candidate tributaries by 2025.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8789265" cy="33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Factors Influencing Goal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Population</a:t>
            </a:r>
          </a:p>
          <a:p>
            <a:r>
              <a:rPr lang="en-US" dirty="0" smtClean="0"/>
              <a:t>Reduced Habitat Area</a:t>
            </a:r>
          </a:p>
          <a:p>
            <a:r>
              <a:rPr lang="en-US" dirty="0" smtClean="0"/>
              <a:t>Poor Water Quality</a:t>
            </a:r>
          </a:p>
          <a:p>
            <a:r>
              <a:rPr lang="en-US" dirty="0" smtClean="0"/>
              <a:t>Varying Restoration                                        Approaches between                                                    MD and VA</a:t>
            </a:r>
          </a:p>
          <a:p>
            <a:r>
              <a:rPr lang="en-US" dirty="0" smtClean="0"/>
              <a:t>Shell Availability</a:t>
            </a:r>
          </a:p>
          <a:p>
            <a:r>
              <a:rPr lang="en-US" dirty="0" smtClean="0"/>
              <a:t>Budget Limitations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191000"/>
            <a:ext cx="3804041" cy="24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59833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75420"/>
            <a:ext cx="3352800" cy="226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838200"/>
            <a:ext cx="148472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Assess Current Management Efforts (and gaps)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Previous efforts relatively small scale</a:t>
            </a:r>
          </a:p>
          <a:p>
            <a:r>
              <a:rPr lang="en-US" dirty="0" smtClean="0"/>
              <a:t>Oyster Restoration Metrics Report (December, 2011)</a:t>
            </a:r>
          </a:p>
          <a:p>
            <a:pPr lvl="1"/>
            <a:r>
              <a:rPr lang="en-US" dirty="0" smtClean="0"/>
              <a:t>Establishes a set of peer reviewed scientifically agreed upon targets, metrics, and monitoring protocols for </a:t>
            </a:r>
            <a:r>
              <a:rPr lang="en-US" i="1" dirty="0" smtClean="0"/>
              <a:t>sanctuary</a:t>
            </a:r>
            <a:r>
              <a:rPr lang="en-US" dirty="0" smtClean="0"/>
              <a:t> reefs</a:t>
            </a:r>
          </a:p>
          <a:p>
            <a:r>
              <a:rPr lang="en-US" dirty="0" smtClean="0"/>
              <a:t>USACE Chesapeake Bay Native Oyster Restoration Master Plan (near completion)</a:t>
            </a:r>
          </a:p>
          <a:p>
            <a:pPr lvl="1"/>
            <a:r>
              <a:rPr lang="en-US" dirty="0" smtClean="0"/>
              <a:t>Outlines long-term plan for large-scale native oyster restoration</a:t>
            </a:r>
          </a:p>
          <a:p>
            <a:pPr lvl="1"/>
            <a:r>
              <a:rPr lang="en-US" dirty="0" smtClean="0"/>
              <a:t>Identifies target tributaries based on environmental criteria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787" y="1600200"/>
            <a:ext cx="2462213" cy="293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0"/>
            <a:ext cx="3133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Develop Management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400800" cy="4922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2012 </a:t>
            </a:r>
            <a:r>
              <a:rPr lang="en-US" dirty="0" smtClean="0"/>
              <a:t>– </a:t>
            </a:r>
            <a:r>
              <a:rPr lang="en-US" dirty="0" smtClean="0"/>
              <a:t>Tributary Prioritization</a:t>
            </a:r>
            <a:endParaRPr lang="en-US" dirty="0" smtClean="0"/>
          </a:p>
          <a:p>
            <a:pPr lvl="1"/>
            <a:r>
              <a:rPr lang="en-US" dirty="0" smtClean="0"/>
              <a:t>Targeting 4-6 tributaries for restoration</a:t>
            </a:r>
          </a:p>
          <a:p>
            <a:r>
              <a:rPr lang="en-US" dirty="0" smtClean="0"/>
              <a:t>Fisheries GIT establishing MD and VA Interagency Workgroups</a:t>
            </a:r>
          </a:p>
          <a:p>
            <a:pPr lvl="1"/>
            <a:r>
              <a:rPr lang="en-US" dirty="0" smtClean="0"/>
              <a:t>Lead and monitor </a:t>
            </a:r>
            <a:r>
              <a:rPr lang="en-US" dirty="0" smtClean="0"/>
              <a:t>restoration </a:t>
            </a:r>
            <a:r>
              <a:rPr lang="en-US" dirty="0" smtClean="0"/>
              <a:t>of priority tributaries</a:t>
            </a:r>
          </a:p>
          <a:p>
            <a:pPr lvl="1"/>
            <a:r>
              <a:rPr lang="en-US" dirty="0" smtClean="0"/>
              <a:t>Utilize </a:t>
            </a:r>
            <a:r>
              <a:rPr lang="en-US" dirty="0" smtClean="0"/>
              <a:t>habitat </a:t>
            </a:r>
            <a:r>
              <a:rPr lang="en-US" dirty="0" smtClean="0"/>
              <a:t>mapping tools and spatial </a:t>
            </a:r>
            <a:r>
              <a:rPr lang="en-US" dirty="0" smtClean="0"/>
              <a:t>analyses to </a:t>
            </a:r>
            <a:r>
              <a:rPr lang="en-US" dirty="0" smtClean="0"/>
              <a:t>assess the restorable bottom in development of ‘restoration blueprints’</a:t>
            </a:r>
          </a:p>
          <a:p>
            <a:pPr lvl="1"/>
            <a:r>
              <a:rPr lang="en-US" dirty="0" smtClean="0"/>
              <a:t>MD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Harris Creek</a:t>
            </a:r>
          </a:p>
          <a:p>
            <a:pPr lvl="1"/>
            <a:r>
              <a:rPr lang="en-US" dirty="0" smtClean="0"/>
              <a:t>VA</a:t>
            </a:r>
          </a:p>
          <a:p>
            <a:pPr lvl="2"/>
            <a:r>
              <a:rPr lang="en-US" dirty="0" smtClean="0"/>
              <a:t>Great Wicomico and Lynnhaven will be evaluated based on the metrics report</a:t>
            </a:r>
          </a:p>
          <a:p>
            <a:pPr lvl="2"/>
            <a:r>
              <a:rPr lang="en-US" dirty="0" smtClean="0"/>
              <a:t>Lafayette and Piankatank rivers </a:t>
            </a:r>
            <a:r>
              <a:rPr lang="en-US" dirty="0" smtClean="0">
                <a:sym typeface="Wingdings" pitchFamily="2" charset="2"/>
              </a:rPr>
              <a:t> Tributary scale efforts being considered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6" name="Picture 1" descr="Oyster Restoration Site Assessment Flow Chart 4_dgb.jpg"/>
          <p:cNvPicPr>
            <a:picLocks noChangeAspect="1" noChangeArrowheads="1"/>
          </p:cNvPicPr>
          <p:nvPr/>
        </p:nvPicPr>
        <p:blipFill>
          <a:blip r:embed="rId2" cstate="print"/>
          <a:srcRect l="1904" r="1270" b="1468"/>
          <a:stretch>
            <a:fillRect/>
          </a:stretch>
        </p:blipFill>
        <p:spPr bwMode="auto">
          <a:xfrm>
            <a:off x="6420858" y="2133600"/>
            <a:ext cx="2723141" cy="369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Develop Monitoring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15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Oyster Metrics Report outlines a monitoring protocol to measure progress towards the established targets and thresholds</a:t>
            </a:r>
          </a:p>
          <a:p>
            <a:pPr lvl="1"/>
            <a:r>
              <a:rPr lang="en-US" dirty="0" smtClean="0"/>
              <a:t>1. Structure of the restored reef (reef spatial extent, reef height, and shell budget)</a:t>
            </a:r>
          </a:p>
          <a:p>
            <a:pPr lvl="1"/>
            <a:r>
              <a:rPr lang="en-US" dirty="0" smtClean="0"/>
              <a:t>2. Population density (as individual abundance and biomass)</a:t>
            </a:r>
          </a:p>
          <a:p>
            <a:pPr lvl="1"/>
            <a:r>
              <a:rPr lang="en-US" dirty="0" smtClean="0"/>
              <a:t>3. A total reef population estimate (biomass)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3731" r="3051"/>
          <a:stretch>
            <a:fillRect/>
          </a:stretch>
        </p:blipFill>
        <p:spPr bwMode="auto">
          <a:xfrm>
            <a:off x="6172200" y="2667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Assess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Evaluation of success in oyster restoration efforts:</a:t>
            </a:r>
          </a:p>
          <a:p>
            <a:pPr lvl="1"/>
            <a:r>
              <a:rPr lang="en-US" dirty="0" smtClean="0"/>
              <a:t>Several levels over varying spatial and temporal scales</a:t>
            </a:r>
          </a:p>
          <a:p>
            <a:pPr lvl="1"/>
            <a:r>
              <a:rPr lang="en-US" dirty="0" smtClean="0"/>
              <a:t>Targets and metrics of operational success required to guide restoration</a:t>
            </a:r>
          </a:p>
          <a:p>
            <a:pPr lvl="0"/>
            <a:r>
              <a:rPr lang="en-US" dirty="0" smtClean="0"/>
              <a:t>Individual Reef Monitoring</a:t>
            </a:r>
          </a:p>
          <a:p>
            <a:pPr lvl="1"/>
            <a:r>
              <a:rPr lang="en-US" dirty="0" smtClean="0"/>
              <a:t>Required to determine success at various stages by evaluating:</a:t>
            </a:r>
          </a:p>
          <a:p>
            <a:pPr lvl="2"/>
            <a:r>
              <a:rPr lang="en-US" dirty="0" smtClean="0"/>
              <a:t>Recruitment success</a:t>
            </a:r>
          </a:p>
          <a:p>
            <a:pPr lvl="2"/>
            <a:r>
              <a:rPr lang="en-US" dirty="0" smtClean="0"/>
              <a:t>Post-settlement/planting survival</a:t>
            </a:r>
          </a:p>
          <a:p>
            <a:pPr lvl="2"/>
            <a:r>
              <a:rPr lang="en-US" dirty="0" smtClean="0"/>
              <a:t>Natural mortality</a:t>
            </a:r>
          </a:p>
          <a:p>
            <a:pPr lvl="2"/>
            <a:r>
              <a:rPr lang="en-US" dirty="0" smtClean="0"/>
              <a:t>Disease status</a:t>
            </a:r>
          </a:p>
          <a:p>
            <a:pPr lvl="2"/>
            <a:r>
              <a:rPr lang="en-US" dirty="0" smtClean="0"/>
              <a:t>Growth</a:t>
            </a:r>
          </a:p>
          <a:p>
            <a:pPr lvl="2"/>
            <a:r>
              <a:rPr lang="en-US" dirty="0" smtClean="0"/>
              <a:t>Reproduction and shell accumulation</a:t>
            </a:r>
          </a:p>
          <a:p>
            <a:pPr lvl="0"/>
            <a:r>
              <a:rPr lang="en-US" dirty="0" smtClean="0"/>
              <a:t>Tributary Level Evaluation</a:t>
            </a:r>
          </a:p>
          <a:p>
            <a:pPr lvl="1"/>
            <a:r>
              <a:rPr lang="en-US" dirty="0" smtClean="0"/>
              <a:t>Operational definitions about the area within a tributary needing rehabilitation</a:t>
            </a:r>
          </a:p>
          <a:p>
            <a:pPr lvl="1"/>
            <a:r>
              <a:rPr lang="en-US" dirty="0" smtClean="0"/>
              <a:t>Functional measures of the status of those areas several years after the restoration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Manage Adaptively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monitoring assessment, system models are amended, and monitoring strategies are revised to improve program performance.</a:t>
            </a:r>
          </a:p>
          <a:p>
            <a:r>
              <a:rPr lang="en-US" dirty="0" smtClean="0"/>
              <a:t>After restoration efforts are undertaken and monitored for their success, we can loop back and assess our strategy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238625"/>
            <a:ext cx="5048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602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Enabling Effective Adaptive Management in the Chesapeake Bay Program</vt:lpstr>
      <vt:lpstr>Why Oysters First?</vt:lpstr>
      <vt:lpstr>1. Articulate Program Goal</vt:lpstr>
      <vt:lpstr>2. Factors Influencing Goal Attainment</vt:lpstr>
      <vt:lpstr>3. Assess Current Management Efforts (and gaps)</vt:lpstr>
      <vt:lpstr>4. Develop Management Strategy</vt:lpstr>
      <vt:lpstr>5. Develop Monitoring Program</vt:lpstr>
      <vt:lpstr>6. Assess Performance</vt:lpstr>
      <vt:lpstr>7. Manage Adaptively</vt:lpstr>
      <vt:lpstr>Oyster DF In Action</vt:lpstr>
      <vt:lpstr>Lessons Learned</vt:lpstr>
      <vt:lpstr>Issues and Next Steps with DF</vt:lpstr>
    </vt:vector>
  </TitlesOfParts>
  <Company>U.S. 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Effective Adaptive Management in the Chesapeake Bay Program</dc:title>
  <dc:creator>Adam Davis</dc:creator>
  <cp:lastModifiedBy>Adam Davis</cp:lastModifiedBy>
  <cp:revision>33</cp:revision>
  <dcterms:created xsi:type="dcterms:W3CDTF">2012-03-21T14:13:16Z</dcterms:created>
  <dcterms:modified xsi:type="dcterms:W3CDTF">2012-04-12T14:41:18Z</dcterms:modified>
</cp:coreProperties>
</file>