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Default Extension="emf" ContentType="image/x-emf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5" r:id="rId3"/>
  </p:sldMasterIdLst>
  <p:notesMasterIdLst>
    <p:notesMasterId r:id="rId18"/>
  </p:notesMasterIdLst>
  <p:handoutMasterIdLst>
    <p:handoutMasterId r:id="rId19"/>
  </p:handoutMasterIdLst>
  <p:sldIdLst>
    <p:sldId id="256" r:id="rId4"/>
    <p:sldId id="273" r:id="rId5"/>
    <p:sldId id="277" r:id="rId6"/>
    <p:sldId id="274" r:id="rId7"/>
    <p:sldId id="278" r:id="rId8"/>
    <p:sldId id="279" r:id="rId9"/>
    <p:sldId id="280" r:id="rId10"/>
    <p:sldId id="281" r:id="rId11"/>
    <p:sldId id="282" r:id="rId12"/>
    <p:sldId id="283" r:id="rId13"/>
    <p:sldId id="284" r:id="rId14"/>
    <p:sldId id="286" r:id="rId15"/>
    <p:sldId id="285" r:id="rId16"/>
    <p:sldId id="275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hris Moore, EPA" initials="CCM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7" d="100"/>
          <a:sy n="67" d="100"/>
        </p:scale>
        <p:origin x="-2796" y="-114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4533C36-40D5-4EAC-8FCE-6896698B6BB8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A2FD6A3-B22E-4A7C-AD83-EDC799BCCD08}">
      <dgm:prSet phldrT="[Text]" custT="1"/>
      <dgm:spPr/>
      <dgm:t>
        <a:bodyPr/>
        <a:lstStyle/>
        <a:p>
          <a:r>
            <a:rPr lang="en-US" sz="1400" dirty="0" smtClean="0"/>
            <a:t>Annualized per unit costs for practices identified in the WIPs for:</a:t>
          </a:r>
          <a:endParaRPr lang="en-US" sz="1400" dirty="0"/>
        </a:p>
      </dgm:t>
    </dgm:pt>
    <dgm:pt modelId="{CCEAA052-CD91-42CE-ACD1-C36018818E79}" type="parTrans" cxnId="{FB9E9AA0-405C-46A7-83B0-5D797A235C94}">
      <dgm:prSet/>
      <dgm:spPr/>
      <dgm:t>
        <a:bodyPr/>
        <a:lstStyle/>
        <a:p>
          <a:endParaRPr lang="en-US" sz="2000"/>
        </a:p>
      </dgm:t>
    </dgm:pt>
    <dgm:pt modelId="{3AEE6C3C-CC02-4111-8155-CEB86A2FF565}" type="sibTrans" cxnId="{FB9E9AA0-405C-46A7-83B0-5D797A235C94}">
      <dgm:prSet/>
      <dgm:spPr/>
      <dgm:t>
        <a:bodyPr/>
        <a:lstStyle/>
        <a:p>
          <a:endParaRPr lang="en-US" sz="2000"/>
        </a:p>
      </dgm:t>
    </dgm:pt>
    <dgm:pt modelId="{5DE8F5D6-C593-4AAE-8C3F-0C3AA86479D9}">
      <dgm:prSet phldrT="[Text]" custT="1"/>
      <dgm:spPr/>
      <dgm:t>
        <a:bodyPr/>
        <a:lstStyle/>
        <a:p>
          <a:pPr algn="l"/>
          <a:r>
            <a:rPr lang="en-US" sz="1400" dirty="0" smtClean="0"/>
            <a:t>Scope of implementation identified in the Phase II WIPs.</a:t>
          </a:r>
          <a:endParaRPr lang="en-US" sz="1400" dirty="0"/>
        </a:p>
      </dgm:t>
    </dgm:pt>
    <dgm:pt modelId="{728A52E9-0B78-4ED2-989F-24A5D94A8208}" type="parTrans" cxnId="{357190DC-DBA0-4DBC-B4CB-6162C0179FE3}">
      <dgm:prSet/>
      <dgm:spPr/>
      <dgm:t>
        <a:bodyPr/>
        <a:lstStyle/>
        <a:p>
          <a:endParaRPr lang="en-US" sz="2000"/>
        </a:p>
      </dgm:t>
    </dgm:pt>
    <dgm:pt modelId="{8160535C-6BCD-4BE3-A6C5-A903E8A25EDC}" type="sibTrans" cxnId="{357190DC-DBA0-4DBC-B4CB-6162C0179FE3}">
      <dgm:prSet/>
      <dgm:spPr/>
      <dgm:t>
        <a:bodyPr/>
        <a:lstStyle/>
        <a:p>
          <a:endParaRPr lang="en-US" sz="2000"/>
        </a:p>
      </dgm:t>
    </dgm:pt>
    <dgm:pt modelId="{BD980E95-936A-4479-A7D8-0D0EF0562016}">
      <dgm:prSet phldrT="[Text]" custT="1"/>
      <dgm:spPr/>
      <dgm:t>
        <a:bodyPr/>
        <a:lstStyle/>
        <a:p>
          <a:pPr algn="l"/>
          <a:r>
            <a:rPr lang="en-US" sz="1400" dirty="0" smtClean="0"/>
            <a:t>Analyze costs relative to baseline and policy scenarios.</a:t>
          </a:r>
          <a:endParaRPr lang="en-US" sz="1400" dirty="0"/>
        </a:p>
      </dgm:t>
    </dgm:pt>
    <dgm:pt modelId="{0F07394D-9546-4845-8EB9-81B9468C815A}" type="parTrans" cxnId="{FAF82B5B-3A5A-4C6C-B858-F1B2ED42EAE4}">
      <dgm:prSet/>
      <dgm:spPr/>
      <dgm:t>
        <a:bodyPr/>
        <a:lstStyle/>
        <a:p>
          <a:endParaRPr lang="en-US" sz="2000"/>
        </a:p>
      </dgm:t>
    </dgm:pt>
    <dgm:pt modelId="{5D0CF80A-6B39-487E-BAB1-23A9D64E7B01}" type="sibTrans" cxnId="{FAF82B5B-3A5A-4C6C-B858-F1B2ED42EAE4}">
      <dgm:prSet/>
      <dgm:spPr/>
      <dgm:t>
        <a:bodyPr/>
        <a:lstStyle/>
        <a:p>
          <a:endParaRPr lang="en-US" sz="2000"/>
        </a:p>
      </dgm:t>
    </dgm:pt>
    <dgm:pt modelId="{1EFFDFDC-8444-46EA-BFE1-BE5282E5E8A4}">
      <dgm:prSet phldrT="[Text]" custT="1"/>
      <dgm:spPr/>
      <dgm:t>
        <a:bodyPr/>
        <a:lstStyle/>
        <a:p>
          <a:r>
            <a:rPr lang="en-US" sz="1100" dirty="0" smtClean="0"/>
            <a:t>Agriculture</a:t>
          </a:r>
          <a:endParaRPr lang="en-US" sz="1100" dirty="0"/>
        </a:p>
      </dgm:t>
    </dgm:pt>
    <dgm:pt modelId="{E5A1F091-7B5D-44F1-973C-50DC49C7AF08}" type="parTrans" cxnId="{EAB3223B-B2E6-4978-848E-45D28C242B65}">
      <dgm:prSet/>
      <dgm:spPr/>
      <dgm:t>
        <a:bodyPr/>
        <a:lstStyle/>
        <a:p>
          <a:endParaRPr lang="en-US" sz="2000"/>
        </a:p>
      </dgm:t>
    </dgm:pt>
    <dgm:pt modelId="{231E2BB5-E268-4708-909C-DBA201D1675C}" type="sibTrans" cxnId="{EAB3223B-B2E6-4978-848E-45D28C242B65}">
      <dgm:prSet/>
      <dgm:spPr/>
      <dgm:t>
        <a:bodyPr/>
        <a:lstStyle/>
        <a:p>
          <a:endParaRPr lang="en-US" sz="2000"/>
        </a:p>
      </dgm:t>
    </dgm:pt>
    <dgm:pt modelId="{BDF97823-964D-443C-8E47-5EF83BEB1540}">
      <dgm:prSet phldrT="[Text]" custT="1"/>
      <dgm:spPr/>
      <dgm:t>
        <a:bodyPr/>
        <a:lstStyle/>
        <a:p>
          <a:r>
            <a:rPr lang="en-US" sz="1100" dirty="0" smtClean="0"/>
            <a:t>Municipal Wastewater</a:t>
          </a:r>
          <a:endParaRPr lang="en-US" sz="1100" dirty="0"/>
        </a:p>
      </dgm:t>
    </dgm:pt>
    <dgm:pt modelId="{22953DBF-681D-4304-BE65-45A388C3A4AB}" type="parTrans" cxnId="{D24DD4CB-2264-41C5-ADDC-6591C9D49D44}">
      <dgm:prSet/>
      <dgm:spPr/>
      <dgm:t>
        <a:bodyPr/>
        <a:lstStyle/>
        <a:p>
          <a:endParaRPr lang="en-US" sz="2000"/>
        </a:p>
      </dgm:t>
    </dgm:pt>
    <dgm:pt modelId="{5CB054BB-4EF6-47B6-B66C-D6283F1457A5}" type="sibTrans" cxnId="{D24DD4CB-2264-41C5-ADDC-6591C9D49D44}">
      <dgm:prSet/>
      <dgm:spPr/>
      <dgm:t>
        <a:bodyPr/>
        <a:lstStyle/>
        <a:p>
          <a:endParaRPr lang="en-US" sz="2000"/>
        </a:p>
      </dgm:t>
    </dgm:pt>
    <dgm:pt modelId="{1B67328E-63D8-4EBB-93A2-84742FEEF853}">
      <dgm:prSet phldrT="[Text]" custT="1"/>
      <dgm:spPr/>
      <dgm:t>
        <a:bodyPr/>
        <a:lstStyle/>
        <a:p>
          <a:r>
            <a:rPr lang="en-US" sz="1100" dirty="0" smtClean="0"/>
            <a:t>Industrial Wastewater</a:t>
          </a:r>
          <a:endParaRPr lang="en-US" sz="1100" dirty="0"/>
        </a:p>
      </dgm:t>
    </dgm:pt>
    <dgm:pt modelId="{F5767484-E762-4069-84BF-480D7E4F098C}" type="parTrans" cxnId="{7E39BAEF-0F13-433E-815A-DA9275BCC922}">
      <dgm:prSet/>
      <dgm:spPr/>
      <dgm:t>
        <a:bodyPr/>
        <a:lstStyle/>
        <a:p>
          <a:endParaRPr lang="en-US" sz="2000"/>
        </a:p>
      </dgm:t>
    </dgm:pt>
    <dgm:pt modelId="{F668BFE6-1C7B-4F91-BE06-452C257581D1}" type="sibTrans" cxnId="{7E39BAEF-0F13-433E-815A-DA9275BCC922}">
      <dgm:prSet/>
      <dgm:spPr/>
      <dgm:t>
        <a:bodyPr/>
        <a:lstStyle/>
        <a:p>
          <a:endParaRPr lang="en-US" sz="2000"/>
        </a:p>
      </dgm:t>
    </dgm:pt>
    <dgm:pt modelId="{2076A6D4-EAEB-4B99-8B30-A8752A947D66}">
      <dgm:prSet phldrT="[Text]" custT="1"/>
      <dgm:spPr/>
      <dgm:t>
        <a:bodyPr/>
        <a:lstStyle/>
        <a:p>
          <a:r>
            <a:rPr lang="en-US" sz="1100" dirty="0" smtClean="0"/>
            <a:t>Urban Stormwater</a:t>
          </a:r>
          <a:endParaRPr lang="en-US" sz="1100" dirty="0"/>
        </a:p>
      </dgm:t>
    </dgm:pt>
    <dgm:pt modelId="{7F710A3E-9356-44B0-86F8-8DB2B1A2DBB5}" type="parTrans" cxnId="{0C97FBB9-E914-4CC3-BD97-26E474702E63}">
      <dgm:prSet/>
      <dgm:spPr/>
      <dgm:t>
        <a:bodyPr/>
        <a:lstStyle/>
        <a:p>
          <a:endParaRPr lang="en-US" sz="2000"/>
        </a:p>
      </dgm:t>
    </dgm:pt>
    <dgm:pt modelId="{2F5C9B20-B4E9-4D0A-8744-BFDC988F8DD4}" type="sibTrans" cxnId="{0C97FBB9-E914-4CC3-BD97-26E474702E63}">
      <dgm:prSet/>
      <dgm:spPr/>
      <dgm:t>
        <a:bodyPr/>
        <a:lstStyle/>
        <a:p>
          <a:endParaRPr lang="en-US" sz="2000"/>
        </a:p>
      </dgm:t>
    </dgm:pt>
    <dgm:pt modelId="{BAE4670E-DB71-4074-B48E-2205C5B3C93C}">
      <dgm:prSet phldrT="[Text]" custT="1"/>
      <dgm:spPr/>
      <dgm:t>
        <a:bodyPr/>
        <a:lstStyle/>
        <a:p>
          <a:r>
            <a:rPr lang="en-US" sz="1100" dirty="0" smtClean="0"/>
            <a:t>On-site Systems</a:t>
          </a:r>
          <a:endParaRPr lang="en-US" sz="1100" dirty="0"/>
        </a:p>
      </dgm:t>
    </dgm:pt>
    <dgm:pt modelId="{6DB70006-C092-48E5-9978-7B6391B6C50A}" type="parTrans" cxnId="{F88B9009-3E83-46F5-9205-A3D3D5E2A0EB}">
      <dgm:prSet/>
      <dgm:spPr/>
      <dgm:t>
        <a:bodyPr/>
        <a:lstStyle/>
        <a:p>
          <a:endParaRPr lang="en-US" sz="2000"/>
        </a:p>
      </dgm:t>
    </dgm:pt>
    <dgm:pt modelId="{4AE59C64-B42F-4C3B-9433-4097B8D1134C}" type="sibTrans" cxnId="{F88B9009-3E83-46F5-9205-A3D3D5E2A0EB}">
      <dgm:prSet/>
      <dgm:spPr/>
      <dgm:t>
        <a:bodyPr/>
        <a:lstStyle/>
        <a:p>
          <a:endParaRPr lang="en-US" sz="2000"/>
        </a:p>
      </dgm:t>
    </dgm:pt>
    <dgm:pt modelId="{188626E5-9782-4E4D-8C90-82E990C3FE84}">
      <dgm:prSet phldrT="[Text]" custT="1"/>
      <dgm:spPr/>
      <dgm:t>
        <a:bodyPr/>
        <a:lstStyle/>
        <a:p>
          <a:r>
            <a:rPr lang="en-US" sz="1100" dirty="0" smtClean="0"/>
            <a:t>Administrative Costs</a:t>
          </a:r>
          <a:endParaRPr lang="en-US" sz="1100" dirty="0"/>
        </a:p>
      </dgm:t>
    </dgm:pt>
    <dgm:pt modelId="{42E561EB-3701-4CBA-8766-B05FC2C051AA}" type="parTrans" cxnId="{A20D0063-3C5D-472E-ADA0-EED68283D300}">
      <dgm:prSet/>
      <dgm:spPr/>
      <dgm:t>
        <a:bodyPr/>
        <a:lstStyle/>
        <a:p>
          <a:endParaRPr lang="en-US" sz="2000"/>
        </a:p>
      </dgm:t>
    </dgm:pt>
    <dgm:pt modelId="{2C0F9D78-4ACC-47CB-90DE-14C43C4C3E9A}" type="sibTrans" cxnId="{A20D0063-3C5D-472E-ADA0-EED68283D300}">
      <dgm:prSet/>
      <dgm:spPr/>
      <dgm:t>
        <a:bodyPr/>
        <a:lstStyle/>
        <a:p>
          <a:endParaRPr lang="en-US" sz="2000"/>
        </a:p>
      </dgm:t>
    </dgm:pt>
    <dgm:pt modelId="{5588FEC4-DFE1-4E6C-AB79-7966287A8763}">
      <dgm:prSet custT="1"/>
      <dgm:spPr/>
      <dgm:t>
        <a:bodyPr/>
        <a:lstStyle/>
        <a:p>
          <a:pPr algn="l"/>
          <a:r>
            <a:rPr lang="en-US" sz="1100" dirty="0" smtClean="0"/>
            <a:t>Costs will be presented by state and as a  total. </a:t>
          </a:r>
          <a:endParaRPr lang="en-US" sz="1100" dirty="0"/>
        </a:p>
      </dgm:t>
    </dgm:pt>
    <dgm:pt modelId="{456C2209-E7BF-4314-9F43-5E58EB2FB609}" type="parTrans" cxnId="{3B9F8BB7-18FE-495B-A50A-A3A1CEF8C310}">
      <dgm:prSet/>
      <dgm:spPr/>
      <dgm:t>
        <a:bodyPr/>
        <a:lstStyle/>
        <a:p>
          <a:endParaRPr lang="en-US" sz="2000"/>
        </a:p>
      </dgm:t>
    </dgm:pt>
    <dgm:pt modelId="{00D573F4-FA6F-4C82-B9CF-6F2D6936D4A7}" type="sibTrans" cxnId="{3B9F8BB7-18FE-495B-A50A-A3A1CEF8C310}">
      <dgm:prSet/>
      <dgm:spPr/>
      <dgm:t>
        <a:bodyPr/>
        <a:lstStyle/>
        <a:p>
          <a:endParaRPr lang="en-US" sz="2000"/>
        </a:p>
      </dgm:t>
    </dgm:pt>
    <dgm:pt modelId="{31F56DC3-4553-458F-B180-132102BE92EC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l"/>
          <a:r>
            <a:rPr lang="en-US" sz="1400" dirty="0" smtClean="0"/>
            <a:t>Unit costs sent to states in fall 2011</a:t>
          </a:r>
          <a:endParaRPr lang="en-US" sz="1400" dirty="0"/>
        </a:p>
      </dgm:t>
    </dgm:pt>
    <dgm:pt modelId="{922EDFA1-4A94-44B7-818A-9E2DBE81235D}" type="parTrans" cxnId="{E1CF59EC-A547-406C-A8FA-B1AD38E0397C}">
      <dgm:prSet/>
      <dgm:spPr/>
      <dgm:t>
        <a:bodyPr/>
        <a:lstStyle/>
        <a:p>
          <a:endParaRPr lang="en-US" sz="2000"/>
        </a:p>
      </dgm:t>
    </dgm:pt>
    <dgm:pt modelId="{74A1629E-3484-433C-8B69-A01C33522B78}" type="sibTrans" cxnId="{E1CF59EC-A547-406C-A8FA-B1AD38E0397C}">
      <dgm:prSet/>
      <dgm:spPr/>
      <dgm:t>
        <a:bodyPr/>
        <a:lstStyle/>
        <a:p>
          <a:endParaRPr lang="en-US" sz="2000"/>
        </a:p>
      </dgm:t>
    </dgm:pt>
    <dgm:pt modelId="{9A123AF8-BF8A-4DF6-AA71-A0B14FDC0AE3}">
      <dgm:prSet custT="1"/>
      <dgm:spPr/>
      <dgm:t>
        <a:bodyPr/>
        <a:lstStyle/>
        <a:p>
          <a:pPr algn="l"/>
          <a:r>
            <a:rPr lang="en-US" sz="1100" dirty="0" smtClean="0"/>
            <a:t>Unit costs will be applied to the units of implementation to identify state specific costs.</a:t>
          </a:r>
          <a:endParaRPr lang="en-US" sz="1100" dirty="0"/>
        </a:p>
      </dgm:t>
    </dgm:pt>
    <dgm:pt modelId="{86084B36-D71B-4BD6-81B2-5752119C319D}" type="parTrans" cxnId="{D76088B9-7DB1-4B59-AE1B-F6CC2D5EBBC2}">
      <dgm:prSet/>
      <dgm:spPr/>
      <dgm:t>
        <a:bodyPr/>
        <a:lstStyle/>
        <a:p>
          <a:endParaRPr lang="en-US" sz="2000"/>
        </a:p>
      </dgm:t>
    </dgm:pt>
    <dgm:pt modelId="{370FF31F-35C0-4E98-BD42-4A0DACBDA051}" type="sibTrans" cxnId="{D76088B9-7DB1-4B59-AE1B-F6CC2D5EBBC2}">
      <dgm:prSet/>
      <dgm:spPr/>
      <dgm:t>
        <a:bodyPr/>
        <a:lstStyle/>
        <a:p>
          <a:endParaRPr lang="en-US" sz="2000"/>
        </a:p>
      </dgm:t>
    </dgm:pt>
    <dgm:pt modelId="{B8305343-F161-43B6-8D4A-18A39058DCF3}">
      <dgm:prSet custT="1"/>
      <dgm:spPr/>
      <dgm:t>
        <a:bodyPr/>
        <a:lstStyle/>
        <a:p>
          <a:pPr algn="l"/>
          <a:r>
            <a:rPr lang="en-US" sz="1100" dirty="0" smtClean="0"/>
            <a:t>This approach will provide perspective on the amount of spending directly attributable to the TMDL.</a:t>
          </a:r>
          <a:endParaRPr lang="en-US" sz="1100" dirty="0"/>
        </a:p>
      </dgm:t>
    </dgm:pt>
    <dgm:pt modelId="{E9E7318B-D110-4F47-830F-153D91F879BD}" type="parTrans" cxnId="{820F3A3E-E69C-43A8-863B-2AF6AC6108AD}">
      <dgm:prSet/>
      <dgm:spPr/>
      <dgm:t>
        <a:bodyPr/>
        <a:lstStyle/>
        <a:p>
          <a:endParaRPr lang="en-US" sz="2000"/>
        </a:p>
      </dgm:t>
    </dgm:pt>
    <dgm:pt modelId="{C7CA448B-E441-42FD-B729-0AB8FC3CFCAE}" type="sibTrans" cxnId="{820F3A3E-E69C-43A8-863B-2AF6AC6108AD}">
      <dgm:prSet/>
      <dgm:spPr/>
      <dgm:t>
        <a:bodyPr/>
        <a:lstStyle/>
        <a:p>
          <a:endParaRPr lang="en-US" sz="2000"/>
        </a:p>
      </dgm:t>
    </dgm:pt>
    <dgm:pt modelId="{1E947BC5-0C21-49E2-9B9A-93F06400F05E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l"/>
          <a:r>
            <a:rPr lang="en-US" sz="1400" dirty="0" smtClean="0"/>
            <a:t>Final Phase II WIPs  transmitted March 2012.</a:t>
          </a:r>
          <a:endParaRPr lang="en-US" sz="1400" dirty="0"/>
        </a:p>
      </dgm:t>
    </dgm:pt>
    <dgm:pt modelId="{D80A2077-7483-4EA3-9C77-3F98727D2CC3}" type="parTrans" cxnId="{47A9B055-5F92-4435-B908-9B7BF253CE34}">
      <dgm:prSet/>
      <dgm:spPr/>
      <dgm:t>
        <a:bodyPr/>
        <a:lstStyle/>
        <a:p>
          <a:endParaRPr lang="en-US" sz="2000"/>
        </a:p>
      </dgm:t>
    </dgm:pt>
    <dgm:pt modelId="{6043AB0B-E337-4EFE-B169-2432827DD18F}" type="sibTrans" cxnId="{47A9B055-5F92-4435-B908-9B7BF253CE34}">
      <dgm:prSet/>
      <dgm:spPr/>
      <dgm:t>
        <a:bodyPr/>
        <a:lstStyle/>
        <a:p>
          <a:endParaRPr lang="en-US" sz="2000"/>
        </a:p>
      </dgm:t>
    </dgm:pt>
    <dgm:pt modelId="{82DD1CB1-CCAC-4CB2-B603-6067BB72BB56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l"/>
          <a:r>
            <a:rPr lang="en-US" sz="1400" dirty="0" smtClean="0"/>
            <a:t>Review of analysis after formal peer review TBD .</a:t>
          </a:r>
          <a:endParaRPr lang="en-US" sz="1400" dirty="0"/>
        </a:p>
      </dgm:t>
    </dgm:pt>
    <dgm:pt modelId="{C281CCDB-19E6-4ED4-A527-5B0285CABA6B}" type="parTrans" cxnId="{DB541207-F8E6-49AE-89D5-13A912F1D2B2}">
      <dgm:prSet/>
      <dgm:spPr/>
      <dgm:t>
        <a:bodyPr/>
        <a:lstStyle/>
        <a:p>
          <a:endParaRPr lang="en-US" sz="2000"/>
        </a:p>
      </dgm:t>
    </dgm:pt>
    <dgm:pt modelId="{F6DC4983-6625-4BE5-9B4E-FE6E7E50B08A}" type="sibTrans" cxnId="{DB541207-F8E6-49AE-89D5-13A912F1D2B2}">
      <dgm:prSet/>
      <dgm:spPr/>
      <dgm:t>
        <a:bodyPr/>
        <a:lstStyle/>
        <a:p>
          <a:endParaRPr lang="en-US" sz="2000"/>
        </a:p>
      </dgm:t>
    </dgm:pt>
    <dgm:pt modelId="{BDEB1229-C30A-4845-86BD-558035F720A7}" type="pres">
      <dgm:prSet presAssocID="{C4533C36-40D5-4EAC-8FCE-6896698B6BB8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0B3D71E-13C3-41AA-95EE-9583F4BAA6A9}" type="pres">
      <dgm:prSet presAssocID="{C4533C36-40D5-4EAC-8FCE-6896698B6BB8}" presName="arrow" presStyleLbl="bgShp" presStyleIdx="0" presStyleCnt="1" custScaleX="113290"/>
      <dgm:spPr/>
    </dgm:pt>
    <dgm:pt modelId="{FD0BD01B-7F15-4CC5-891E-32C525E196A8}" type="pres">
      <dgm:prSet presAssocID="{C4533C36-40D5-4EAC-8FCE-6896698B6BB8}" presName="linearProcess" presStyleCnt="0"/>
      <dgm:spPr/>
    </dgm:pt>
    <dgm:pt modelId="{86061E14-7B96-45A5-BF94-F9B4EF1CEE45}" type="pres">
      <dgm:prSet presAssocID="{AA2FD6A3-B22E-4A7C-AD83-EDC799BCCD08}" presName="textNode" presStyleLbl="node1" presStyleIdx="0" presStyleCnt="6" custScaleX="576858" custScaleY="140411" custLinFactX="89742" custLinFactNeighborX="100000" custLinFactNeighborY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C3464D-B5EA-4BF7-B01E-0B63091455AD}" type="pres">
      <dgm:prSet presAssocID="{3AEE6C3C-CC02-4111-8155-CEB86A2FF565}" presName="sibTrans" presStyleCnt="0"/>
      <dgm:spPr/>
    </dgm:pt>
    <dgm:pt modelId="{B9DEDCD6-8E42-43B6-A784-FAB0900562AF}" type="pres">
      <dgm:prSet presAssocID="{5DE8F5D6-C593-4AAE-8C3F-0C3AA86479D9}" presName="textNode" presStyleLbl="node1" presStyleIdx="1" presStyleCnt="6" custScaleX="586492" custScaleY="140412" custLinFactX="176842" custLinFactNeighborX="200000" custLinFactNeighborY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001B10-1B1C-45E2-9720-D02083A81C80}" type="pres">
      <dgm:prSet presAssocID="{8160535C-6BCD-4BE3-A6C5-A903E8A25EDC}" presName="sibTrans" presStyleCnt="0"/>
      <dgm:spPr/>
    </dgm:pt>
    <dgm:pt modelId="{BAB5C6E1-FD6D-4991-88BF-4879465467EE}" type="pres">
      <dgm:prSet presAssocID="{BD980E95-936A-4479-A7D8-0D0EF0562016}" presName="textNode" presStyleLbl="node1" presStyleIdx="2" presStyleCnt="6" custScaleX="583635" custScaleY="140410" custLinFactX="254875" custLinFactNeighborX="300000" custLinFactNeighborY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1ED127-BE9B-41F3-97DB-105272084B8A}" type="pres">
      <dgm:prSet presAssocID="{5D0CF80A-6B39-487E-BAB1-23A9D64E7B01}" presName="sibTrans" presStyleCnt="0"/>
      <dgm:spPr/>
    </dgm:pt>
    <dgm:pt modelId="{F4F388EB-0CA7-42CB-A353-6BED4029F0AB}" type="pres">
      <dgm:prSet presAssocID="{31F56DC3-4553-458F-B180-132102BE92EC}" presName="textNode" presStyleLbl="node1" presStyleIdx="3" presStyleCnt="6" custScaleX="437417" custScaleY="65751" custLinFactX="-1330313" custLinFactNeighborX="-1400000" custLinFactNeighborY="784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6407EB-FCA8-4538-B282-42A0D913543D}" type="pres">
      <dgm:prSet presAssocID="{74A1629E-3484-433C-8B69-A01C33522B78}" presName="sibTrans" presStyleCnt="0"/>
      <dgm:spPr/>
    </dgm:pt>
    <dgm:pt modelId="{995B3237-22AD-400D-BE23-0C44F33BA238}" type="pres">
      <dgm:prSet presAssocID="{1E947BC5-0C21-49E2-9B9A-93F06400F05E}" presName="textNode" presStyleLbl="node1" presStyleIdx="4" presStyleCnt="6" custScaleX="466725" custScaleY="65751" custLinFactX="-1113768" custLinFactNeighborX="-1200000" custLinFactNeighborY="784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44361E-82CA-450D-A5DA-921709B3F535}" type="pres">
      <dgm:prSet presAssocID="{6043AB0B-E337-4EFE-B169-2432827DD18F}" presName="sibTrans" presStyleCnt="0"/>
      <dgm:spPr/>
    </dgm:pt>
    <dgm:pt modelId="{10541DC7-0F20-409A-8419-584DE89762FE}" type="pres">
      <dgm:prSet presAssocID="{82DD1CB1-CCAC-4CB2-B603-6067BB72BB56}" presName="textNode" presStyleLbl="node1" presStyleIdx="5" presStyleCnt="6" custScaleX="430736" custScaleY="65751" custLinFactX="-900000" custLinFactNeighborX="-983201" custLinFactNeighborY="784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B9E9AA0-405C-46A7-83B0-5D797A235C94}" srcId="{C4533C36-40D5-4EAC-8FCE-6896698B6BB8}" destId="{AA2FD6A3-B22E-4A7C-AD83-EDC799BCCD08}" srcOrd="0" destOrd="0" parTransId="{CCEAA052-CD91-42CE-ACD1-C36018818E79}" sibTransId="{3AEE6C3C-CC02-4111-8155-CEB86A2FF565}"/>
    <dgm:cxn modelId="{E1CF59EC-A547-406C-A8FA-B1AD38E0397C}" srcId="{C4533C36-40D5-4EAC-8FCE-6896698B6BB8}" destId="{31F56DC3-4553-458F-B180-132102BE92EC}" srcOrd="3" destOrd="0" parTransId="{922EDFA1-4A94-44B7-818A-9E2DBE81235D}" sibTransId="{74A1629E-3484-433C-8B69-A01C33522B78}"/>
    <dgm:cxn modelId="{B69CB491-3BD8-4318-8BB8-17C0E2FC1659}" type="presOf" srcId="{5588FEC4-DFE1-4E6C-AB79-7966287A8763}" destId="{B9DEDCD6-8E42-43B6-A784-FAB0900562AF}" srcOrd="0" destOrd="2" presId="urn:microsoft.com/office/officeart/2005/8/layout/hProcess9"/>
    <dgm:cxn modelId="{0C97FBB9-E914-4CC3-BD97-26E474702E63}" srcId="{AA2FD6A3-B22E-4A7C-AD83-EDC799BCCD08}" destId="{2076A6D4-EAEB-4B99-8B30-A8752A947D66}" srcOrd="3" destOrd="0" parTransId="{7F710A3E-9356-44B0-86F8-8DB2B1A2DBB5}" sibTransId="{2F5C9B20-B4E9-4D0A-8744-BFDC988F8DD4}"/>
    <dgm:cxn modelId="{357190DC-DBA0-4DBC-B4CB-6162C0179FE3}" srcId="{C4533C36-40D5-4EAC-8FCE-6896698B6BB8}" destId="{5DE8F5D6-C593-4AAE-8C3F-0C3AA86479D9}" srcOrd="1" destOrd="0" parTransId="{728A52E9-0B78-4ED2-989F-24A5D94A8208}" sibTransId="{8160535C-6BCD-4BE3-A6C5-A903E8A25EDC}"/>
    <dgm:cxn modelId="{BB917E91-39DE-4C1E-A538-0BAEDD9F596F}" type="presOf" srcId="{C4533C36-40D5-4EAC-8FCE-6896698B6BB8}" destId="{BDEB1229-C30A-4845-86BD-558035F720A7}" srcOrd="0" destOrd="0" presId="urn:microsoft.com/office/officeart/2005/8/layout/hProcess9"/>
    <dgm:cxn modelId="{3B9F8BB7-18FE-495B-A50A-A3A1CEF8C310}" srcId="{5DE8F5D6-C593-4AAE-8C3F-0C3AA86479D9}" destId="{5588FEC4-DFE1-4E6C-AB79-7966287A8763}" srcOrd="1" destOrd="0" parTransId="{456C2209-E7BF-4314-9F43-5E58EB2FB609}" sibTransId="{00D573F4-FA6F-4C82-B9CF-6F2D6936D4A7}"/>
    <dgm:cxn modelId="{B4C224ED-D956-473C-89E2-E147D2A9E862}" type="presOf" srcId="{1EFFDFDC-8444-46EA-BFE1-BE5282E5E8A4}" destId="{86061E14-7B96-45A5-BF94-F9B4EF1CEE45}" srcOrd="0" destOrd="1" presId="urn:microsoft.com/office/officeart/2005/8/layout/hProcess9"/>
    <dgm:cxn modelId="{8B7B1869-DAC2-40E5-A1BE-D405407EF409}" type="presOf" srcId="{82DD1CB1-CCAC-4CB2-B603-6067BB72BB56}" destId="{10541DC7-0F20-409A-8419-584DE89762FE}" srcOrd="0" destOrd="0" presId="urn:microsoft.com/office/officeart/2005/8/layout/hProcess9"/>
    <dgm:cxn modelId="{7E39BAEF-0F13-433E-815A-DA9275BCC922}" srcId="{AA2FD6A3-B22E-4A7C-AD83-EDC799BCCD08}" destId="{1B67328E-63D8-4EBB-93A2-84742FEEF853}" srcOrd="2" destOrd="0" parTransId="{F5767484-E762-4069-84BF-480D7E4F098C}" sibTransId="{F668BFE6-1C7B-4F91-BE06-452C257581D1}"/>
    <dgm:cxn modelId="{F88B9009-3E83-46F5-9205-A3D3D5E2A0EB}" srcId="{AA2FD6A3-B22E-4A7C-AD83-EDC799BCCD08}" destId="{BAE4670E-DB71-4074-B48E-2205C5B3C93C}" srcOrd="4" destOrd="0" parTransId="{6DB70006-C092-48E5-9978-7B6391B6C50A}" sibTransId="{4AE59C64-B42F-4C3B-9433-4097B8D1134C}"/>
    <dgm:cxn modelId="{0EBEA96A-600B-4144-B02D-B8AE95D403CD}" type="presOf" srcId="{BAE4670E-DB71-4074-B48E-2205C5B3C93C}" destId="{86061E14-7B96-45A5-BF94-F9B4EF1CEE45}" srcOrd="0" destOrd="5" presId="urn:microsoft.com/office/officeart/2005/8/layout/hProcess9"/>
    <dgm:cxn modelId="{820F3A3E-E69C-43A8-863B-2AF6AC6108AD}" srcId="{BD980E95-936A-4479-A7D8-0D0EF0562016}" destId="{B8305343-F161-43B6-8D4A-18A39058DCF3}" srcOrd="0" destOrd="0" parTransId="{E9E7318B-D110-4F47-830F-153D91F879BD}" sibTransId="{C7CA448B-E441-42FD-B729-0AB8FC3CFCAE}"/>
    <dgm:cxn modelId="{F76942A5-D473-4BFA-BCBF-630DD4C9579D}" type="presOf" srcId="{5DE8F5D6-C593-4AAE-8C3F-0C3AA86479D9}" destId="{B9DEDCD6-8E42-43B6-A784-FAB0900562AF}" srcOrd="0" destOrd="0" presId="urn:microsoft.com/office/officeart/2005/8/layout/hProcess9"/>
    <dgm:cxn modelId="{06C696A6-F01E-4F86-8BC2-9466E6731321}" type="presOf" srcId="{BD980E95-936A-4479-A7D8-0D0EF0562016}" destId="{BAB5C6E1-FD6D-4991-88BF-4879465467EE}" srcOrd="0" destOrd="0" presId="urn:microsoft.com/office/officeart/2005/8/layout/hProcess9"/>
    <dgm:cxn modelId="{D76088B9-7DB1-4B59-AE1B-F6CC2D5EBBC2}" srcId="{5DE8F5D6-C593-4AAE-8C3F-0C3AA86479D9}" destId="{9A123AF8-BF8A-4DF6-AA71-A0B14FDC0AE3}" srcOrd="0" destOrd="0" parTransId="{86084B36-D71B-4BD6-81B2-5752119C319D}" sibTransId="{370FF31F-35C0-4E98-BD42-4A0DACBDA051}"/>
    <dgm:cxn modelId="{DB541207-F8E6-49AE-89D5-13A912F1D2B2}" srcId="{C4533C36-40D5-4EAC-8FCE-6896698B6BB8}" destId="{82DD1CB1-CCAC-4CB2-B603-6067BB72BB56}" srcOrd="5" destOrd="0" parTransId="{C281CCDB-19E6-4ED4-A527-5B0285CABA6B}" sibTransId="{F6DC4983-6625-4BE5-9B4E-FE6E7E50B08A}"/>
    <dgm:cxn modelId="{09589ACE-4BC6-4D82-890A-1E8D956C3390}" type="presOf" srcId="{BDF97823-964D-443C-8E47-5EF83BEB1540}" destId="{86061E14-7B96-45A5-BF94-F9B4EF1CEE45}" srcOrd="0" destOrd="2" presId="urn:microsoft.com/office/officeart/2005/8/layout/hProcess9"/>
    <dgm:cxn modelId="{64D25020-5340-4C67-901C-7BEE21950C2E}" type="presOf" srcId="{1B67328E-63D8-4EBB-93A2-84742FEEF853}" destId="{86061E14-7B96-45A5-BF94-F9B4EF1CEE45}" srcOrd="0" destOrd="3" presId="urn:microsoft.com/office/officeart/2005/8/layout/hProcess9"/>
    <dgm:cxn modelId="{C1AF5789-0FDB-426B-BE17-C04B35988150}" type="presOf" srcId="{1E947BC5-0C21-49E2-9B9A-93F06400F05E}" destId="{995B3237-22AD-400D-BE23-0C44F33BA238}" srcOrd="0" destOrd="0" presId="urn:microsoft.com/office/officeart/2005/8/layout/hProcess9"/>
    <dgm:cxn modelId="{6015D4D3-931B-4E6E-8797-C113CD0582BC}" type="presOf" srcId="{188626E5-9782-4E4D-8C90-82E990C3FE84}" destId="{86061E14-7B96-45A5-BF94-F9B4EF1CEE45}" srcOrd="0" destOrd="6" presId="urn:microsoft.com/office/officeart/2005/8/layout/hProcess9"/>
    <dgm:cxn modelId="{A05492AA-0607-4615-B646-F54523E77E33}" type="presOf" srcId="{B8305343-F161-43B6-8D4A-18A39058DCF3}" destId="{BAB5C6E1-FD6D-4991-88BF-4879465467EE}" srcOrd="0" destOrd="1" presId="urn:microsoft.com/office/officeart/2005/8/layout/hProcess9"/>
    <dgm:cxn modelId="{FAF82B5B-3A5A-4C6C-B858-F1B2ED42EAE4}" srcId="{C4533C36-40D5-4EAC-8FCE-6896698B6BB8}" destId="{BD980E95-936A-4479-A7D8-0D0EF0562016}" srcOrd="2" destOrd="0" parTransId="{0F07394D-9546-4845-8EB9-81B9468C815A}" sibTransId="{5D0CF80A-6B39-487E-BAB1-23A9D64E7B01}"/>
    <dgm:cxn modelId="{ECB6D5DA-C215-427A-A1E6-F37F59343F73}" type="presOf" srcId="{AA2FD6A3-B22E-4A7C-AD83-EDC799BCCD08}" destId="{86061E14-7B96-45A5-BF94-F9B4EF1CEE45}" srcOrd="0" destOrd="0" presId="urn:microsoft.com/office/officeart/2005/8/layout/hProcess9"/>
    <dgm:cxn modelId="{9B5E8FF4-CEEF-45CD-BCD8-D554C083CAA0}" type="presOf" srcId="{9A123AF8-BF8A-4DF6-AA71-A0B14FDC0AE3}" destId="{B9DEDCD6-8E42-43B6-A784-FAB0900562AF}" srcOrd="0" destOrd="1" presId="urn:microsoft.com/office/officeart/2005/8/layout/hProcess9"/>
    <dgm:cxn modelId="{943B1DC1-2E15-4B6C-83E5-74DC4FB60627}" type="presOf" srcId="{2076A6D4-EAEB-4B99-8B30-A8752A947D66}" destId="{86061E14-7B96-45A5-BF94-F9B4EF1CEE45}" srcOrd="0" destOrd="4" presId="urn:microsoft.com/office/officeart/2005/8/layout/hProcess9"/>
    <dgm:cxn modelId="{EAB3223B-B2E6-4978-848E-45D28C242B65}" srcId="{AA2FD6A3-B22E-4A7C-AD83-EDC799BCCD08}" destId="{1EFFDFDC-8444-46EA-BFE1-BE5282E5E8A4}" srcOrd="0" destOrd="0" parTransId="{E5A1F091-7B5D-44F1-973C-50DC49C7AF08}" sibTransId="{231E2BB5-E268-4708-909C-DBA201D1675C}"/>
    <dgm:cxn modelId="{A20D0063-3C5D-472E-ADA0-EED68283D300}" srcId="{AA2FD6A3-B22E-4A7C-AD83-EDC799BCCD08}" destId="{188626E5-9782-4E4D-8C90-82E990C3FE84}" srcOrd="5" destOrd="0" parTransId="{42E561EB-3701-4CBA-8766-B05FC2C051AA}" sibTransId="{2C0F9D78-4ACC-47CB-90DE-14C43C4C3E9A}"/>
    <dgm:cxn modelId="{6911BCD7-49A9-4E41-A04A-830945DC0742}" type="presOf" srcId="{31F56DC3-4553-458F-B180-132102BE92EC}" destId="{F4F388EB-0CA7-42CB-A353-6BED4029F0AB}" srcOrd="0" destOrd="0" presId="urn:microsoft.com/office/officeart/2005/8/layout/hProcess9"/>
    <dgm:cxn modelId="{D24DD4CB-2264-41C5-ADDC-6591C9D49D44}" srcId="{AA2FD6A3-B22E-4A7C-AD83-EDC799BCCD08}" destId="{BDF97823-964D-443C-8E47-5EF83BEB1540}" srcOrd="1" destOrd="0" parTransId="{22953DBF-681D-4304-BE65-45A388C3A4AB}" sibTransId="{5CB054BB-4EF6-47B6-B66C-D6283F1457A5}"/>
    <dgm:cxn modelId="{47A9B055-5F92-4435-B908-9B7BF253CE34}" srcId="{C4533C36-40D5-4EAC-8FCE-6896698B6BB8}" destId="{1E947BC5-0C21-49E2-9B9A-93F06400F05E}" srcOrd="4" destOrd="0" parTransId="{D80A2077-7483-4EA3-9C77-3F98727D2CC3}" sibTransId="{6043AB0B-E337-4EFE-B169-2432827DD18F}"/>
    <dgm:cxn modelId="{9E102FD3-0BEF-44DF-BC4D-F59DF6E5E1FE}" type="presParOf" srcId="{BDEB1229-C30A-4845-86BD-558035F720A7}" destId="{D0B3D71E-13C3-41AA-95EE-9583F4BAA6A9}" srcOrd="0" destOrd="0" presId="urn:microsoft.com/office/officeart/2005/8/layout/hProcess9"/>
    <dgm:cxn modelId="{63C50933-6FF2-4CC5-B28B-CCD0DDCE1610}" type="presParOf" srcId="{BDEB1229-C30A-4845-86BD-558035F720A7}" destId="{FD0BD01B-7F15-4CC5-891E-32C525E196A8}" srcOrd="1" destOrd="0" presId="urn:microsoft.com/office/officeart/2005/8/layout/hProcess9"/>
    <dgm:cxn modelId="{D3534F96-5F46-4817-BF4F-E34D515DC16B}" type="presParOf" srcId="{FD0BD01B-7F15-4CC5-891E-32C525E196A8}" destId="{86061E14-7B96-45A5-BF94-F9B4EF1CEE45}" srcOrd="0" destOrd="0" presId="urn:microsoft.com/office/officeart/2005/8/layout/hProcess9"/>
    <dgm:cxn modelId="{90184157-CD43-4B6E-B6FC-87B65ED194F6}" type="presParOf" srcId="{FD0BD01B-7F15-4CC5-891E-32C525E196A8}" destId="{94C3464D-B5EA-4BF7-B01E-0B63091455AD}" srcOrd="1" destOrd="0" presId="urn:microsoft.com/office/officeart/2005/8/layout/hProcess9"/>
    <dgm:cxn modelId="{CB4AF70D-DF73-4145-A130-62E358C3DA1C}" type="presParOf" srcId="{FD0BD01B-7F15-4CC5-891E-32C525E196A8}" destId="{B9DEDCD6-8E42-43B6-A784-FAB0900562AF}" srcOrd="2" destOrd="0" presId="urn:microsoft.com/office/officeart/2005/8/layout/hProcess9"/>
    <dgm:cxn modelId="{601C58B0-C4FF-48D3-BD5E-9648B1742346}" type="presParOf" srcId="{FD0BD01B-7F15-4CC5-891E-32C525E196A8}" destId="{7C001B10-1B1C-45E2-9720-D02083A81C80}" srcOrd="3" destOrd="0" presId="urn:microsoft.com/office/officeart/2005/8/layout/hProcess9"/>
    <dgm:cxn modelId="{B84AD356-E3BA-4671-A31D-6C819AAA6411}" type="presParOf" srcId="{FD0BD01B-7F15-4CC5-891E-32C525E196A8}" destId="{BAB5C6E1-FD6D-4991-88BF-4879465467EE}" srcOrd="4" destOrd="0" presId="urn:microsoft.com/office/officeart/2005/8/layout/hProcess9"/>
    <dgm:cxn modelId="{C997C9A3-AE09-4EBA-BD9E-B7D111A9BC3E}" type="presParOf" srcId="{FD0BD01B-7F15-4CC5-891E-32C525E196A8}" destId="{C11ED127-BE9B-41F3-97DB-105272084B8A}" srcOrd="5" destOrd="0" presId="urn:microsoft.com/office/officeart/2005/8/layout/hProcess9"/>
    <dgm:cxn modelId="{993884BD-004E-4200-A9CA-F34C377A48C1}" type="presParOf" srcId="{FD0BD01B-7F15-4CC5-891E-32C525E196A8}" destId="{F4F388EB-0CA7-42CB-A353-6BED4029F0AB}" srcOrd="6" destOrd="0" presId="urn:microsoft.com/office/officeart/2005/8/layout/hProcess9"/>
    <dgm:cxn modelId="{A0FF37C8-115B-436E-A9C9-4F6ED562F836}" type="presParOf" srcId="{FD0BD01B-7F15-4CC5-891E-32C525E196A8}" destId="{C06407EB-FCA8-4538-B282-42A0D913543D}" srcOrd="7" destOrd="0" presId="urn:microsoft.com/office/officeart/2005/8/layout/hProcess9"/>
    <dgm:cxn modelId="{BF22C5D4-DBAA-43F4-BD3C-D76567983B0D}" type="presParOf" srcId="{FD0BD01B-7F15-4CC5-891E-32C525E196A8}" destId="{995B3237-22AD-400D-BE23-0C44F33BA238}" srcOrd="8" destOrd="0" presId="urn:microsoft.com/office/officeart/2005/8/layout/hProcess9"/>
    <dgm:cxn modelId="{47BEA43A-AF6D-4128-882C-DB407806B580}" type="presParOf" srcId="{FD0BD01B-7F15-4CC5-891E-32C525E196A8}" destId="{9244361E-82CA-450D-A5DA-921709B3F535}" srcOrd="9" destOrd="0" presId="urn:microsoft.com/office/officeart/2005/8/layout/hProcess9"/>
    <dgm:cxn modelId="{7BD32974-B5AD-4518-8DED-994FDDE35BAD}" type="presParOf" srcId="{FD0BD01B-7F15-4CC5-891E-32C525E196A8}" destId="{10541DC7-0F20-409A-8419-584DE89762FE}" srcOrd="1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0B3D71E-13C3-41AA-95EE-9583F4BAA6A9}">
      <dsp:nvSpPr>
        <dsp:cNvPr id="0" name=""/>
        <dsp:cNvSpPr/>
      </dsp:nvSpPr>
      <dsp:spPr>
        <a:xfrm>
          <a:off x="152391" y="0"/>
          <a:ext cx="7924816" cy="5562601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061E14-7B96-45A5-BF94-F9B4EF1CEE45}">
      <dsp:nvSpPr>
        <dsp:cNvPr id="0" name=""/>
        <dsp:cNvSpPr/>
      </dsp:nvSpPr>
      <dsp:spPr>
        <a:xfrm>
          <a:off x="279852" y="1219199"/>
          <a:ext cx="1498601" cy="31242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Annualized per unit costs for practices identified in the WIPs for:</a:t>
          </a:r>
          <a:endParaRPr lang="en-US" sz="14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Agriculture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Municipal Wastewater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Industrial Wastewater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Urban Stormwater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On-site Systems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Administrative Costs</a:t>
          </a:r>
          <a:endParaRPr lang="en-US" sz="1100" kern="1200" dirty="0"/>
        </a:p>
      </dsp:txBody>
      <dsp:txXfrm>
        <a:off x="279852" y="1219199"/>
        <a:ext cx="1498601" cy="3124201"/>
      </dsp:txXfrm>
    </dsp:sp>
    <dsp:sp modelId="{B9DEDCD6-8E42-43B6-A784-FAB0900562AF}">
      <dsp:nvSpPr>
        <dsp:cNvPr id="0" name=""/>
        <dsp:cNvSpPr/>
      </dsp:nvSpPr>
      <dsp:spPr>
        <a:xfrm>
          <a:off x="2091324" y="1219210"/>
          <a:ext cx="1523629" cy="31242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Scope of implementation identified in the Phase II WIPs.</a:t>
          </a:r>
          <a:endParaRPr lang="en-US" sz="14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Unit costs will be applied to the units of implementation to identify state specific costs.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Costs will be presented by state and as a  total. </a:t>
          </a:r>
          <a:endParaRPr lang="en-US" sz="1100" kern="1200" dirty="0"/>
        </a:p>
      </dsp:txBody>
      <dsp:txXfrm>
        <a:off x="2091324" y="1219210"/>
        <a:ext cx="1523629" cy="3124223"/>
      </dsp:txXfrm>
    </dsp:sp>
    <dsp:sp modelId="{BAB5C6E1-FD6D-4991-88BF-4879465467EE}">
      <dsp:nvSpPr>
        <dsp:cNvPr id="0" name=""/>
        <dsp:cNvSpPr/>
      </dsp:nvSpPr>
      <dsp:spPr>
        <a:xfrm>
          <a:off x="3904269" y="1219210"/>
          <a:ext cx="1516207" cy="31241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Analyze costs relative to baseline and policy scenarios.</a:t>
          </a:r>
          <a:endParaRPr lang="en-US" sz="14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This approach will provide perspective on the amount of spending directly attributable to the TMDL.</a:t>
          </a:r>
          <a:endParaRPr lang="en-US" sz="1100" kern="1200" dirty="0"/>
        </a:p>
      </dsp:txBody>
      <dsp:txXfrm>
        <a:off x="3904269" y="1219210"/>
        <a:ext cx="1516207" cy="3124179"/>
      </dsp:txXfrm>
    </dsp:sp>
    <dsp:sp modelId="{F4F388EB-0CA7-42CB-A353-6BED4029F0AB}">
      <dsp:nvSpPr>
        <dsp:cNvPr id="0" name=""/>
        <dsp:cNvSpPr/>
      </dsp:nvSpPr>
      <dsp:spPr>
        <a:xfrm>
          <a:off x="609600" y="3794817"/>
          <a:ext cx="1136352" cy="1462986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Unit costs sent to states in fall 2011</a:t>
          </a:r>
          <a:endParaRPr lang="en-US" sz="1400" kern="1200" dirty="0"/>
        </a:p>
      </dsp:txBody>
      <dsp:txXfrm>
        <a:off x="609600" y="3794817"/>
        <a:ext cx="1136352" cy="1462986"/>
      </dsp:txXfrm>
    </dsp:sp>
    <dsp:sp modelId="{995B3237-22AD-400D-BE23-0C44F33BA238}">
      <dsp:nvSpPr>
        <dsp:cNvPr id="0" name=""/>
        <dsp:cNvSpPr/>
      </dsp:nvSpPr>
      <dsp:spPr>
        <a:xfrm>
          <a:off x="2438401" y="3794817"/>
          <a:ext cx="1212490" cy="1462986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Final Phase II WIPs  transmitted March 2012.</a:t>
          </a:r>
          <a:endParaRPr lang="en-US" sz="1400" kern="1200" dirty="0"/>
        </a:p>
      </dsp:txBody>
      <dsp:txXfrm>
        <a:off x="2438401" y="3794817"/>
        <a:ext cx="1212490" cy="1462986"/>
      </dsp:txXfrm>
    </dsp:sp>
    <dsp:sp modelId="{10541DC7-0F20-409A-8419-584DE89762FE}">
      <dsp:nvSpPr>
        <dsp:cNvPr id="0" name=""/>
        <dsp:cNvSpPr/>
      </dsp:nvSpPr>
      <dsp:spPr>
        <a:xfrm>
          <a:off x="4343400" y="3794817"/>
          <a:ext cx="1118995" cy="1462986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Review of analysis after formal peer review TBD .</a:t>
          </a:r>
          <a:endParaRPr lang="en-US" sz="1400" kern="1200" dirty="0"/>
        </a:p>
      </dsp:txBody>
      <dsp:txXfrm>
        <a:off x="4343400" y="3794817"/>
        <a:ext cx="1118995" cy="14629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7824854-3995-4319-B452-8FAE652A92B4}" type="datetimeFigureOut">
              <a:rPr lang="en-US" smtClean="0"/>
              <a:pPr/>
              <a:t>5/21/2012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77FC9D6-C41C-49F5-8F4D-CB4DEA3E3DC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F2C485E-7271-4D40-9B69-F0C981AEC519}" type="datetimeFigureOut">
              <a:rPr lang="en-US" smtClean="0"/>
              <a:pPr/>
              <a:t>5/21/2012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749A9F0-C69E-4410-9603-DED95430C8F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5400"/>
            <a:ext cx="7772400" cy="18288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05200"/>
            <a:ext cx="6400800" cy="2133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337E7-8D6D-44D1-A497-0A646ED85E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24000" y="6384925"/>
            <a:ext cx="1524000" cy="473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i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0772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337E7-8D6D-44D1-A497-0A646ED85E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24000" y="6384925"/>
            <a:ext cx="1524000" cy="473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i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0" y="1066800"/>
            <a:ext cx="1371600" cy="5257800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1066800"/>
            <a:ext cx="7391400" cy="52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337E7-8D6D-44D1-A497-0A646ED85E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24000" y="6384925"/>
            <a:ext cx="1524000" cy="473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i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5400"/>
            <a:ext cx="7772400" cy="18288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05200"/>
            <a:ext cx="6400800" cy="2133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A1337E7-8D6D-44D1-A497-0A646ED85E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14800" y="6384925"/>
            <a:ext cx="1524000" cy="473075"/>
          </a:xfrm>
        </p:spPr>
        <p:txBody>
          <a:bodyPr/>
          <a:lstStyle>
            <a:lvl1pPr algn="ctr">
              <a:defRPr sz="1000" i="1" dirty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0772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2A1337E7-8D6D-44D1-A497-0A646ED85E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10000" y="6384925"/>
            <a:ext cx="1524000" cy="473075"/>
          </a:xfrm>
        </p:spPr>
        <p:txBody>
          <a:bodyPr/>
          <a:lstStyle>
            <a:lvl1pPr algn="ctr">
              <a:defRPr sz="1000" i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405187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050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A1337E7-8D6D-44D1-A497-0A646ED85E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10000" y="6384925"/>
            <a:ext cx="1524000" cy="473075"/>
          </a:xfrm>
        </p:spPr>
        <p:txBody>
          <a:bodyPr/>
          <a:lstStyle>
            <a:lvl1pPr algn="ctr">
              <a:defRPr sz="1000" i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0772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143000"/>
            <a:ext cx="43434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2672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2A1337E7-8D6D-44D1-A497-0A646ED85E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91000" y="6384925"/>
            <a:ext cx="1524000" cy="473075"/>
          </a:xfrm>
        </p:spPr>
        <p:txBody>
          <a:bodyPr/>
          <a:lstStyle>
            <a:lvl1pPr algn="ctr">
              <a:defRPr sz="1000" i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077200" cy="838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143000"/>
            <a:ext cx="43449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1828800"/>
            <a:ext cx="4344988" cy="4495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43000"/>
            <a:ext cx="43465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28800"/>
            <a:ext cx="4346575" cy="4495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A1337E7-8D6D-44D1-A497-0A646ED85E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86200" y="6384925"/>
            <a:ext cx="1524000" cy="473075"/>
          </a:xfrm>
        </p:spPr>
        <p:txBody>
          <a:bodyPr/>
          <a:lstStyle>
            <a:lvl1pPr algn="ctr">
              <a:defRPr sz="1000" i="1">
                <a:solidFill>
                  <a:srgbClr val="9C9FB4"/>
                </a:solidFill>
              </a:defRPr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0772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A1337E7-8D6D-44D1-A497-0A646ED85E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91000" y="6384925"/>
            <a:ext cx="1524000" cy="473075"/>
          </a:xfrm>
        </p:spPr>
        <p:txBody>
          <a:bodyPr/>
          <a:lstStyle>
            <a:lvl1pPr algn="ctr">
              <a:defRPr sz="1000" i="1">
                <a:solidFill>
                  <a:srgbClr val="9C9FB4"/>
                </a:solidFill>
              </a:defRPr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A1337E7-8D6D-44D1-A497-0A646ED85E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400" y="6384925"/>
            <a:ext cx="1524000" cy="473075"/>
          </a:xfrm>
        </p:spPr>
        <p:txBody>
          <a:bodyPr/>
          <a:lstStyle>
            <a:lvl1pPr algn="ctr">
              <a:defRPr sz="1000" i="1" dirty="0">
                <a:solidFill>
                  <a:srgbClr val="9C9FB4"/>
                </a:solidFill>
              </a:defRPr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001000" cy="838200"/>
          </a:xfrm>
        </p:spPr>
        <p:txBody>
          <a:bodyPr anchor="b">
            <a:noAutofit/>
          </a:bodyPr>
          <a:lstStyle>
            <a:lvl1pPr algn="ctr"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143000"/>
            <a:ext cx="5416550" cy="518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1143000"/>
            <a:ext cx="3313113" cy="51816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A1337E7-8D6D-44D1-A497-0A646ED85E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400" y="6384925"/>
            <a:ext cx="1524000" cy="473075"/>
          </a:xfrm>
        </p:spPr>
        <p:txBody>
          <a:bodyPr/>
          <a:lstStyle>
            <a:lvl1pPr algn="ctr">
              <a:defRPr sz="1000" i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0772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2A1337E7-8D6D-44D1-A497-0A646ED85E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24000" y="6384925"/>
            <a:ext cx="1524000" cy="473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i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5486400"/>
            <a:ext cx="6400800" cy="381000"/>
          </a:xfrm>
        </p:spPr>
        <p:txBody>
          <a:bodyPr anchor="b">
            <a:normAutofit/>
          </a:bodyPr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71600" y="1143000"/>
            <a:ext cx="6400800" cy="4343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71600" y="5867400"/>
            <a:ext cx="6400800" cy="4572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A1337E7-8D6D-44D1-A497-0A646ED85E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86200" y="6384925"/>
            <a:ext cx="1524000" cy="473075"/>
          </a:xfrm>
        </p:spPr>
        <p:txBody>
          <a:bodyPr/>
          <a:lstStyle>
            <a:lvl1pPr algn="ctr">
              <a:defRPr sz="1000" i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0772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A1337E7-8D6D-44D1-A497-0A646ED85E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86200" y="6384925"/>
            <a:ext cx="1524000" cy="473075"/>
          </a:xfrm>
        </p:spPr>
        <p:txBody>
          <a:bodyPr/>
          <a:lstStyle>
            <a:lvl1pPr algn="ctr">
              <a:defRPr sz="1000" i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0" y="1066800"/>
            <a:ext cx="1371600" cy="5257800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1066800"/>
            <a:ext cx="7391400" cy="52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A1337E7-8D6D-44D1-A497-0A646ED85E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24000" y="6384925"/>
            <a:ext cx="1524000" cy="473075"/>
          </a:xfrm>
        </p:spPr>
        <p:txBody>
          <a:bodyPr/>
          <a:lstStyle>
            <a:lvl1pPr algn="ctr">
              <a:defRPr sz="1000" i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5400"/>
            <a:ext cx="7772400" cy="18288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05200"/>
            <a:ext cx="6400800" cy="2133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A1337E7-8D6D-44D1-A497-0A646ED85E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14800" y="6384925"/>
            <a:ext cx="1524000" cy="473075"/>
          </a:xfrm>
        </p:spPr>
        <p:txBody>
          <a:bodyPr/>
          <a:lstStyle>
            <a:lvl1pPr algn="ctr">
              <a:defRPr sz="1000" i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0772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2A1337E7-8D6D-44D1-A497-0A646ED85E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400" y="6384925"/>
            <a:ext cx="1524000" cy="473075"/>
          </a:xfrm>
        </p:spPr>
        <p:txBody>
          <a:bodyPr/>
          <a:lstStyle>
            <a:lvl1pPr algn="ctr">
              <a:defRPr sz="1000" i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405187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050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A1337E7-8D6D-44D1-A497-0A646ED85E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10000" y="6384925"/>
            <a:ext cx="1524000" cy="473075"/>
          </a:xfrm>
        </p:spPr>
        <p:txBody>
          <a:bodyPr/>
          <a:lstStyle>
            <a:lvl1pPr algn="ctr">
              <a:defRPr sz="1000" i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0772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143000"/>
            <a:ext cx="43434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2672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2A1337E7-8D6D-44D1-A497-0A646ED85E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91000" y="6384925"/>
            <a:ext cx="1524000" cy="473075"/>
          </a:xfrm>
        </p:spPr>
        <p:txBody>
          <a:bodyPr/>
          <a:lstStyle>
            <a:lvl1pPr algn="ctr">
              <a:defRPr sz="1000" i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077200" cy="838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143000"/>
            <a:ext cx="43449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1828800"/>
            <a:ext cx="4344988" cy="4495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43000"/>
            <a:ext cx="43465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28800"/>
            <a:ext cx="4346575" cy="4495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A1337E7-8D6D-44D1-A497-0A646ED85E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86200" y="6384925"/>
            <a:ext cx="1524000" cy="473075"/>
          </a:xfrm>
        </p:spPr>
        <p:txBody>
          <a:bodyPr/>
          <a:lstStyle>
            <a:lvl1pPr algn="ctr">
              <a:defRPr sz="1000" i="1">
                <a:solidFill>
                  <a:srgbClr val="9C9FB4"/>
                </a:solidFill>
              </a:defRPr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0772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A1337E7-8D6D-44D1-A497-0A646ED85E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91000" y="6384925"/>
            <a:ext cx="1524000" cy="473075"/>
          </a:xfrm>
        </p:spPr>
        <p:txBody>
          <a:bodyPr/>
          <a:lstStyle>
            <a:lvl1pPr algn="ctr">
              <a:defRPr sz="1000" i="1">
                <a:solidFill>
                  <a:srgbClr val="9C9FB4"/>
                </a:solidFill>
              </a:defRPr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405187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050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337E7-8D6D-44D1-A497-0A646ED85E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24000" y="6384925"/>
            <a:ext cx="1524000" cy="473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i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A1337E7-8D6D-44D1-A497-0A646ED85E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400" y="6384925"/>
            <a:ext cx="1524000" cy="473075"/>
          </a:xfrm>
        </p:spPr>
        <p:txBody>
          <a:bodyPr/>
          <a:lstStyle>
            <a:lvl1pPr algn="ctr">
              <a:defRPr sz="1000" i="1">
                <a:solidFill>
                  <a:srgbClr val="9C9FB4"/>
                </a:solidFill>
              </a:defRPr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001000" cy="838200"/>
          </a:xfrm>
        </p:spPr>
        <p:txBody>
          <a:bodyPr anchor="b">
            <a:noAutofit/>
          </a:bodyPr>
          <a:lstStyle>
            <a:lvl1pPr algn="ctr"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143000"/>
            <a:ext cx="5416550" cy="518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1143000"/>
            <a:ext cx="3313113" cy="51816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A1337E7-8D6D-44D1-A497-0A646ED85E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400" y="6384925"/>
            <a:ext cx="1524000" cy="473075"/>
          </a:xfrm>
        </p:spPr>
        <p:txBody>
          <a:bodyPr/>
          <a:lstStyle>
            <a:lvl1pPr algn="ctr">
              <a:defRPr sz="1000" i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5486400"/>
            <a:ext cx="6400800" cy="381000"/>
          </a:xfrm>
        </p:spPr>
        <p:txBody>
          <a:bodyPr anchor="b">
            <a:normAutofit/>
          </a:bodyPr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71600" y="1143000"/>
            <a:ext cx="6400800" cy="4343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71600" y="5867400"/>
            <a:ext cx="6400800" cy="4572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A1337E7-8D6D-44D1-A497-0A646ED85E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86200" y="6384925"/>
            <a:ext cx="1524000" cy="473075"/>
          </a:xfrm>
        </p:spPr>
        <p:txBody>
          <a:bodyPr/>
          <a:lstStyle>
            <a:lvl1pPr algn="ctr">
              <a:defRPr sz="1000" i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0772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A1337E7-8D6D-44D1-A497-0A646ED85E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86200" y="6384925"/>
            <a:ext cx="1524000" cy="473075"/>
          </a:xfrm>
        </p:spPr>
        <p:txBody>
          <a:bodyPr/>
          <a:lstStyle>
            <a:lvl1pPr algn="ctr">
              <a:defRPr sz="1000" i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0" y="1066800"/>
            <a:ext cx="1371600" cy="5257800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1066800"/>
            <a:ext cx="7391400" cy="52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A1337E7-8D6D-44D1-A497-0A646ED85E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24000" y="6384925"/>
            <a:ext cx="1524000" cy="473075"/>
          </a:xfrm>
        </p:spPr>
        <p:txBody>
          <a:bodyPr/>
          <a:lstStyle>
            <a:lvl1pPr algn="ctr">
              <a:defRPr sz="1000" i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0772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143000"/>
            <a:ext cx="43434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2672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2A1337E7-8D6D-44D1-A497-0A646ED85E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24000" y="6384925"/>
            <a:ext cx="1524000" cy="473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i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077200" cy="838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143000"/>
            <a:ext cx="43449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1828800"/>
            <a:ext cx="4344988" cy="4495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43000"/>
            <a:ext cx="43465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28800"/>
            <a:ext cx="4346575" cy="4495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337E7-8D6D-44D1-A497-0A646ED85E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1524000" y="6384925"/>
            <a:ext cx="1524000" cy="473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i="1">
                <a:solidFill>
                  <a:srgbClr val="9C9FB4"/>
                </a:solidFill>
              </a:defRPr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0772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337E7-8D6D-44D1-A497-0A646ED85E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24000" y="6384925"/>
            <a:ext cx="1524000" cy="473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i="1">
                <a:solidFill>
                  <a:srgbClr val="9C9FB4"/>
                </a:solidFill>
              </a:defRPr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337E7-8D6D-44D1-A497-0A646ED85E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24000" y="6384925"/>
            <a:ext cx="1524000" cy="473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i="1">
                <a:solidFill>
                  <a:srgbClr val="9C9FB4"/>
                </a:solidFill>
              </a:defRPr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001000" cy="838200"/>
          </a:xfrm>
        </p:spPr>
        <p:txBody>
          <a:bodyPr anchor="b">
            <a:noAutofit/>
          </a:bodyPr>
          <a:lstStyle>
            <a:lvl1pPr algn="ctr"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143000"/>
            <a:ext cx="5416550" cy="518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1143000"/>
            <a:ext cx="3313113" cy="51816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337E7-8D6D-44D1-A497-0A646ED85E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24000" y="6384925"/>
            <a:ext cx="1524000" cy="473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i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5486400"/>
            <a:ext cx="6400800" cy="381000"/>
          </a:xfrm>
        </p:spPr>
        <p:txBody>
          <a:bodyPr anchor="b">
            <a:normAutofit/>
          </a:bodyPr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71600" y="1143000"/>
            <a:ext cx="6400800" cy="4343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71600" y="5867400"/>
            <a:ext cx="6400800" cy="4572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337E7-8D6D-44D1-A497-0A646ED85E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24000" y="6384925"/>
            <a:ext cx="1524000" cy="473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i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3.emf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5" Type="http://schemas.openxmlformats.org/officeDocument/2006/relationships/image" Target="../media/image5.emf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4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480"/>
            <a:ext cx="9144000" cy="1062320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0772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143000"/>
            <a:ext cx="8839200" cy="525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58000" y="6553200"/>
            <a:ext cx="2133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2A1337E7-8D6D-44D1-A497-0A646ED85E58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4" descr="colorchange_epa_seal pantone trim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202168" y="762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 descr="http://yosemite.epa.gov/ee/epa/eed.nsf/nceelogo3.jpg"/>
          <p:cNvPicPr>
            <a:picLocks noChangeAspect="1" noChangeArrowheads="1"/>
          </p:cNvPicPr>
          <p:nvPr/>
        </p:nvPicPr>
        <p:blipFill>
          <a:blip r:embed="rId14" cstate="print">
            <a:grayscl/>
          </a:blip>
          <a:srcRect b="37403"/>
          <a:stretch>
            <a:fillRect/>
          </a:stretch>
        </p:blipFill>
        <p:spPr bwMode="auto">
          <a:xfrm>
            <a:off x="152400" y="6419933"/>
            <a:ext cx="1351363" cy="361867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24000" y="6384925"/>
            <a:ext cx="1524000" cy="473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i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763"/>
            <a:ext cx="9144000" cy="1062037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77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143000"/>
            <a:ext cx="88392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58000" y="6553200"/>
            <a:ext cx="2133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fld id="{2A1337E7-8D6D-44D1-A497-0A646ED85E58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30" name="Picture 4" descr="colorchange_epa_seal pantone trim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202613" y="762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2" descr="http://yosemite.epa.gov/ee/epa/eed.nsf/nceelogo3.jpg"/>
          <p:cNvPicPr>
            <a:picLocks noChangeAspect="1" noChangeArrowheads="1"/>
          </p:cNvPicPr>
          <p:nvPr/>
        </p:nvPicPr>
        <p:blipFill>
          <a:blip r:embed="rId15" cstate="print">
            <a:grayscl/>
          </a:blip>
          <a:srcRect b="37402"/>
          <a:stretch>
            <a:fillRect/>
          </a:stretch>
        </p:blipFill>
        <p:spPr bwMode="auto">
          <a:xfrm>
            <a:off x="2459038" y="6496050"/>
            <a:ext cx="1350962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14800" y="6477000"/>
            <a:ext cx="1524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i="1" dirty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pic>
        <p:nvPicPr>
          <p:cNvPr id="1033" name="Picture 2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0" y="6483350"/>
            <a:ext cx="2425700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763"/>
            <a:ext cx="9144000" cy="1062037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77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143000"/>
            <a:ext cx="88392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58000" y="6553200"/>
            <a:ext cx="2133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fld id="{2A1337E7-8D6D-44D1-A497-0A646ED85E58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30" name="Picture 4" descr="colorchange_epa_seal pantone trim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202613" y="762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14800" y="6477000"/>
            <a:ext cx="1524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i="1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pic>
        <p:nvPicPr>
          <p:cNvPr id="1032" name="Picture 10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066800" y="6446838"/>
            <a:ext cx="968375" cy="41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10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6211888"/>
            <a:ext cx="8223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simpson.david@epa.gov" TargetMode="External"/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Benefit and Cost Analyses</a:t>
            </a:r>
            <a:br>
              <a:rPr lang="en-US" dirty="0" smtClean="0"/>
            </a:br>
            <a:r>
              <a:rPr lang="en-US" dirty="0" smtClean="0"/>
              <a:t>of the Chesapeake Bay TMDL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352800"/>
            <a:ext cx="6400800" cy="2438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Chesapeake Bay Program Office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Kevin </a:t>
            </a:r>
            <a:r>
              <a:rPr lang="en-US" sz="2000" dirty="0" err="1" smtClean="0">
                <a:solidFill>
                  <a:schemeClr val="tx1"/>
                </a:solidFill>
              </a:rPr>
              <a:t>DeBell</a:t>
            </a:r>
            <a:r>
              <a:rPr lang="en-US" sz="2000" dirty="0" smtClean="0">
                <a:solidFill>
                  <a:schemeClr val="tx1"/>
                </a:solidFill>
              </a:rPr>
              <a:t>     debell.kevin@epa.gov</a:t>
            </a:r>
          </a:p>
          <a:p>
            <a:endParaRPr lang="en-US" sz="2000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Office of Policy, National Center for Environmental Economics</a:t>
            </a:r>
          </a:p>
          <a:p>
            <a:r>
              <a:rPr lang="en-US" sz="2100" dirty="0" smtClean="0">
                <a:solidFill>
                  <a:schemeClr val="tx1"/>
                </a:solidFill>
              </a:rPr>
              <a:t>David Simpson     </a:t>
            </a:r>
            <a:r>
              <a:rPr lang="en-US" sz="2100" dirty="0" smtClean="0">
                <a:solidFill>
                  <a:schemeClr val="tx1"/>
                </a:solidFill>
                <a:hlinkClick r:id="rId2"/>
              </a:rPr>
              <a:t>simpson.david@epa.gov</a:t>
            </a:r>
            <a:endParaRPr lang="en-US" sz="2100" dirty="0" smtClean="0">
              <a:solidFill>
                <a:schemeClr val="tx1"/>
              </a:solidFill>
            </a:endParaRPr>
          </a:p>
          <a:p>
            <a:endParaRPr lang="en-US" sz="22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misleading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err="1" smtClean="0"/>
              <a:t>Costanza</a:t>
            </a:r>
            <a:r>
              <a:rPr lang="en-US" sz="2800" dirty="0" smtClean="0"/>
              <a:t> </a:t>
            </a:r>
            <a:r>
              <a:rPr lang="en-US" sz="2800" i="1" dirty="0" smtClean="0"/>
              <a:t>et al</a:t>
            </a:r>
            <a:r>
              <a:rPr lang="en-US" sz="2800" dirty="0" smtClean="0"/>
              <a:t>.’s famous “Value of natural capital and ecosystem services” provided a “serious </a:t>
            </a:r>
            <a:r>
              <a:rPr lang="en-US" sz="2800" dirty="0" err="1" smtClean="0"/>
              <a:t>understimate</a:t>
            </a:r>
            <a:r>
              <a:rPr lang="en-US" sz="2800" dirty="0" smtClean="0"/>
              <a:t> of infinity” (M. </a:t>
            </a:r>
            <a:r>
              <a:rPr lang="en-US" sz="2800" dirty="0" err="1" smtClean="0"/>
              <a:t>Toman</a:t>
            </a:r>
            <a:r>
              <a:rPr lang="en-US" sz="2800" dirty="0" smtClean="0"/>
              <a:t>)</a:t>
            </a:r>
          </a:p>
          <a:p>
            <a:r>
              <a:rPr lang="en-US" sz="2800" dirty="0" smtClean="0"/>
              <a:t>The legendary 1989 MD study (“$1 trillion, after inflation”) is rife with errors:</a:t>
            </a:r>
          </a:p>
          <a:p>
            <a:pPr lvl="1"/>
            <a:r>
              <a:rPr lang="en-US" sz="2400" dirty="0" smtClean="0"/>
              <a:t>Shipping through the Port of Baltimore has next to nothing to do with water quality</a:t>
            </a:r>
          </a:p>
          <a:p>
            <a:pPr lvl="1"/>
            <a:r>
              <a:rPr lang="en-US" sz="2400" dirty="0" smtClean="0"/>
              <a:t>According to the study, the value of all real estate in MD would more than double.</a:t>
            </a:r>
          </a:p>
          <a:p>
            <a:r>
              <a:rPr lang="en-US" sz="2800" dirty="0" smtClean="0"/>
              <a:t>Marylanders may spend more than $2B/year on recreational boating, but that’s not a valid estimate of water quality improvement benefits.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1337E7-8D6D-44D1-A497-0A646ED85E58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077200" cy="838200"/>
          </a:xfrm>
        </p:spPr>
        <p:txBody>
          <a:bodyPr/>
          <a:lstStyle/>
          <a:p>
            <a:r>
              <a:rPr lang="en-US" sz="4000" dirty="0" smtClean="0"/>
              <a:t>NCEE benefit estimation efforts:</a:t>
            </a:r>
            <a:br>
              <a:rPr lang="en-US" sz="4000" dirty="0" smtClean="0"/>
            </a:br>
            <a:r>
              <a:rPr lang="en-US" sz="4000" dirty="0" smtClean="0"/>
              <a:t>“Revealed preference”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Commercial fishing</a:t>
            </a:r>
          </a:p>
          <a:p>
            <a:r>
              <a:rPr lang="en-US" dirty="0" smtClean="0"/>
              <a:t>Recreational fishing and other recreation</a:t>
            </a:r>
          </a:p>
          <a:p>
            <a:r>
              <a:rPr lang="en-US" dirty="0" smtClean="0"/>
              <a:t>Property values</a:t>
            </a:r>
          </a:p>
          <a:p>
            <a:r>
              <a:rPr lang="en-US" dirty="0" smtClean="0"/>
              <a:t>Avoided costs of water treatment &amp; dredging</a:t>
            </a:r>
          </a:p>
          <a:p>
            <a:r>
              <a:rPr lang="en-US" dirty="0" smtClean="0"/>
              <a:t>Ecological co-benefits of BMPs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1337E7-8D6D-44D1-A497-0A646ED85E58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Anticipating some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5715000"/>
          </a:xfrm>
        </p:spPr>
        <p:txBody>
          <a:bodyPr/>
          <a:lstStyle/>
          <a:p>
            <a:r>
              <a:rPr lang="en-US" sz="2800" dirty="0" smtClean="0"/>
              <a:t>“What about health effects?”</a:t>
            </a:r>
          </a:p>
          <a:p>
            <a:pPr lvl="1"/>
            <a:r>
              <a:rPr lang="en-US" sz="2400" dirty="0" smtClean="0"/>
              <a:t>Partially reflected in other categories</a:t>
            </a:r>
          </a:p>
          <a:p>
            <a:pPr lvl="1"/>
            <a:r>
              <a:rPr lang="en-US" sz="2400" dirty="0" smtClean="0"/>
              <a:t>We haven’t found evidence of wide-spread mortality/morbidity effects (except, possibly, from air quality?)</a:t>
            </a:r>
          </a:p>
          <a:p>
            <a:pPr lvl="1">
              <a:buNone/>
            </a:pPr>
            <a:endParaRPr lang="en-US" sz="2400" dirty="0" smtClean="0"/>
          </a:p>
          <a:p>
            <a:r>
              <a:rPr lang="en-US" sz="2800" dirty="0" smtClean="0"/>
              <a:t>“What about jobs?”</a:t>
            </a:r>
          </a:p>
          <a:p>
            <a:pPr lvl="1"/>
            <a:r>
              <a:rPr lang="en-US" sz="2400" dirty="0" smtClean="0"/>
              <a:t>We’re doing a parallel “impacts analysis”.</a:t>
            </a:r>
          </a:p>
          <a:p>
            <a:pPr lvl="1"/>
            <a:r>
              <a:rPr lang="en-US" sz="2400" dirty="0" smtClean="0"/>
              <a:t>Are jobs a benefit or a cost?  It depends.</a:t>
            </a:r>
          </a:p>
          <a:p>
            <a:pPr lvl="1">
              <a:buNone/>
            </a:pPr>
            <a:endParaRPr lang="en-US" sz="2400" dirty="0" smtClean="0"/>
          </a:p>
          <a:p>
            <a:r>
              <a:rPr lang="en-US" sz="2800" dirty="0" smtClean="0"/>
              <a:t>“What about spillover effects?”</a:t>
            </a:r>
          </a:p>
          <a:p>
            <a:pPr lvl="1"/>
            <a:r>
              <a:rPr lang="en-US" sz="2400" dirty="0" smtClean="0"/>
              <a:t>Generally effects in other markets would double-count effects already measured.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1337E7-8D6D-44D1-A497-0A646ED85E58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NCEE benefit estimation efforts:</a:t>
            </a:r>
            <a:br>
              <a:rPr lang="en-US" sz="4000" dirty="0" smtClean="0"/>
            </a:br>
            <a:r>
              <a:rPr lang="en-US" sz="4000" dirty="0" smtClean="0"/>
              <a:t>“Stated preference”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values cannot be inferred from observed behavior (= “revealed preference”)</a:t>
            </a:r>
          </a:p>
          <a:p>
            <a:pPr lvl="1"/>
            <a:r>
              <a:rPr lang="en-US" dirty="0" smtClean="0"/>
              <a:t>What market transaction will reveal what you’d be willing to pay to save an endangered species?</a:t>
            </a:r>
          </a:p>
          <a:p>
            <a:pPr lvl="1"/>
            <a:r>
              <a:rPr lang="en-US" dirty="0" smtClean="0"/>
              <a:t>To pass along a better world to your grandchildren?</a:t>
            </a:r>
          </a:p>
          <a:p>
            <a:r>
              <a:rPr lang="en-US" dirty="0" smtClean="0"/>
              <a:t>To infer these values, we conduct surveys (= “stated preference”).</a:t>
            </a:r>
          </a:p>
          <a:p>
            <a:r>
              <a:rPr lang="en-US" dirty="0" smtClean="0"/>
              <a:t>We’re on a very compressed timetable for this work, and have a literature review (= “benefit transfer”) backup plan.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1337E7-8D6D-44D1-A497-0A646ED85E58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382000" cy="66751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Tentative Timeline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763000" cy="5105400"/>
          </a:xfrm>
        </p:spPr>
        <p:txBody>
          <a:bodyPr>
            <a:normAutofit/>
          </a:bodyPr>
          <a:lstStyle/>
          <a:p>
            <a:pPr>
              <a:buNone/>
              <a:tabLst>
                <a:tab pos="1998663" algn="l"/>
              </a:tabLst>
            </a:pPr>
            <a:r>
              <a:rPr lang="en-US" sz="2400" dirty="0" smtClean="0"/>
              <a:t>December		Responses from jurisdictions on unit costs</a:t>
            </a:r>
          </a:p>
          <a:p>
            <a:pPr>
              <a:buNone/>
              <a:tabLst>
                <a:tab pos="1998663" algn="l"/>
              </a:tabLst>
            </a:pPr>
            <a:r>
              <a:rPr lang="en-US" sz="2400" dirty="0" smtClean="0"/>
              <a:t>January-February	Development of draft cost analysis</a:t>
            </a:r>
          </a:p>
          <a:p>
            <a:pPr>
              <a:buNone/>
              <a:tabLst>
                <a:tab pos="1998663" algn="l"/>
              </a:tabLst>
            </a:pPr>
            <a:r>
              <a:rPr lang="en-US" sz="2400" dirty="0" smtClean="0"/>
              <a:t>March-May		Revisions based on Phase II WIPs</a:t>
            </a:r>
          </a:p>
          <a:p>
            <a:pPr>
              <a:buNone/>
              <a:tabLst>
                <a:tab pos="1998663" algn="l"/>
              </a:tabLst>
            </a:pPr>
            <a:r>
              <a:rPr lang="en-US" sz="2400" dirty="0" smtClean="0"/>
              <a:t>Summer 2012		</a:t>
            </a:r>
            <a:r>
              <a:rPr lang="en-US" sz="2400" dirty="0" smtClean="0"/>
              <a:t>P</a:t>
            </a:r>
            <a:r>
              <a:rPr lang="en-US" sz="2400" dirty="0" smtClean="0"/>
              <a:t>eer </a:t>
            </a:r>
            <a:r>
              <a:rPr lang="en-US" sz="2400" dirty="0" smtClean="0"/>
              <a:t>review</a:t>
            </a:r>
          </a:p>
          <a:p>
            <a:pPr>
              <a:buNone/>
              <a:tabLst>
                <a:tab pos="1998663" algn="l"/>
              </a:tabLst>
            </a:pPr>
            <a:r>
              <a:rPr lang="en-US" sz="2400" dirty="0" smtClean="0"/>
              <a:t>Fall 2012		Continued revisions and improvements</a:t>
            </a:r>
          </a:p>
          <a:p>
            <a:pPr>
              <a:buNone/>
              <a:tabLst>
                <a:tab pos="1998663" algn="l"/>
              </a:tabLst>
            </a:pPr>
            <a:r>
              <a:rPr lang="en-US" sz="2400" dirty="0" smtClean="0"/>
              <a:t>December 2012		Delivery of analyses to DA </a:t>
            </a:r>
            <a:r>
              <a:rPr lang="en-US" sz="2400" dirty="0" err="1" smtClean="0"/>
              <a:t>Perciasepe</a:t>
            </a: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/>
          <a:lstStyle/>
          <a:p>
            <a:fld id="{5B7F8676-CF75-4D7C-BF44-0E8BAC5389AD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6751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What are We Trying to Do?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5105400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n-US" sz="2400" dirty="0" smtClean="0"/>
              <a:t>Develop an analysis of the total benefits and costs of the TMDL for the Chesapeake Bay watershed and for individual jurisdictions.</a:t>
            </a:r>
          </a:p>
          <a:p>
            <a:pPr>
              <a:spcAft>
                <a:spcPts val="1200"/>
              </a:spcAft>
            </a:pPr>
            <a:r>
              <a:rPr lang="en-US" sz="2400" dirty="0" smtClean="0"/>
              <a:t>Place benefits and costs of the TMDL into the context of the effort Bay watershed states have made over the years.</a:t>
            </a:r>
          </a:p>
          <a:p>
            <a:pPr>
              <a:spcAft>
                <a:spcPts val="1200"/>
              </a:spcAft>
            </a:pPr>
            <a:r>
              <a:rPr lang="en-US" sz="2400" dirty="0" smtClean="0"/>
              <a:t>Assist states in development of Phase II WIPs and subsequent analyses. </a:t>
            </a:r>
          </a:p>
          <a:p>
            <a:pPr>
              <a:spcAft>
                <a:spcPts val="1200"/>
              </a:spcAft>
            </a:pPr>
            <a:r>
              <a:rPr lang="en-US" sz="2400" dirty="0" smtClean="0"/>
              <a:t>Develop better methods for water quality improvement benefit estimation.</a:t>
            </a:r>
          </a:p>
          <a:p>
            <a:pPr>
              <a:spcAft>
                <a:spcPts val="1200"/>
              </a:spcAft>
            </a:pPr>
            <a:r>
              <a:rPr lang="en-US" sz="2400" dirty="0" smtClean="0"/>
              <a:t>Use transparent methodologies, data, and tools that can be easily employed in updates of this analysis.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/>
          <a:lstStyle/>
          <a:p>
            <a:fld id="{5B7F8676-CF75-4D7C-BF44-0E8BAC5389A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Progress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500" dirty="0" smtClean="0"/>
              <a:t>EPA is collecting and analyzing data for benefits and cost analyses.</a:t>
            </a:r>
          </a:p>
          <a:p>
            <a:r>
              <a:rPr lang="en-US" sz="2500" dirty="0" smtClean="0"/>
              <a:t>EPA is providing extensive outreach to interested parties.</a:t>
            </a:r>
          </a:p>
          <a:p>
            <a:pPr lvl="1">
              <a:buFont typeface="Courier New" pitchFamily="49" charset="0"/>
              <a:buChar char="o"/>
            </a:pPr>
            <a:r>
              <a:rPr lang="en-US" sz="2100" dirty="0" smtClean="0"/>
              <a:t>CBP advisory committees</a:t>
            </a:r>
          </a:p>
          <a:p>
            <a:pPr lvl="1">
              <a:buFont typeface="Courier New" pitchFamily="49" charset="0"/>
              <a:buChar char="o"/>
            </a:pPr>
            <a:r>
              <a:rPr lang="en-US" sz="2100" dirty="0" smtClean="0"/>
              <a:t>Bay watershed jurisdictions</a:t>
            </a:r>
          </a:p>
          <a:p>
            <a:pPr lvl="1">
              <a:buFont typeface="Courier New" pitchFamily="49" charset="0"/>
              <a:buChar char="o"/>
            </a:pPr>
            <a:r>
              <a:rPr lang="en-US" sz="2100" dirty="0" smtClean="0"/>
              <a:t>Environmental and other non-governmental organizations</a:t>
            </a:r>
          </a:p>
          <a:p>
            <a:r>
              <a:rPr lang="en-US" sz="2500" dirty="0" smtClean="0"/>
              <a:t>EPA is coordinating with regional and national experts.</a:t>
            </a:r>
          </a:p>
          <a:p>
            <a:pPr lvl="1">
              <a:buFont typeface="Courier New" pitchFamily="49" charset="0"/>
              <a:buChar char="o"/>
            </a:pPr>
            <a:r>
              <a:rPr lang="en-US" sz="2100" dirty="0" smtClean="0"/>
              <a:t>Benefits workshop</a:t>
            </a:r>
          </a:p>
          <a:p>
            <a:pPr lvl="1">
              <a:buFont typeface="Courier New" pitchFamily="49" charset="0"/>
              <a:buChar char="o"/>
            </a:pPr>
            <a:r>
              <a:rPr lang="en-US" sz="2100" dirty="0" smtClean="0"/>
              <a:t>Coordination with outside projects, including USDA</a:t>
            </a:r>
          </a:p>
          <a:p>
            <a:pPr lvl="1">
              <a:buFont typeface="Courier New" pitchFamily="49" charset="0"/>
              <a:buChar char="o"/>
            </a:pPr>
            <a:r>
              <a:rPr lang="en-US" sz="2100" dirty="0" smtClean="0"/>
              <a:t>Urban stormwater costs</a:t>
            </a:r>
          </a:p>
          <a:p>
            <a:pPr lvl="1">
              <a:buFont typeface="Courier New" pitchFamily="49" charset="0"/>
              <a:buChar char="o"/>
            </a:pPr>
            <a:r>
              <a:rPr lang="en-US" sz="2100" dirty="0" smtClean="0"/>
              <a:t>Peer review</a:t>
            </a:r>
          </a:p>
          <a:p>
            <a:pPr lvl="1">
              <a:buNone/>
            </a:pPr>
            <a:endParaRPr lang="en-US" sz="2100" dirty="0" smtClean="0"/>
          </a:p>
          <a:p>
            <a:pPr lvl="1"/>
            <a:endParaRPr lang="en-US" sz="2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1337E7-8D6D-44D1-A497-0A646ED85E5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6751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Cost Estimation</a:t>
            </a:r>
            <a:endParaRPr lang="en-US" sz="36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914400" y="1143000"/>
          <a:ext cx="8229600" cy="55626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/>
          <a:lstStyle/>
          <a:p>
            <a:fld id="{5B7F8676-CF75-4D7C-BF44-0E8BAC5389A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 Estimation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dirty="0" smtClean="0"/>
              <a:t>	“In 2009, commercial fishermen in the Mid-Atlantic Region landed 696 million pounds of finfish and shellfish, earning $435 million in landings revenue.”</a:t>
            </a:r>
          </a:p>
          <a:p>
            <a:pPr lvl="1">
              <a:buNone/>
            </a:pPr>
            <a:r>
              <a:rPr lang="en-US" dirty="0" smtClean="0"/>
              <a:t> </a:t>
            </a:r>
          </a:p>
          <a:p>
            <a:pPr lvl="3" algn="r">
              <a:buNone/>
            </a:pPr>
            <a:r>
              <a:rPr lang="en-US" dirty="0" smtClean="0"/>
              <a:t>National Marine Fisheries Service 2009 Regional Report </a:t>
            </a:r>
          </a:p>
          <a:p>
            <a:pPr lvl="3" algn="r">
              <a:buNone/>
            </a:pPr>
            <a:r>
              <a:rPr lang="en-US" dirty="0" smtClean="0"/>
              <a:t>for the mid-Atlantic Region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smtClean="0"/>
              <a:t>	How are facts like these related to “economic values”?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1337E7-8D6D-44D1-A497-0A646ED85E5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Revenues, surplus, and values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1337E7-8D6D-44D1-A497-0A646ED85E58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1447800" y="1380744"/>
            <a:ext cx="6940296" cy="4590288"/>
          </a:xfrm>
          <a:custGeom>
            <a:avLst/>
            <a:gdLst>
              <a:gd name="connsiteX0" fmla="*/ 0 w 6940296"/>
              <a:gd name="connsiteY0" fmla="*/ 0 h 4590288"/>
              <a:gd name="connsiteX1" fmla="*/ 9144 w 6940296"/>
              <a:gd name="connsiteY1" fmla="*/ 4590288 h 4590288"/>
              <a:gd name="connsiteX2" fmla="*/ 6940296 w 6940296"/>
              <a:gd name="connsiteY2" fmla="*/ 4590288 h 4590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940296" h="4590288">
                <a:moveTo>
                  <a:pt x="0" y="0"/>
                </a:moveTo>
                <a:lnTo>
                  <a:pt x="9144" y="4590288"/>
                </a:lnTo>
                <a:lnTo>
                  <a:pt x="6940296" y="4590288"/>
                </a:ln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858000" y="6019800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Millions of pounds</a:t>
            </a:r>
          </a:p>
          <a:p>
            <a:pPr algn="r"/>
            <a:r>
              <a:rPr lang="en-US" dirty="0" smtClean="0"/>
              <a:t>of fish landed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0" y="1066800"/>
            <a:ext cx="14478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Price of “fish” </a:t>
            </a:r>
          </a:p>
          <a:p>
            <a:r>
              <a:rPr lang="en-US" dirty="0" smtClean="0"/>
              <a:t>[NB:  in a real example we’d be much more specific]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391400" y="3733800"/>
            <a:ext cx="1905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B050"/>
                </a:solidFill>
              </a:rPr>
              <a:t>Demand = what consumers are willing to pay for another fish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467600" y="1219200"/>
            <a:ext cx="1905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Supply = what it cost to catch another fish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 flipH="1">
            <a:off x="1447800" y="3429000"/>
            <a:ext cx="3733800" cy="2514600"/>
          </a:xfrm>
          <a:prstGeom prst="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1447800" y="1905000"/>
            <a:ext cx="6172200" cy="3810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447800" y="1371600"/>
            <a:ext cx="7010400" cy="388620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572000" y="60198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696 M lbs.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57200" y="3276600"/>
            <a:ext cx="1066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62.5 ¢/lb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1905000" y="38100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Revenue = $435 M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Economic benefits = “Surpluses”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1337E7-8D6D-44D1-A497-0A646ED85E58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1447800" y="1380744"/>
            <a:ext cx="6940296" cy="4590288"/>
          </a:xfrm>
          <a:custGeom>
            <a:avLst/>
            <a:gdLst>
              <a:gd name="connsiteX0" fmla="*/ 0 w 6940296"/>
              <a:gd name="connsiteY0" fmla="*/ 0 h 4590288"/>
              <a:gd name="connsiteX1" fmla="*/ 9144 w 6940296"/>
              <a:gd name="connsiteY1" fmla="*/ 4590288 h 4590288"/>
              <a:gd name="connsiteX2" fmla="*/ 6940296 w 6940296"/>
              <a:gd name="connsiteY2" fmla="*/ 4590288 h 4590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940296" h="4590288">
                <a:moveTo>
                  <a:pt x="0" y="0"/>
                </a:moveTo>
                <a:lnTo>
                  <a:pt x="9144" y="4590288"/>
                </a:lnTo>
                <a:lnTo>
                  <a:pt x="6940296" y="4590288"/>
                </a:ln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858000" y="6019800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Millions of pounds</a:t>
            </a:r>
          </a:p>
          <a:p>
            <a:pPr algn="r"/>
            <a:r>
              <a:rPr lang="en-US" dirty="0" smtClean="0"/>
              <a:t>of fish landed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0" y="1066800"/>
            <a:ext cx="14478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Price of “fish” </a:t>
            </a:r>
          </a:p>
          <a:p>
            <a:r>
              <a:rPr lang="en-US" dirty="0" smtClean="0"/>
              <a:t>[NB:  in a real example we’d be much more specific]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391400" y="3733800"/>
            <a:ext cx="1905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B050"/>
                </a:solidFill>
              </a:rPr>
              <a:t>Demand = what consumers are willing to pay for another fish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467600" y="1219200"/>
            <a:ext cx="1905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Supply = what it cost to catch another fish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 flipH="1">
            <a:off x="1447800" y="3429000"/>
            <a:ext cx="3733800" cy="2514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1447800" y="1905000"/>
            <a:ext cx="6172200" cy="3810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447800" y="1371600"/>
            <a:ext cx="7010400" cy="388620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572000" y="60198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696 M lbs.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57200" y="3276600"/>
            <a:ext cx="1066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62.5 ¢/lb</a:t>
            </a:r>
            <a:endParaRPr lang="en-US" dirty="0"/>
          </a:p>
        </p:txBody>
      </p:sp>
      <p:sp>
        <p:nvSpPr>
          <p:cNvPr id="22" name="Freeform 21"/>
          <p:cNvSpPr/>
          <p:nvPr/>
        </p:nvSpPr>
        <p:spPr>
          <a:xfrm>
            <a:off x="1455576" y="3433665"/>
            <a:ext cx="3685591" cy="2258008"/>
          </a:xfrm>
          <a:custGeom>
            <a:avLst/>
            <a:gdLst>
              <a:gd name="connsiteX0" fmla="*/ 0 w 3685591"/>
              <a:gd name="connsiteY0" fmla="*/ 2258008 h 2258008"/>
              <a:gd name="connsiteX1" fmla="*/ 18661 w 3685591"/>
              <a:gd name="connsiteY1" fmla="*/ 0 h 2258008"/>
              <a:gd name="connsiteX2" fmla="*/ 3685591 w 3685591"/>
              <a:gd name="connsiteY2" fmla="*/ 0 h 2258008"/>
              <a:gd name="connsiteX3" fmla="*/ 0 w 3685591"/>
              <a:gd name="connsiteY3" fmla="*/ 2258008 h 2258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85591" h="2258008">
                <a:moveTo>
                  <a:pt x="0" y="2258008"/>
                </a:moveTo>
                <a:lnTo>
                  <a:pt x="18661" y="0"/>
                </a:lnTo>
                <a:lnTo>
                  <a:pt x="3685591" y="0"/>
                </a:lnTo>
                <a:lnTo>
                  <a:pt x="0" y="2258008"/>
                </a:lnTo>
                <a:close/>
              </a:path>
            </a:pathLst>
          </a:custGeom>
          <a:solidFill>
            <a:srgbClr val="FF0000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1752600" y="3810000"/>
            <a:ext cx="1447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Producer surplus = profit</a:t>
            </a:r>
            <a:endParaRPr lang="en-US" dirty="0"/>
          </a:p>
        </p:txBody>
      </p:sp>
      <p:sp>
        <p:nvSpPr>
          <p:cNvPr id="24" name="Freeform 23"/>
          <p:cNvSpPr/>
          <p:nvPr/>
        </p:nvSpPr>
        <p:spPr>
          <a:xfrm>
            <a:off x="1436914" y="1352939"/>
            <a:ext cx="3713584" cy="2080726"/>
          </a:xfrm>
          <a:custGeom>
            <a:avLst/>
            <a:gdLst>
              <a:gd name="connsiteX0" fmla="*/ 0 w 3713584"/>
              <a:gd name="connsiteY0" fmla="*/ 2062065 h 2080726"/>
              <a:gd name="connsiteX1" fmla="*/ 9331 w 3713584"/>
              <a:gd name="connsiteY1" fmla="*/ 0 h 2080726"/>
              <a:gd name="connsiteX2" fmla="*/ 3713584 w 3713584"/>
              <a:gd name="connsiteY2" fmla="*/ 2080726 h 2080726"/>
              <a:gd name="connsiteX3" fmla="*/ 0 w 3713584"/>
              <a:gd name="connsiteY3" fmla="*/ 2062065 h 20807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13584" h="2080726">
                <a:moveTo>
                  <a:pt x="0" y="2062065"/>
                </a:moveTo>
                <a:cubicBezTo>
                  <a:pt x="3110" y="1374710"/>
                  <a:pt x="6221" y="687355"/>
                  <a:pt x="9331" y="0"/>
                </a:cubicBezTo>
                <a:lnTo>
                  <a:pt x="3713584" y="2080726"/>
                </a:lnTo>
                <a:lnTo>
                  <a:pt x="0" y="2062065"/>
                </a:lnTo>
                <a:close/>
              </a:path>
            </a:pathLst>
          </a:custGeom>
          <a:solidFill>
            <a:schemeClr val="accent5">
              <a:lumMod val="75000"/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1524000" y="2286000"/>
            <a:ext cx="2133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Consumer surplus = “What you would pay for it over and above what you do pay for it.”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water quality enter in?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1337E7-8D6D-44D1-A497-0A646ED85E58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1447800" y="1380744"/>
            <a:ext cx="6940296" cy="4590288"/>
          </a:xfrm>
          <a:custGeom>
            <a:avLst/>
            <a:gdLst>
              <a:gd name="connsiteX0" fmla="*/ 0 w 6940296"/>
              <a:gd name="connsiteY0" fmla="*/ 0 h 4590288"/>
              <a:gd name="connsiteX1" fmla="*/ 9144 w 6940296"/>
              <a:gd name="connsiteY1" fmla="*/ 4590288 h 4590288"/>
              <a:gd name="connsiteX2" fmla="*/ 6940296 w 6940296"/>
              <a:gd name="connsiteY2" fmla="*/ 4590288 h 4590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940296" h="4590288">
                <a:moveTo>
                  <a:pt x="0" y="0"/>
                </a:moveTo>
                <a:lnTo>
                  <a:pt x="9144" y="4590288"/>
                </a:lnTo>
                <a:lnTo>
                  <a:pt x="6940296" y="4590288"/>
                </a:ln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858000" y="6019800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Millions of pounds</a:t>
            </a:r>
          </a:p>
          <a:p>
            <a:pPr algn="r"/>
            <a:r>
              <a:rPr lang="en-US" dirty="0" smtClean="0"/>
              <a:t>of fish landed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0" y="1066800"/>
            <a:ext cx="14478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Price of “fish” </a:t>
            </a:r>
          </a:p>
          <a:p>
            <a:r>
              <a:rPr lang="en-US" dirty="0" smtClean="0"/>
              <a:t>[NB:  in a real example we’d be much more specific]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010400" y="5193268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B050"/>
                </a:solidFill>
              </a:rPr>
              <a:t>Demand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010400" y="3143071"/>
            <a:ext cx="2133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New supply:  it’s easier to catch fish when there are more fish to catch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 flipH="1">
            <a:off x="1447800" y="3429000"/>
            <a:ext cx="3733800" cy="2514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1447800" y="1905000"/>
            <a:ext cx="6172200" cy="3810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447800" y="1371600"/>
            <a:ext cx="7010400" cy="388620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572000" y="60198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696 M lbs.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57200" y="3276600"/>
            <a:ext cx="1066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62.5 ¢/lb</a:t>
            </a:r>
            <a:endParaRPr lang="en-US" dirty="0"/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1600200" y="1828800"/>
            <a:ext cx="6172200" cy="381000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Freeform 33"/>
          <p:cNvSpPr/>
          <p:nvPr/>
        </p:nvSpPr>
        <p:spPr>
          <a:xfrm>
            <a:off x="1436914" y="3407229"/>
            <a:ext cx="4463143" cy="2569028"/>
          </a:xfrm>
          <a:custGeom>
            <a:avLst/>
            <a:gdLst>
              <a:gd name="connsiteX0" fmla="*/ 3744686 w 4463143"/>
              <a:gd name="connsiteY0" fmla="*/ 0 h 2569028"/>
              <a:gd name="connsiteX1" fmla="*/ 4463143 w 4463143"/>
              <a:gd name="connsiteY1" fmla="*/ 457200 h 2569028"/>
              <a:gd name="connsiteX2" fmla="*/ 968829 w 4463143"/>
              <a:gd name="connsiteY2" fmla="*/ 2569028 h 2569028"/>
              <a:gd name="connsiteX3" fmla="*/ 0 w 4463143"/>
              <a:gd name="connsiteY3" fmla="*/ 2547257 h 2569028"/>
              <a:gd name="connsiteX4" fmla="*/ 32657 w 4463143"/>
              <a:gd name="connsiteY4" fmla="*/ 2275114 h 2569028"/>
              <a:gd name="connsiteX5" fmla="*/ 3744686 w 4463143"/>
              <a:gd name="connsiteY5" fmla="*/ 0 h 25690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63143" h="2569028">
                <a:moveTo>
                  <a:pt x="3744686" y="0"/>
                </a:moveTo>
                <a:lnTo>
                  <a:pt x="4463143" y="457200"/>
                </a:lnTo>
                <a:lnTo>
                  <a:pt x="968829" y="2569028"/>
                </a:lnTo>
                <a:lnTo>
                  <a:pt x="0" y="2547257"/>
                </a:lnTo>
                <a:lnTo>
                  <a:pt x="32657" y="2275114"/>
                </a:lnTo>
                <a:lnTo>
                  <a:pt x="3744686" y="0"/>
                </a:lnTo>
                <a:close/>
              </a:path>
            </a:pathLst>
          </a:custGeom>
          <a:solidFill>
            <a:srgbClr val="FFFF00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36"/>
          <p:cNvGrpSpPr/>
          <p:nvPr/>
        </p:nvGrpSpPr>
        <p:grpSpPr>
          <a:xfrm>
            <a:off x="2057400" y="3352800"/>
            <a:ext cx="2057399" cy="1323439"/>
            <a:chOff x="2057400" y="3352800"/>
            <a:chExt cx="2057399" cy="1323439"/>
          </a:xfrm>
        </p:grpSpPr>
        <p:sp>
          <p:nvSpPr>
            <p:cNvPr id="35" name="TextBox 34"/>
            <p:cNvSpPr txBox="1"/>
            <p:nvPr/>
          </p:nvSpPr>
          <p:spPr>
            <a:xfrm>
              <a:off x="2057400" y="3352800"/>
              <a:ext cx="1905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Economic benefit =  increase in surplus</a:t>
              </a:r>
              <a:endParaRPr lang="en-US" sz="2000" dirty="0"/>
            </a:p>
          </p:txBody>
        </p:sp>
        <p:sp>
          <p:nvSpPr>
            <p:cNvPr id="36" name="Bent Arrow 35"/>
            <p:cNvSpPr/>
            <p:nvPr/>
          </p:nvSpPr>
          <p:spPr>
            <a:xfrm rot="5400000">
              <a:off x="3505199" y="3810000"/>
              <a:ext cx="609600" cy="609600"/>
            </a:xfrm>
            <a:prstGeom prst="ben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44444E-6 L 0.05833 0.0777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" y="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3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Valuation principles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52400" y="1143000"/>
            <a:ext cx="8991600" cy="5257800"/>
          </a:xfrm>
        </p:spPr>
        <p:txBody>
          <a:bodyPr/>
          <a:lstStyle/>
          <a:p>
            <a:r>
              <a:rPr lang="en-US" dirty="0" smtClean="0"/>
              <a:t>Total expenditures are poor guides to value.</a:t>
            </a:r>
          </a:p>
          <a:p>
            <a:r>
              <a:rPr lang="en-US" dirty="0" smtClean="0"/>
              <a:t>Values are </a:t>
            </a:r>
            <a:r>
              <a:rPr lang="en-US" u="sng" dirty="0" smtClean="0"/>
              <a:t>incremental</a:t>
            </a:r>
            <a:r>
              <a:rPr lang="en-US" dirty="0" smtClean="0"/>
              <a:t>; not “How much is water worth?” but “How much would it be worth to improve water quality by </a:t>
            </a:r>
            <a:r>
              <a:rPr lang="en-US" i="1" dirty="0" smtClean="0"/>
              <a:t>x </a:t>
            </a:r>
            <a:r>
              <a:rPr lang="en-US" dirty="0" smtClean="0"/>
              <a:t> relative to a baseline?”</a:t>
            </a:r>
          </a:p>
          <a:p>
            <a:r>
              <a:rPr lang="en-US" dirty="0" smtClean="0"/>
              <a:t>You can almost never infer benefits with easily available data – it’s complicated!</a:t>
            </a:r>
          </a:p>
          <a:p>
            <a:r>
              <a:rPr lang="en-US" dirty="0" smtClean="0"/>
              <a:t>Example was of shift in supply, in other cases it’s a shift in demand, or both</a:t>
            </a:r>
          </a:p>
          <a:p>
            <a:pPr lvl="1"/>
            <a:r>
              <a:rPr lang="en-US" dirty="0" smtClean="0"/>
              <a:t>E. g., people </a:t>
            </a:r>
            <a:r>
              <a:rPr lang="en-US" smtClean="0"/>
              <a:t>may pay </a:t>
            </a:r>
            <a:r>
              <a:rPr lang="en-US" dirty="0" smtClean="0"/>
              <a:t>more for “healthier” fish.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1337E7-8D6D-44D1-A497-0A646ED85E58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EE Template 9-19-11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NCEE Template 9-19-11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NCEE Template 9-19-11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NCEE Template 9-19-11</Template>
  <TotalTime>2263</TotalTime>
  <Words>873</Words>
  <Application>Microsoft Office PowerPoint</Application>
  <PresentationFormat>On-screen Show (4:3)</PresentationFormat>
  <Paragraphs>134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NCEE Template 9-19-11</vt:lpstr>
      <vt:lpstr>1_NCEE Template 9-19-11</vt:lpstr>
      <vt:lpstr>2_NCEE Template 9-19-11</vt:lpstr>
      <vt:lpstr>Benefit and Cost Analyses of the Chesapeake Bay TMDL</vt:lpstr>
      <vt:lpstr>What are We Trying to Do?</vt:lpstr>
      <vt:lpstr>Progress</vt:lpstr>
      <vt:lpstr>Cost Estimation</vt:lpstr>
      <vt:lpstr>Benefit Estimation</vt:lpstr>
      <vt:lpstr>Revenues, surplus, and values</vt:lpstr>
      <vt:lpstr>Economic benefits = “Surpluses”</vt:lpstr>
      <vt:lpstr>How does water quality enter in?</vt:lpstr>
      <vt:lpstr>Valuation principles</vt:lpstr>
      <vt:lpstr>Some misleading examples</vt:lpstr>
      <vt:lpstr>NCEE benefit estimation efforts: “Revealed preference”</vt:lpstr>
      <vt:lpstr>Anticipating some questions</vt:lpstr>
      <vt:lpstr>NCEE benefit estimation efforts: “Stated preference”</vt:lpstr>
      <vt:lpstr>Tentative Timeline</vt:lpstr>
    </vt:vector>
  </TitlesOfParts>
  <Company>US-EPA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Benefit-Cost Analysis of the Chesapeake Bay TMDLs</dc:title>
  <dc:creator>DSimps05</dc:creator>
  <cp:lastModifiedBy>mharrington</cp:lastModifiedBy>
  <cp:revision>110</cp:revision>
  <dcterms:created xsi:type="dcterms:W3CDTF">2011-12-02T14:11:39Z</dcterms:created>
  <dcterms:modified xsi:type="dcterms:W3CDTF">2012-05-21T14:25:45Z</dcterms:modified>
</cp:coreProperties>
</file>