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0" r:id="rId3"/>
    <p:sldId id="258" r:id="rId4"/>
    <p:sldId id="292" r:id="rId5"/>
    <p:sldId id="294" r:id="rId6"/>
    <p:sldId id="293" r:id="rId7"/>
    <p:sldId id="286" r:id="rId8"/>
    <p:sldId id="287" r:id="rId9"/>
    <p:sldId id="288" r:id="rId10"/>
    <p:sldId id="295" r:id="rId11"/>
    <p:sldId id="291" r:id="rId12"/>
    <p:sldId id="289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8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24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99711-C816-4A1E-8499-9A1850FF689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8DFD-1DC9-4DAD-BEE2-7E3686F2CB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99711-C816-4A1E-8499-9A1850FF689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8DFD-1DC9-4DAD-BEE2-7E3686F2CB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99711-C816-4A1E-8499-9A1850FF689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8DFD-1DC9-4DAD-BEE2-7E3686F2CB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99711-C816-4A1E-8499-9A1850FF689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8DFD-1DC9-4DAD-BEE2-7E3686F2CB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99711-C816-4A1E-8499-9A1850FF689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8DFD-1DC9-4DAD-BEE2-7E3686F2CB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99711-C816-4A1E-8499-9A1850FF689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8DFD-1DC9-4DAD-BEE2-7E3686F2CB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99711-C816-4A1E-8499-9A1850FF689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8DFD-1DC9-4DAD-BEE2-7E3686F2CB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99711-C816-4A1E-8499-9A1850FF689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8DFD-1DC9-4DAD-BEE2-7E3686F2CB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99711-C816-4A1E-8499-9A1850FF689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8DFD-1DC9-4DAD-BEE2-7E3686F2CB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99711-C816-4A1E-8499-9A1850FF689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8DFD-1DC9-4DAD-BEE2-7E3686F2CB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99711-C816-4A1E-8499-9A1850FF689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E508DFD-1DC9-4DAD-BEE2-7E3686F2CB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4599711-C816-4A1E-8499-9A1850FF689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508DFD-1DC9-4DAD-BEE2-7E3686F2CB3E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archive.chesapeakebay.net/pubs/Nutrient-Sediment_Control_Review_Protocol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438400"/>
            <a:ext cx="7924800" cy="23050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>
                <a:solidFill>
                  <a:schemeClr val="bg1"/>
                </a:solidFill>
              </a:rPr>
              <a:t> Chesapeake Bay Program Expert Panel Assessments of BMP and Management Actions</a:t>
            </a:r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76800"/>
            <a:ext cx="6400800" cy="1981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Mark Dubin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Agricultural Technical Coordinator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University of Maryland Extension-College Park</a:t>
            </a:r>
          </a:p>
          <a:p>
            <a:pPr eaLnBrk="1" hangingPunct="1">
              <a:lnSpc>
                <a:spcPct val="80000"/>
              </a:lnSpc>
            </a:pPr>
            <a:endParaRPr lang="en-US" sz="20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Modeling Quarterly Review Meeting</a:t>
            </a:r>
            <a:endParaRPr lang="en-US" sz="20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April 17, 2012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Expert Review Panel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70120"/>
          </a:xfrm>
        </p:spPr>
        <p:txBody>
          <a:bodyPr>
            <a:normAutofit/>
          </a:bodyPr>
          <a:lstStyle/>
          <a:p>
            <a:r>
              <a:rPr lang="en-US" dirty="0" smtClean="0"/>
              <a:t>Urban Stormwater Workgroup</a:t>
            </a:r>
          </a:p>
          <a:p>
            <a:pPr lvl="1"/>
            <a:r>
              <a:rPr lang="en-US" dirty="0" smtClean="0"/>
              <a:t>Erosion and Sediment </a:t>
            </a:r>
            <a:r>
              <a:rPr lang="en-US" dirty="0" smtClean="0"/>
              <a:t>Control: (June 2012)</a:t>
            </a:r>
            <a:br>
              <a:rPr lang="en-US" dirty="0" smtClean="0"/>
            </a:br>
            <a:r>
              <a:rPr lang="en-US" dirty="0" smtClean="0"/>
              <a:t>Evaluation of E&amp;S BMP proposal by West Virginia.</a:t>
            </a:r>
            <a:endParaRPr lang="en-US" dirty="0" smtClean="0"/>
          </a:p>
          <a:p>
            <a:pPr lvl="1"/>
            <a:r>
              <a:rPr lang="en-US" dirty="0" smtClean="0"/>
              <a:t>Illicit Discharge </a:t>
            </a:r>
            <a:r>
              <a:rPr lang="en-US" dirty="0" smtClean="0"/>
              <a:t>Elimination: (June 2012)</a:t>
            </a:r>
            <a:br>
              <a:rPr lang="en-US" dirty="0" smtClean="0"/>
            </a:br>
            <a:r>
              <a:rPr lang="en-US" dirty="0" smtClean="0"/>
              <a:t>Joint evaluation by Urban and Wastewater Workgroups.</a:t>
            </a:r>
            <a:endParaRPr lang="en-US" dirty="0" smtClean="0"/>
          </a:p>
          <a:p>
            <a:pPr lvl="1"/>
            <a:r>
              <a:rPr lang="en-US" dirty="0" smtClean="0"/>
              <a:t>Impervious </a:t>
            </a:r>
            <a:r>
              <a:rPr lang="en-US" dirty="0" smtClean="0"/>
              <a:t>Disconnect: (FFY 2013)</a:t>
            </a:r>
            <a:endParaRPr lang="en-US" dirty="0" smtClean="0"/>
          </a:p>
          <a:p>
            <a:pPr lvl="1"/>
            <a:r>
              <a:rPr lang="en-US" dirty="0" smtClean="0"/>
              <a:t>Floating </a:t>
            </a:r>
            <a:r>
              <a:rPr lang="en-US" dirty="0" smtClean="0"/>
              <a:t>Wetlands: (FFY 2013)</a:t>
            </a:r>
            <a:endParaRPr lang="en-US" dirty="0" smtClean="0"/>
          </a:p>
          <a:p>
            <a:pPr lvl="1"/>
            <a:r>
              <a:rPr lang="en-US" dirty="0" smtClean="0"/>
              <a:t>S4 Minimum Management </a:t>
            </a:r>
            <a:r>
              <a:rPr lang="en-US" dirty="0" smtClean="0"/>
              <a:t>Measures: (FFY 2014)   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Expert Review Panel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701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Forestry Workgroup</a:t>
            </a:r>
          </a:p>
          <a:p>
            <a:pPr lvl="1"/>
            <a:r>
              <a:rPr lang="en-US" dirty="0" smtClean="0"/>
              <a:t>Riparian Buffers Panel: (Active)</a:t>
            </a:r>
            <a:br>
              <a:rPr lang="en-US" dirty="0" smtClean="0"/>
            </a:br>
            <a:r>
              <a:rPr lang="en-US" dirty="0" smtClean="0"/>
              <a:t>Evaluation of grass and forest riparian buffer management systems. </a:t>
            </a:r>
          </a:p>
          <a:p>
            <a:pPr lvl="1"/>
            <a:r>
              <a:rPr lang="en-US" dirty="0" smtClean="0"/>
              <a:t>Urban Tree Planting Panel: (Active)</a:t>
            </a:r>
            <a:br>
              <a:rPr lang="en-US" dirty="0" smtClean="0"/>
            </a:br>
            <a:r>
              <a:rPr lang="en-US" dirty="0" smtClean="0"/>
              <a:t>Evaluation of effects of urban tree plantings.</a:t>
            </a:r>
          </a:p>
          <a:p>
            <a:pPr lvl="1"/>
            <a:r>
              <a:rPr lang="en-US" dirty="0" smtClean="0"/>
              <a:t>Forest Management: (FFY 2013)</a:t>
            </a:r>
            <a:br>
              <a:rPr lang="en-US" dirty="0" smtClean="0"/>
            </a:br>
            <a:r>
              <a:rPr lang="en-US" dirty="0" smtClean="0"/>
              <a:t>Evaluation of forest management plan implementation.</a:t>
            </a:r>
          </a:p>
          <a:p>
            <a:pPr lvl="1"/>
            <a:r>
              <a:rPr lang="en-US" dirty="0" smtClean="0"/>
              <a:t>Urban Filter Strips and Upgraded Stream </a:t>
            </a:r>
            <a:r>
              <a:rPr lang="en-US" dirty="0" smtClean="0"/>
              <a:t>Buffers: (FFY 2013)</a:t>
            </a:r>
            <a:br>
              <a:rPr lang="en-US" dirty="0" smtClean="0"/>
            </a:br>
            <a:r>
              <a:rPr lang="en-US" dirty="0" smtClean="0"/>
              <a:t>Joint Urban and Forestry Workgroup evaluation. 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Expert Review Panel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70120"/>
          </a:xfrm>
        </p:spPr>
        <p:txBody>
          <a:bodyPr>
            <a:normAutofit/>
          </a:bodyPr>
          <a:lstStyle/>
          <a:p>
            <a:r>
              <a:rPr lang="en-US" dirty="0" smtClean="0"/>
              <a:t>Wastewater Workgroup</a:t>
            </a:r>
          </a:p>
          <a:p>
            <a:pPr lvl="1"/>
            <a:r>
              <a:rPr lang="en-US" dirty="0" smtClean="0"/>
              <a:t>Septic Panel Part 1: (Active)</a:t>
            </a:r>
            <a:br>
              <a:rPr lang="en-US" dirty="0" smtClean="0"/>
            </a:br>
            <a:r>
              <a:rPr lang="en-US" dirty="0" smtClean="0"/>
              <a:t>Evaluation of on-lot septic management systems effectiveness.</a:t>
            </a:r>
          </a:p>
          <a:p>
            <a:pPr lvl="1"/>
            <a:r>
              <a:rPr lang="en-US" dirty="0" smtClean="0"/>
              <a:t>Septic Panel Part 2: (FFY 2013)</a:t>
            </a:r>
            <a:br>
              <a:rPr lang="en-US" dirty="0" smtClean="0"/>
            </a:br>
            <a:r>
              <a:rPr lang="en-US" dirty="0" smtClean="0"/>
              <a:t>Broader evaluation of on-lot septic management systems.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7886700" cy="117197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Tetra Tech Support -</a:t>
            </a:r>
            <a:r>
              <a:rPr lang="en-US" dirty="0" smtClean="0"/>
              <a:t>Collecting </a:t>
            </a:r>
            <a:r>
              <a:rPr lang="en-US" dirty="0"/>
              <a:t>Technical and Modeling Information on </a:t>
            </a:r>
            <a:r>
              <a:rPr lang="en-US" dirty="0" smtClean="0"/>
              <a:t>BMPs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124200"/>
            <a:ext cx="8229600" cy="3581400"/>
          </a:xfrm>
        </p:spPr>
        <p:txBody>
          <a:bodyPr/>
          <a:lstStyle/>
          <a:p>
            <a:r>
              <a:rPr lang="en-US" dirty="0" smtClean="0"/>
              <a:t>Technical information on practices implemented in federal/state programs in CB Watershed</a:t>
            </a:r>
          </a:p>
          <a:p>
            <a:r>
              <a:rPr lang="en-US" dirty="0" smtClean="0"/>
              <a:t>Operational conditions relative to these practices:</a:t>
            </a:r>
          </a:p>
          <a:p>
            <a:pPr lvl="1"/>
            <a:r>
              <a:rPr lang="en-US" dirty="0" smtClean="0"/>
              <a:t>Program guidelines</a:t>
            </a:r>
          </a:p>
          <a:p>
            <a:pPr lvl="1"/>
            <a:r>
              <a:rPr lang="en-US" dirty="0" smtClean="0"/>
              <a:t>Permits</a:t>
            </a:r>
          </a:p>
          <a:p>
            <a:pPr lvl="1"/>
            <a:r>
              <a:rPr lang="en-US" dirty="0" smtClean="0"/>
              <a:t>Regulations</a:t>
            </a:r>
          </a:p>
          <a:p>
            <a:pPr lvl="1"/>
            <a:r>
              <a:rPr lang="en-US" dirty="0" smtClean="0"/>
              <a:t>Restrictions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2685109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52600"/>
            <a:ext cx="7886700" cy="117197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Tetra Tech Support -</a:t>
            </a:r>
            <a:r>
              <a:rPr lang="en-US" dirty="0"/>
              <a:t>Collect Technical and Modeling Information on NM </a:t>
            </a:r>
            <a:r>
              <a:rPr lang="en-US" dirty="0" smtClean="0"/>
              <a:t>BMPs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3071611"/>
          </a:xfrm>
        </p:spPr>
        <p:txBody>
          <a:bodyPr/>
          <a:lstStyle/>
          <a:p>
            <a:r>
              <a:rPr lang="en-US" dirty="0" smtClean="0"/>
              <a:t>Work with modelers to identify how BMPs will be handled in current applicable CBP models</a:t>
            </a:r>
          </a:p>
          <a:p>
            <a:r>
              <a:rPr lang="en-US" dirty="0" smtClean="0"/>
              <a:t>Help incorporate into BMP definitions and effectiveness estimation information to support data tracking, reporting, and analysis requirements of CB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392057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Tetra Tech Support-Interviews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43400"/>
          </a:xfrm>
        </p:spPr>
        <p:txBody>
          <a:bodyPr/>
          <a:lstStyle/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To obtain research papers, project reports, fact sheets, websites, etc. that can provide information on NM BMPs</a:t>
            </a:r>
          </a:p>
          <a:p>
            <a:pPr lvl="1"/>
            <a:r>
              <a:rPr lang="en-US" dirty="0" smtClean="0"/>
              <a:t>To obtain information on areas where BMPs are implemented and programs that have adopted the BMPs</a:t>
            </a:r>
          </a:p>
          <a:p>
            <a:r>
              <a:rPr lang="en-US" dirty="0" smtClean="0"/>
              <a:t>Who?</a:t>
            </a:r>
          </a:p>
          <a:p>
            <a:pPr lvl="1"/>
            <a:r>
              <a:rPr lang="en-US" dirty="0" smtClean="0"/>
              <a:t>Expert Panel members</a:t>
            </a:r>
          </a:p>
          <a:p>
            <a:pPr lvl="1"/>
            <a:r>
              <a:rPr lang="en-US" dirty="0" smtClean="0"/>
              <a:t>State/federal program </a:t>
            </a:r>
            <a:r>
              <a:rPr lang="en-US" dirty="0" smtClean="0"/>
              <a:t>experts</a:t>
            </a:r>
          </a:p>
          <a:p>
            <a:pPr lvl="1"/>
            <a:r>
              <a:rPr lang="en-US" dirty="0" smtClean="0"/>
              <a:t>Other experts identified by </a:t>
            </a:r>
            <a:r>
              <a:rPr lang="en-US" dirty="0" smtClean="0"/>
              <a:t>WG </a:t>
            </a:r>
            <a:r>
              <a:rPr lang="en-US" dirty="0" smtClean="0"/>
              <a:t>and Panel</a:t>
            </a:r>
          </a:p>
        </p:txBody>
      </p:sp>
    </p:spTree>
    <p:extLst>
      <p:ext uri="{BB962C8B-B14F-4D97-AF65-F5344CB8AC3E}">
        <p14:creationId xmlns:p14="http://schemas.microsoft.com/office/powerpoint/2010/main" xmlns="" val="3423193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Tetra Tech Support-Scientific Literature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810000"/>
          </a:xfrm>
        </p:spPr>
        <p:txBody>
          <a:bodyPr/>
          <a:lstStyle/>
          <a:p>
            <a:r>
              <a:rPr lang="en-US" dirty="0" smtClean="0"/>
              <a:t>To assist </a:t>
            </a:r>
            <a:r>
              <a:rPr lang="en-US" dirty="0" smtClean="0"/>
              <a:t>Expert </a:t>
            </a:r>
            <a:r>
              <a:rPr lang="en-US" dirty="0" smtClean="0"/>
              <a:t>Panel</a:t>
            </a:r>
          </a:p>
          <a:p>
            <a:pPr lvl="1"/>
            <a:r>
              <a:rPr lang="en-US" dirty="0" smtClean="0"/>
              <a:t>BMP definitions</a:t>
            </a:r>
          </a:p>
          <a:p>
            <a:pPr lvl="1"/>
            <a:r>
              <a:rPr lang="en-US" dirty="0" smtClean="0"/>
              <a:t>BMP effectiveness</a:t>
            </a:r>
          </a:p>
          <a:p>
            <a:r>
              <a:rPr lang="en-US" dirty="0" smtClean="0"/>
              <a:t>Tt searches and screens articles for applicability, usefulness, and quality</a:t>
            </a:r>
          </a:p>
          <a:p>
            <a:r>
              <a:rPr lang="en-US" dirty="0" smtClean="0"/>
              <a:t>Peer-reviewed literature back to January 1, 1985</a:t>
            </a:r>
          </a:p>
          <a:p>
            <a:r>
              <a:rPr lang="en-US" dirty="0" smtClean="0"/>
              <a:t>Tt provides citations and abstracts</a:t>
            </a:r>
          </a:p>
        </p:txBody>
      </p:sp>
    </p:spTree>
    <p:extLst>
      <p:ext uri="{BB962C8B-B14F-4D97-AF65-F5344CB8AC3E}">
        <p14:creationId xmlns:p14="http://schemas.microsoft.com/office/powerpoint/2010/main" xmlns="" val="36901854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752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Tetra Tech Support-Teleconferences and Meeting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57600"/>
            <a:ext cx="8229600" cy="2667000"/>
          </a:xfrm>
        </p:spPr>
        <p:txBody>
          <a:bodyPr/>
          <a:lstStyle/>
          <a:p>
            <a:r>
              <a:rPr lang="en-US" dirty="0" smtClean="0"/>
              <a:t>Help set up teleconferences for Expert Panel</a:t>
            </a:r>
          </a:p>
          <a:p>
            <a:r>
              <a:rPr lang="en-US" dirty="0" smtClean="0"/>
              <a:t>Assist with meetings as appropriate</a:t>
            </a:r>
          </a:p>
        </p:txBody>
      </p:sp>
    </p:spTree>
    <p:extLst>
      <p:ext uri="{BB962C8B-B14F-4D97-AF65-F5344CB8AC3E}">
        <p14:creationId xmlns:p14="http://schemas.microsoft.com/office/powerpoint/2010/main" xmlns="" val="6158609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Tetra Tech Support-Evaluation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694090"/>
          </a:xfrm>
        </p:spPr>
        <p:txBody>
          <a:bodyPr/>
          <a:lstStyle/>
          <a:p>
            <a:r>
              <a:rPr lang="en-US" dirty="0" smtClean="0"/>
              <a:t>Compile available information for each BMP identified by Panel for recommendation</a:t>
            </a:r>
          </a:p>
          <a:p>
            <a:r>
              <a:rPr lang="en-US" dirty="0" smtClean="0"/>
              <a:t>Assist Panel in developing BMP definitions and effectiveness values</a:t>
            </a:r>
          </a:p>
          <a:p>
            <a:r>
              <a:rPr lang="en-US" dirty="0" smtClean="0"/>
              <a:t>Follow criteria for Phase II TMDL, Current Progress Reporting (Phase 5.3.2), and Phase III TMDL Planning (Phase 6.0)</a:t>
            </a:r>
          </a:p>
          <a:p>
            <a:r>
              <a:rPr lang="en-US" dirty="0" smtClean="0"/>
              <a:t>Seek a balance between the science and practicality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43440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723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Tetra Tech Support-Review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86838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Source Sector Review</a:t>
            </a:r>
          </a:p>
          <a:p>
            <a:pPr lvl="1"/>
            <a:r>
              <a:rPr lang="en-US" sz="2000" dirty="0" smtClean="0"/>
              <a:t>Assist with presentations of Panel recommendations for review by </a:t>
            </a:r>
            <a:r>
              <a:rPr lang="en-US" sz="2000" dirty="0" smtClean="0"/>
              <a:t>WG </a:t>
            </a:r>
            <a:r>
              <a:rPr lang="en-US" sz="2000" dirty="0" smtClean="0"/>
              <a:t>for recommendation of approval by the Water Quality Goal Implementation Team (WQGIT)</a:t>
            </a:r>
          </a:p>
          <a:p>
            <a:pPr lvl="1"/>
            <a:r>
              <a:rPr lang="en-US" sz="2000" dirty="0" smtClean="0"/>
              <a:t>Technical components of recommendation</a:t>
            </a:r>
          </a:p>
          <a:p>
            <a:r>
              <a:rPr lang="en-US" sz="2800" dirty="0" smtClean="0"/>
              <a:t>Technical Review</a:t>
            </a:r>
          </a:p>
          <a:p>
            <a:pPr lvl="1"/>
            <a:r>
              <a:rPr lang="en-US" sz="2000" dirty="0" smtClean="0"/>
              <a:t>Assist with presentation of Panel recommendations for review by the Watershed Technical Workgroup (WTWG) for recommendation of approval by the WQGIT</a:t>
            </a:r>
          </a:p>
          <a:p>
            <a:pPr lvl="1"/>
            <a:r>
              <a:rPr lang="en-US" sz="2000" dirty="0" smtClean="0"/>
              <a:t>Modeling components, tracking, and reporting</a:t>
            </a:r>
          </a:p>
          <a:p>
            <a:r>
              <a:rPr lang="en-US" sz="2800" dirty="0"/>
              <a:t>Recommendation Approval</a:t>
            </a:r>
          </a:p>
          <a:p>
            <a:pPr lvl="1"/>
            <a:r>
              <a:rPr lang="en-US" sz="2000" dirty="0" smtClean="0"/>
              <a:t>Assist with presentation of </a:t>
            </a:r>
            <a:r>
              <a:rPr lang="en-US" sz="2000" dirty="0"/>
              <a:t>Panel recommendations for review by the WQGIT for final approval</a:t>
            </a:r>
          </a:p>
          <a:p>
            <a:pPr lvl="1"/>
            <a:r>
              <a:rPr lang="en-US" sz="2000" dirty="0"/>
              <a:t>Process </a:t>
            </a:r>
            <a:r>
              <a:rPr lang="en-US" sz="2000" dirty="0" smtClean="0"/>
              <a:t>used and consistency </a:t>
            </a:r>
            <a:r>
              <a:rPr lang="en-US" sz="2000" dirty="0"/>
              <a:t>with existing approved BMPs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0287609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85800" y="-77788"/>
            <a:ext cx="10591800" cy="706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152400" y="1752600"/>
            <a:ext cx="88392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143000" y="3352800"/>
            <a:ext cx="7162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Mark Dubin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Agricultural Technical Coordinator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University of Maryland Extension-College Park</a:t>
            </a:r>
            <a:b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College of Agriculture and Natural Resources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USDA-NIFA Mid-Atlantic Water Program</a:t>
            </a:r>
            <a:b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mdubin06@umd.edu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EPA Chesapeake Bay Program Office</a:t>
            </a:r>
            <a:b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mdubin@chesapeakebay.net </a:t>
            </a:r>
          </a:p>
        </p:txBody>
      </p:sp>
      <p:pic>
        <p:nvPicPr>
          <p:cNvPr id="6149" name="Picture 6" descr="cbplogocolor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3050" y="152400"/>
            <a:ext cx="2520950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8" descr="Extension_UMD_slogan_colo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152400"/>
            <a:ext cx="2743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10" descr="mid-atlantic_stmp_0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038600"/>
            <a:ext cx="19018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12" descr="timthum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2800" y="4800600"/>
            <a:ext cx="1981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Tetra Tech Support-Documentation and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733800"/>
          </a:xfrm>
        </p:spPr>
        <p:txBody>
          <a:bodyPr/>
          <a:lstStyle/>
          <a:p>
            <a:r>
              <a:rPr lang="en-US" dirty="0" smtClean="0"/>
              <a:t>Documentation and Reporting</a:t>
            </a:r>
          </a:p>
          <a:p>
            <a:pPr lvl="1"/>
            <a:r>
              <a:rPr lang="en-US" dirty="0"/>
              <a:t>Fully document completed and approved BMP </a:t>
            </a:r>
            <a:r>
              <a:rPr lang="en-US" dirty="0" smtClean="0"/>
              <a:t>evaluations</a:t>
            </a:r>
            <a:endParaRPr lang="en-US" dirty="0"/>
          </a:p>
          <a:p>
            <a:pPr lvl="1"/>
            <a:r>
              <a:rPr lang="en-US" dirty="0"/>
              <a:t>Report to include the documentation and reporting elements delineated in </a:t>
            </a:r>
            <a:r>
              <a:rPr lang="en-US" i="1" dirty="0">
                <a:solidFill>
                  <a:srgbClr val="0099CC"/>
                </a:solidFill>
              </a:rPr>
              <a:t>BMP Protocol</a:t>
            </a:r>
            <a:r>
              <a:rPr lang="en-US" dirty="0"/>
              <a:t>.</a:t>
            </a:r>
          </a:p>
          <a:p>
            <a:pPr marL="400050" lvl="1" indent="0">
              <a:buNone/>
            </a:pPr>
            <a:r>
              <a:rPr lang="en-US" sz="1800" u="sng" dirty="0">
                <a:solidFill>
                  <a:srgbClr val="0099CC"/>
                </a:solidFill>
                <a:hlinkClick r:id="rId2"/>
              </a:rPr>
              <a:t>http://</a:t>
            </a:r>
            <a:r>
              <a:rPr lang="en-US" sz="1800" u="sng" dirty="0" smtClean="0">
                <a:solidFill>
                  <a:srgbClr val="0099CC"/>
                </a:solidFill>
                <a:hlinkClick r:id="rId2"/>
              </a:rPr>
              <a:t>archive.chesapeakebay.net/pubs/Nutrient-Sediment_Control_Review_Protocol.pdf</a:t>
            </a:r>
            <a:endParaRPr lang="en-US" sz="1800" dirty="0">
              <a:solidFill>
                <a:srgbClr val="0099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16145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4"/>
          <p:cNvSpPr txBox="1">
            <a:spLocks noChangeArrowheads="1"/>
          </p:cNvSpPr>
          <p:nvPr/>
        </p:nvSpPr>
        <p:spPr bwMode="auto">
          <a:xfrm>
            <a:off x="3200400" y="3581400"/>
            <a:ext cx="3657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>
                <a:solidFill>
                  <a:schemeClr val="bg1"/>
                </a:solidFill>
              </a:rPr>
              <a:t>Questions?</a:t>
            </a:r>
          </a:p>
        </p:txBody>
      </p:sp>
      <p:pic>
        <p:nvPicPr>
          <p:cNvPr id="4" name="Picture 3" descr="georgicodyssey03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14300" y="0"/>
            <a:ext cx="92583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05000" y="3733800"/>
            <a:ext cx="571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solidFill>
                  <a:schemeClr val="bg1"/>
                </a:solidFill>
              </a:rPr>
              <a:t>Questions?</a:t>
            </a:r>
            <a:endParaRPr lang="en-US" sz="7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Best Management Practice Review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Why evaluate BMPs?</a:t>
            </a:r>
          </a:p>
          <a:p>
            <a:r>
              <a:rPr lang="en-US" dirty="0" smtClean="0"/>
              <a:t>Partnership recognized best </a:t>
            </a:r>
            <a:r>
              <a:rPr lang="en-US" dirty="0" smtClean="0"/>
              <a:t>management </a:t>
            </a:r>
            <a:r>
              <a:rPr lang="en-US" dirty="0" smtClean="0"/>
              <a:t>practices </a:t>
            </a:r>
            <a:r>
              <a:rPr lang="en-US" dirty="0" smtClean="0"/>
              <a:t>(BMP) </a:t>
            </a:r>
            <a:r>
              <a:rPr lang="en-US" dirty="0" smtClean="0"/>
              <a:t>are based on currently available scientific information and best professional judgment at the time  of their development. New scientific data may initiate a re-evaluation periodically to adjust associated definitions and effectiveness values.  </a:t>
            </a:r>
          </a:p>
          <a:p>
            <a:r>
              <a:rPr lang="en-US" dirty="0" smtClean="0"/>
              <a:t>Partnership experiences in tracking, verification and reporting BMP implementation may also initiate a re-evaluation.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Best Management Practice Review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Why evaluate BMPs?</a:t>
            </a:r>
          </a:p>
          <a:p>
            <a:r>
              <a:rPr lang="en-US" dirty="0" smtClean="0"/>
              <a:t>Similar to when the Tributary Strategies were developed in response to the Chesapeake 2000 agreement goals, implementation of currently approved BMPs may not </a:t>
            </a:r>
            <a:r>
              <a:rPr lang="en-US" dirty="0" smtClean="0"/>
              <a:t>achieve the goals set forth in the </a:t>
            </a:r>
            <a:r>
              <a:rPr lang="en-US" dirty="0" smtClean="0"/>
              <a:t>2010 TMDL without incorporating new management opportunities. </a:t>
            </a:r>
          </a:p>
          <a:p>
            <a:r>
              <a:rPr lang="en-US" dirty="0" smtClean="0"/>
              <a:t>In </a:t>
            </a:r>
            <a:r>
              <a:rPr lang="en-US" dirty="0" smtClean="0"/>
              <a:t>addition to increasing implementation of </a:t>
            </a:r>
            <a:r>
              <a:rPr lang="en-US" dirty="0" smtClean="0"/>
              <a:t>the existing BMPs, </a:t>
            </a:r>
            <a:r>
              <a:rPr lang="en-US" dirty="0" smtClean="0"/>
              <a:t>new technologies are constantly arising, </a:t>
            </a:r>
            <a:r>
              <a:rPr lang="en-US" dirty="0" smtClean="0"/>
              <a:t>supplementing or replacing traditional practices </a:t>
            </a:r>
            <a:r>
              <a:rPr lang="en-US" dirty="0" smtClean="0"/>
              <a:t>that may have been in place for years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Best Management Practice Review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Why evaluate BMPs?</a:t>
            </a:r>
          </a:p>
          <a:p>
            <a:r>
              <a:rPr lang="en-US" dirty="0" smtClean="0"/>
              <a:t>Interim or provisional BMPs that have been proposed by the jurisdictions and approved by the CBPO are available for planning purposes only; e.g. WIPs, Milestones. </a:t>
            </a:r>
          </a:p>
          <a:p>
            <a:r>
              <a:rPr lang="en-US" dirty="0" smtClean="0"/>
              <a:t>To allow the reporting of these new interim BMPs for progress towards the 2010 TMDL goals, the interim BMPs must go through the partnership approved evaluation</a:t>
            </a:r>
            <a:r>
              <a:rPr lang="en-US" dirty="0" smtClean="0"/>
              <a:t> process to be officially recognized.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Best Management Practice Review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/>
          </a:bodyPr>
          <a:lstStyle/>
          <a:p>
            <a:r>
              <a:rPr lang="en-US" dirty="0" smtClean="0"/>
              <a:t>Through the partnership approved “</a:t>
            </a:r>
            <a:r>
              <a:rPr lang="en-US" b="1" dirty="0" smtClean="0"/>
              <a:t>Protocol for Development, Review and Approval of Loading and Effectiveness Estimates for Nutrient and Sediment Controls”</a:t>
            </a:r>
            <a:r>
              <a:rPr lang="en-US" dirty="0" smtClean="0"/>
              <a:t>, new and interim BMPs are </a:t>
            </a:r>
            <a:r>
              <a:rPr lang="en-US" dirty="0" smtClean="0"/>
              <a:t>considered and evaluated for inclusion in the modeling tools, and long-standing </a:t>
            </a:r>
            <a:r>
              <a:rPr lang="en-US" dirty="0" smtClean="0"/>
              <a:t>BMPs are </a:t>
            </a:r>
            <a:r>
              <a:rPr lang="en-US" dirty="0" smtClean="0"/>
              <a:t>re-evaluated to be sure they are still properly portrayed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smtClean="0"/>
              <a:t>A number of workgroups have identified a listing of priority BMPs that, once incorporated, will improve the modeling tools.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Expert Review Panel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701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Agriculture Workgroup</a:t>
            </a:r>
          </a:p>
          <a:p>
            <a:pPr lvl="1"/>
            <a:r>
              <a:rPr lang="en-US" dirty="0" smtClean="0"/>
              <a:t>Nutrient Management Panel: (Active)</a:t>
            </a:r>
            <a:br>
              <a:rPr lang="en-US" dirty="0" smtClean="0"/>
            </a:br>
            <a:r>
              <a:rPr lang="en-US" dirty="0" smtClean="0"/>
              <a:t>Evaluation of multiple forms of agricultural nutrient application management systems. 		</a:t>
            </a:r>
          </a:p>
          <a:p>
            <a:pPr lvl="1"/>
            <a:r>
              <a:rPr lang="en-US" dirty="0" smtClean="0"/>
              <a:t>Poultry Litter Subcommittee: (Active)</a:t>
            </a:r>
            <a:br>
              <a:rPr lang="en-US" dirty="0" smtClean="0"/>
            </a:br>
            <a:r>
              <a:rPr lang="en-US" dirty="0" smtClean="0"/>
              <a:t>Evaluation of poultry litter nutrient concentrations and volumes being regionally generated.</a:t>
            </a:r>
          </a:p>
          <a:p>
            <a:pPr lvl="1"/>
            <a:r>
              <a:rPr lang="en-US" dirty="0" smtClean="0"/>
              <a:t>Conservation Tillage Panel: (Formed)</a:t>
            </a:r>
            <a:br>
              <a:rPr lang="en-US" dirty="0" smtClean="0"/>
            </a:br>
            <a:r>
              <a:rPr lang="en-US" dirty="0" smtClean="0"/>
              <a:t>Evaluation of multiple forms of agricultural crop residue management and tillage systems.</a:t>
            </a:r>
          </a:p>
          <a:p>
            <a:pPr lvl="1"/>
            <a:r>
              <a:rPr lang="en-US" dirty="0" smtClean="0"/>
              <a:t>Cover Crop Panel: (Formed)</a:t>
            </a:r>
            <a:br>
              <a:rPr lang="en-US" dirty="0" smtClean="0"/>
            </a:br>
            <a:r>
              <a:rPr lang="en-US" dirty="0" smtClean="0"/>
              <a:t>Evaluation of multiple forms of both traditional and commodity agricultural cover crops.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Expert Review Panel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701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Agriculture Workgroup</a:t>
            </a:r>
          </a:p>
          <a:p>
            <a:pPr lvl="1"/>
            <a:r>
              <a:rPr lang="en-US" dirty="0" smtClean="0"/>
              <a:t>Manure Treatment Technologies Panel: (FFY 2012)</a:t>
            </a:r>
            <a:br>
              <a:rPr lang="en-US" dirty="0" smtClean="0"/>
            </a:br>
            <a:r>
              <a:rPr lang="en-US" dirty="0" smtClean="0"/>
              <a:t>Evaluation of multiple forms of processing agricultural livestock and poultry manures.  		</a:t>
            </a:r>
          </a:p>
          <a:p>
            <a:pPr lvl="1"/>
            <a:r>
              <a:rPr lang="en-US" dirty="0" smtClean="0"/>
              <a:t>Animal Waste Storage Systems Panel: (FFY 2012)</a:t>
            </a:r>
            <a:br>
              <a:rPr lang="en-US" dirty="0" smtClean="0"/>
            </a:br>
            <a:r>
              <a:rPr lang="en-US" dirty="0" smtClean="0"/>
              <a:t>Evaluation of agricultural livestock and poultry waste management systems. </a:t>
            </a:r>
          </a:p>
          <a:p>
            <a:pPr lvl="1"/>
            <a:r>
              <a:rPr lang="en-US" dirty="0" smtClean="0"/>
              <a:t>Manure Injection/Incorporation Panel: (FFY 2012)</a:t>
            </a:r>
            <a:br>
              <a:rPr lang="en-US" dirty="0" smtClean="0"/>
            </a:br>
            <a:r>
              <a:rPr lang="en-US" dirty="0" smtClean="0"/>
              <a:t>Evaluation of multiple forms of injecting and incorporating livestock and poultry manures. </a:t>
            </a:r>
          </a:p>
          <a:p>
            <a:pPr lvl="1"/>
            <a:r>
              <a:rPr lang="en-US" dirty="0" smtClean="0"/>
              <a:t>Cropland Irrigation Management Panel: (FFY 2013-14)</a:t>
            </a:r>
            <a:br>
              <a:rPr lang="en-US" dirty="0" smtClean="0"/>
            </a:br>
            <a:r>
              <a:rPr lang="en-US" dirty="0" smtClean="0"/>
              <a:t>Evaluation of differences in effects of non-irrigated versus irrigated agricultural cropping systems.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Expert Review Panel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701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Urban Stormwater Workgroup</a:t>
            </a:r>
          </a:p>
          <a:p>
            <a:pPr lvl="1"/>
            <a:r>
              <a:rPr lang="en-US" dirty="0" smtClean="0"/>
              <a:t>Stormwater Retrofits Panel: (Active)</a:t>
            </a:r>
            <a:br>
              <a:rPr lang="en-US" dirty="0" smtClean="0"/>
            </a:br>
            <a:r>
              <a:rPr lang="en-US" dirty="0" smtClean="0"/>
              <a:t>Evaluation of multiple forms of retrofitting existing urban stormwater management systems.</a:t>
            </a:r>
          </a:p>
          <a:p>
            <a:pPr lvl="1"/>
            <a:r>
              <a:rPr lang="en-US" dirty="0" smtClean="0"/>
              <a:t>Stream Restoration Panel: (Active)</a:t>
            </a:r>
            <a:br>
              <a:rPr lang="en-US" dirty="0" smtClean="0"/>
            </a:br>
            <a:r>
              <a:rPr lang="en-US" dirty="0" smtClean="0"/>
              <a:t>Evaluation of multiple forms of restoring stream channels and riparian flood plains. </a:t>
            </a:r>
          </a:p>
          <a:p>
            <a:pPr lvl="1"/>
            <a:r>
              <a:rPr lang="en-US" dirty="0" smtClean="0"/>
              <a:t>LID and Runoff Reduction Panel: (Active)</a:t>
            </a:r>
            <a:br>
              <a:rPr lang="en-US" dirty="0" smtClean="0"/>
            </a:br>
            <a:r>
              <a:rPr lang="en-US" dirty="0" smtClean="0"/>
              <a:t>Evaluation of effects of LID and other forms of stormwater reduction systems.</a:t>
            </a:r>
          </a:p>
          <a:p>
            <a:pPr lvl="1"/>
            <a:r>
              <a:rPr lang="en-US" dirty="0" smtClean="0"/>
              <a:t> Urban Fertilizer Management Panel: (Active)</a:t>
            </a:r>
            <a:br>
              <a:rPr lang="en-US" dirty="0" smtClean="0"/>
            </a:br>
            <a:r>
              <a:rPr lang="en-US" dirty="0" smtClean="0"/>
              <a:t>Evaluation of multiple forms of urban nutrient management systems .   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170</TotalTime>
  <Words>787</Words>
  <Application>Microsoft Office PowerPoint</Application>
  <PresentationFormat>On-screen Show (4:3)</PresentationFormat>
  <Paragraphs>111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 Chesapeake Bay Program Expert Panel Assessments of BMP and Management Actions</vt:lpstr>
      <vt:lpstr>Slide 2</vt:lpstr>
      <vt:lpstr>Best Management Practice Review </vt:lpstr>
      <vt:lpstr>Best Management Practice Review </vt:lpstr>
      <vt:lpstr>Best Management Practice Review </vt:lpstr>
      <vt:lpstr>Best Management Practice Review </vt:lpstr>
      <vt:lpstr>Expert Review Panel Status</vt:lpstr>
      <vt:lpstr>Expert Review Panel Status</vt:lpstr>
      <vt:lpstr>Expert Review Panel Status</vt:lpstr>
      <vt:lpstr>Expert Review Panel Status</vt:lpstr>
      <vt:lpstr>Expert Review Panel Status</vt:lpstr>
      <vt:lpstr>Expert Review Panel Status</vt:lpstr>
      <vt:lpstr>Tetra Tech Support -Collecting Technical and Modeling Information on BMPs</vt:lpstr>
      <vt:lpstr>Tetra Tech Support -Collect Technical and Modeling Information on NM BMPs</vt:lpstr>
      <vt:lpstr>Tetra Tech Support-Interviews</vt:lpstr>
      <vt:lpstr>Tetra Tech Support-Scientific Literature Search</vt:lpstr>
      <vt:lpstr>Tetra Tech Support-Teleconferences and Meeting Support</vt:lpstr>
      <vt:lpstr>Tetra Tech Support-Evaluation Recommendations</vt:lpstr>
      <vt:lpstr>Tetra Tech Support-Review Process</vt:lpstr>
      <vt:lpstr>Tetra Tech Support-Documentation and Reporting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KLI</dc:creator>
  <cp:lastModifiedBy>KLI</cp:lastModifiedBy>
  <cp:revision>16</cp:revision>
  <dcterms:created xsi:type="dcterms:W3CDTF">2012-04-16T22:23:34Z</dcterms:created>
  <dcterms:modified xsi:type="dcterms:W3CDTF">2012-04-17T13:46:45Z</dcterms:modified>
</cp:coreProperties>
</file>