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2" r:id="rId4"/>
    <p:sldId id="257" r:id="rId5"/>
    <p:sldId id="267" r:id="rId6"/>
    <p:sldId id="268" r:id="rId7"/>
    <p:sldId id="270" r:id="rId8"/>
    <p:sldId id="271" r:id="rId9"/>
    <p:sldId id="264" r:id="rId10"/>
    <p:sldId id="274" r:id="rId11"/>
    <p:sldId id="260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0CC06CA-3EFB-47AA-B3BA-89B4E27F7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71C86-D287-43A5-A246-A04D431B70FC}" type="slidenum">
              <a:rPr lang="en-US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35B4C-295D-481B-A780-806FB13FB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3D85-4728-457F-8B92-F66C464AD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C1DC1-9158-4DC6-8962-CFA1157CF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2231-7D37-47EE-A931-17D9EFE7B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0CE31-125D-4059-9FBB-20EB008D2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B9C2-3BD5-49EC-A17A-637FBF9DC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4A807-89F9-4E89-A40A-2C26C1E93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7767-2311-43A1-84D4-77671B3BB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37097-70BB-42C3-80B2-8499C362F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D558-26A8-4142-A1C4-1E9CC3AD7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BC4B-D375-4C48-8C51-DEAAD4DCE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A255158-D072-452E-9AA6-2D98B770D5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Chart11.xls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Chart12.xls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Microsoft_Office_Excel_Chart1.xls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2.xls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Char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Chart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Chart8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Chart10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Wastewater Workgroup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Conference Call</a:t>
            </a:r>
          </a:p>
          <a:p>
            <a:r>
              <a:rPr lang="es-ES"/>
              <a:t>December 6, 2011</a:t>
            </a:r>
            <a:endParaRPr lang="en-US"/>
          </a:p>
        </p:txBody>
      </p:sp>
      <p:pic>
        <p:nvPicPr>
          <p:cNvPr id="2057" name="Picture 22" descr="MarylandCrown_800x345_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85738"/>
            <a:ext cx="1782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6"/>
          <p:cNvGrpSpPr>
            <a:grpSpLocks/>
          </p:cNvGrpSpPr>
          <p:nvPr/>
        </p:nvGrpSpPr>
        <p:grpSpPr bwMode="auto">
          <a:xfrm>
            <a:off x="0" y="1089025"/>
            <a:ext cx="9144000" cy="42863"/>
            <a:chOff x="0" y="686"/>
            <a:chExt cx="5760" cy="27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0" y="686"/>
              <a:ext cx="5760" cy="0"/>
            </a:xfrm>
            <a:prstGeom prst="line">
              <a:avLst/>
            </a:prstGeom>
            <a:noFill/>
            <a:ln w="88900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0" y="713"/>
              <a:ext cx="5760" cy="0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1" name="Picture 9" descr="MDE_156x200_Tran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7912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5D9B-A2A3-476A-B91B-A54A54416EE6}" type="slidenum">
              <a:rPr lang="en-US"/>
              <a:pPr/>
              <a:t>10</a:t>
            </a:fld>
            <a:endParaRPr lang="en-US"/>
          </a:p>
        </p:txBody>
      </p:sp>
      <p:pic>
        <p:nvPicPr>
          <p:cNvPr id="21508" name="Picture 9" descr="MDE_156x200_Tran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21509" name="Picture 14" descr="MarylandCrown_800x345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198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228725" y="1352550"/>
          <a:ext cx="6686550" cy="4152900"/>
        </p:xfrm>
        <a:graphic>
          <a:graphicData uri="http://schemas.openxmlformats.org/presentationml/2006/ole">
            <p:oleObj spid="_x0000_s21510" name="Chart" r:id="rId5" imgW="6686418" imgH="415275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00A8-6050-4433-A8FA-035101020C5C}" type="slidenum">
              <a:rPr lang="en-US"/>
              <a:pPr/>
              <a:t>11</a:t>
            </a:fld>
            <a:endParaRPr lang="en-US"/>
          </a:p>
        </p:txBody>
      </p:sp>
      <p:pic>
        <p:nvPicPr>
          <p:cNvPr id="6150" name="Picture 9" descr="MDE_156x200_Tran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Picture 14" descr="MarylandCrown_800x345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198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09600" y="1122363"/>
          <a:ext cx="8001000" cy="4657725"/>
        </p:xfrm>
        <a:graphic>
          <a:graphicData uri="http://schemas.openxmlformats.org/presentationml/2006/ole">
            <p:oleObj spid="_x0000_s6152" name="Chart" r:id="rId5" imgW="7134108" imgH="415275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FCE2-BD07-47A6-B219-94740C512F89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s-ES" sz="2400" b="1"/>
              <a:t>Estimating Point Sources for Progress Scenarios</a:t>
            </a:r>
            <a:endParaRPr lang="en-US" sz="24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858000" cy="4678363"/>
          </a:xfrm>
        </p:spPr>
        <p:txBody>
          <a:bodyPr/>
          <a:lstStyle/>
          <a:p>
            <a:pPr marL="609600" indent="-609600"/>
            <a:r>
              <a:rPr lang="es-ES" sz="2800"/>
              <a:t>Proposed supplemental indicators</a:t>
            </a:r>
          </a:p>
          <a:p>
            <a:pPr marL="990600" lvl="1" indent="-533400"/>
            <a:r>
              <a:rPr lang="es-ES" sz="2400"/>
              <a:t>Use 10-year rolling average to estimate PS Loads</a:t>
            </a:r>
          </a:p>
          <a:p>
            <a:pPr marL="990600" lvl="1" indent="-533400"/>
            <a:r>
              <a:rPr lang="es-ES" sz="2400"/>
              <a:t>Use Actual TN, TP for facilities operating with upgrades for about a year </a:t>
            </a:r>
          </a:p>
          <a:p>
            <a:pPr marL="990600" lvl="1" indent="-533400"/>
            <a:r>
              <a:rPr lang="en-US" sz="2400"/>
              <a:t>Use default TN, TP for facilities where data is not yet available</a:t>
            </a:r>
          </a:p>
        </p:txBody>
      </p:sp>
      <p:pic>
        <p:nvPicPr>
          <p:cNvPr id="20484" name="Picture 9" descr="MDE_156x200_Tran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Picture 14" descr="MarylandCrown_800x345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36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C1BC-00B2-4FFE-80C0-5845F939240B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s-ES" sz="2400" b="1"/>
              <a:t>Estimating Point Sources for Progress Scenarios</a:t>
            </a:r>
            <a:endParaRPr lang="en-US" sz="24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 marL="609600" indent="-609600"/>
            <a:r>
              <a:rPr lang="es-ES" b="1"/>
              <a:t>Issues/Concerns:</a:t>
            </a:r>
          </a:p>
          <a:p>
            <a:pPr marL="990600" lvl="1" indent="-533400">
              <a:buFontTx/>
              <a:buAutoNum type="arabicPeriod"/>
            </a:pPr>
            <a:r>
              <a:rPr lang="es-ES"/>
              <a:t>Comparable modeling of Point and NP sources for progress runs, milestones, Bay Barometer </a:t>
            </a:r>
          </a:p>
          <a:p>
            <a:pPr marL="1371600" lvl="2" indent="-457200">
              <a:buFontTx/>
              <a:buChar char="–"/>
            </a:pPr>
            <a:r>
              <a:rPr lang="es-ES" sz="2000"/>
              <a:t>NPS: estimates are based on 10-year average hydrology </a:t>
            </a:r>
          </a:p>
          <a:p>
            <a:pPr marL="1371600" lvl="2" indent="-457200">
              <a:buFontTx/>
              <a:buChar char="–"/>
            </a:pPr>
            <a:r>
              <a:rPr lang="es-ES" sz="2000"/>
              <a:t>PS: estimates are based on discharge flow data</a:t>
            </a:r>
          </a:p>
          <a:p>
            <a:pPr marL="990600" lvl="1" indent="-533400">
              <a:buFontTx/>
              <a:buAutoNum type="arabicPeriod" startAt="2"/>
            </a:pPr>
            <a:r>
              <a:rPr lang="es-ES"/>
              <a:t>PS flow discharge data is influenced by weather conditions</a:t>
            </a:r>
          </a:p>
          <a:p>
            <a:pPr marL="990600" lvl="1" indent="-533400">
              <a:buFontTx/>
              <a:buAutoNum type="arabicPeriod" startAt="2"/>
            </a:pPr>
            <a:r>
              <a:rPr lang="es-ES"/>
              <a:t>Accounting for reductions in recently upgraded facilities where discharge data is not available.</a:t>
            </a:r>
          </a:p>
        </p:txBody>
      </p: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0" y="1143000"/>
            <a:ext cx="9144000" cy="42863"/>
            <a:chOff x="0" y="686"/>
            <a:chExt cx="5760" cy="27"/>
          </a:xfrm>
        </p:grpSpPr>
        <p:sp>
          <p:nvSpPr>
            <p:cNvPr id="15365" name="Line 7"/>
            <p:cNvSpPr>
              <a:spLocks noChangeShapeType="1"/>
            </p:cNvSpPr>
            <p:nvPr/>
          </p:nvSpPr>
          <p:spPr bwMode="auto">
            <a:xfrm>
              <a:off x="0" y="686"/>
              <a:ext cx="5760" cy="0"/>
            </a:xfrm>
            <a:prstGeom prst="line">
              <a:avLst/>
            </a:prstGeom>
            <a:noFill/>
            <a:ln w="88900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8"/>
            <p:cNvSpPr>
              <a:spLocks noChangeShapeType="1"/>
            </p:cNvSpPr>
            <p:nvPr/>
          </p:nvSpPr>
          <p:spPr bwMode="auto">
            <a:xfrm>
              <a:off x="0" y="713"/>
              <a:ext cx="5760" cy="0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7" name="Picture 9" descr="MDE_156x200_Tran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5368" name="Picture 14" descr="MarylandCrown_800x345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0960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40B1-B70B-4CB2-B12B-7FBE1D3172C5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s-ES" sz="2400" b="1"/>
              <a:t>Estimating Point Sources for Progress Scenarios</a:t>
            </a:r>
            <a:endParaRPr lang="en-US" sz="24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858000" cy="4678363"/>
          </a:xfrm>
        </p:spPr>
        <p:txBody>
          <a:bodyPr/>
          <a:lstStyle/>
          <a:p>
            <a:pPr marL="609600" indent="-609600"/>
            <a:r>
              <a:rPr lang="es-ES"/>
              <a:t>Actions Requested: </a:t>
            </a:r>
          </a:p>
          <a:p>
            <a:pPr marL="990600" lvl="1" indent="-533400"/>
            <a:r>
              <a:rPr lang="es-ES" sz="2400"/>
              <a:t>Provide feedback on proposed supplemental indicators</a:t>
            </a:r>
          </a:p>
          <a:p>
            <a:pPr marL="990600" lvl="1" indent="-533400"/>
            <a:r>
              <a:rPr lang="es-ES" sz="2400"/>
              <a:t>Provide feedback on methodology </a:t>
            </a:r>
          </a:p>
          <a:p>
            <a:pPr marL="990600" lvl="1" indent="-533400"/>
            <a:r>
              <a:rPr lang="es-ES" sz="2400"/>
              <a:t>Decide </a:t>
            </a:r>
            <a:r>
              <a:rPr lang="en-US" sz="2400"/>
              <a:t>on flow averaging period</a:t>
            </a:r>
          </a:p>
          <a:p>
            <a:pPr marL="990600" lvl="1" indent="-533400"/>
            <a:r>
              <a:rPr lang="en-US" sz="2400"/>
              <a:t>Decide on TN, TP for upgrade facilities where data is not yet available.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0" y="1295400"/>
            <a:ext cx="9144000" cy="42863"/>
            <a:chOff x="0" y="686"/>
            <a:chExt cx="5760" cy="27"/>
          </a:xfrm>
        </p:grpSpPr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>
              <a:off x="0" y="686"/>
              <a:ext cx="5760" cy="0"/>
            </a:xfrm>
            <a:prstGeom prst="line">
              <a:avLst/>
            </a:prstGeom>
            <a:noFill/>
            <a:ln w="88900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8"/>
            <p:cNvSpPr>
              <a:spLocks noChangeShapeType="1"/>
            </p:cNvSpPr>
            <p:nvPr/>
          </p:nvSpPr>
          <p:spPr bwMode="auto">
            <a:xfrm>
              <a:off x="0" y="713"/>
              <a:ext cx="5760" cy="0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3" name="Picture 9" descr="MDE_156x200_Tran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9464" name="Picture 14" descr="MarylandCrown_800x345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4DFB-A48F-4A48-B3F8-1B0DE303787A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685800" y="3581400"/>
          <a:ext cx="6096000" cy="2133600"/>
        </p:xfrm>
        <a:graphic>
          <a:graphicData uri="http://schemas.openxmlformats.org/presentationml/2006/ole">
            <p:oleObj spid="_x0000_s3096" name="Chart" r:id="rId3" imgW="6096000" imgH="1962099" progId="Excel.Chart.8">
              <p:embed/>
            </p:oleObj>
          </a:graphicData>
        </a:graphic>
      </p:graphicFrame>
      <p:pic>
        <p:nvPicPr>
          <p:cNvPr id="3078" name="Picture 6" descr="MP90038280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133600"/>
            <a:ext cx="1266825" cy="904875"/>
          </a:xfrm>
          <a:prstGeom prst="rect">
            <a:avLst/>
          </a:prstGeom>
          <a:noFill/>
        </p:spPr>
      </p:pic>
      <p:pic>
        <p:nvPicPr>
          <p:cNvPr id="3079" name="Picture 7" descr="MP900407129[1]"/>
          <p:cNvPicPr>
            <a:picLocks noChangeAspect="1" noChangeArrowheads="1"/>
          </p:cNvPicPr>
          <p:nvPr/>
        </p:nvPicPr>
        <p:blipFill>
          <a:blip r:embed="rId5" cstate="print"/>
          <a:srcRect l="2251" r="1125"/>
          <a:stretch>
            <a:fillRect/>
          </a:stretch>
        </p:blipFill>
        <p:spPr bwMode="auto">
          <a:xfrm>
            <a:off x="7086600" y="4343400"/>
            <a:ext cx="1266825" cy="876300"/>
          </a:xfrm>
          <a:prstGeom prst="rect">
            <a:avLst/>
          </a:prstGeom>
          <a:noFill/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1722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62000" y="304800"/>
            <a:ext cx="632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Progress Scenarios – Flow Comparison</a:t>
            </a:r>
          </a:p>
          <a:p>
            <a:pPr algn="ctr">
              <a:spcBef>
                <a:spcPct val="50000"/>
              </a:spcBef>
            </a:pPr>
            <a:r>
              <a:rPr lang="es-ES" b="0"/>
              <a:t>Are we comparing Apples and Oranges?</a:t>
            </a:r>
            <a:endParaRPr lang="en-US" b="0"/>
          </a:p>
        </p:txBody>
      </p: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685800" y="1219200"/>
            <a:ext cx="6365875" cy="2274888"/>
            <a:chOff x="432" y="768"/>
            <a:chExt cx="4010" cy="1433"/>
          </a:xfrm>
        </p:grpSpPr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432" y="768"/>
            <a:ext cx="4010" cy="1433"/>
          </p:xfrm>
          <a:graphic>
            <a:graphicData uri="http://schemas.openxmlformats.org/presentationml/2006/ole">
              <p:oleObj spid="_x0000_s3082" name="Chart" r:id="rId6" imgW="6419820" imgH="2371750" progId="Excel.Chart.8">
                <p:embed/>
              </p:oleObj>
            </a:graphicData>
          </a:graphic>
        </p:graphicFrame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912" y="1505"/>
              <a:ext cx="3087" cy="2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324600" y="2590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6553200" y="3962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858000" y="3200400"/>
            <a:ext cx="196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0"/>
              <a:t>Q</a:t>
            </a:r>
            <a:r>
              <a:rPr lang="es-ES" sz="1400" b="0" baseline="-25000"/>
              <a:t>ave</a:t>
            </a:r>
            <a:r>
              <a:rPr lang="es-ES" sz="1400" b="0"/>
              <a:t> Nonpoint Sources</a:t>
            </a:r>
            <a:endParaRPr lang="en-US" sz="1400" b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010400" y="3657600"/>
            <a:ext cx="166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0"/>
              <a:t>Q</a:t>
            </a:r>
            <a:r>
              <a:rPr lang="es-ES" sz="1400" b="0" baseline="-25000"/>
              <a:t>ave</a:t>
            </a:r>
            <a:r>
              <a:rPr lang="es-ES" sz="1400" b="0"/>
              <a:t> Point Sources</a:t>
            </a:r>
            <a:endParaRPr lang="en-US" sz="1400" b="0"/>
          </a:p>
        </p:txBody>
      </p:sp>
      <p:pic>
        <p:nvPicPr>
          <p:cNvPr id="3097" name="Picture 9" descr="MDE_156x200_Tran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3098" name="Picture 14" descr="MarylandCrown_800x345_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0960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6C8-A04D-4524-BCA7-E968A6795233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470025" y="806450"/>
          <a:ext cx="6127750" cy="2871788"/>
        </p:xfrm>
        <a:graphic>
          <a:graphicData uri="http://schemas.openxmlformats.org/presentationml/2006/ole">
            <p:oleObj spid="_x0000_s13325" name="Chart" r:id="rId3" imgW="5896051" imgH="3590950" progId="Excel.Chart.8">
              <p:embed/>
            </p:oleObj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1600200" y="3267075"/>
          <a:ext cx="6000750" cy="2722563"/>
        </p:xfrm>
        <a:graphic>
          <a:graphicData uri="http://schemas.openxmlformats.org/presentationml/2006/ole">
            <p:oleObj spid="_x0000_s13324" name="Chart" r:id="rId4" imgW="6534262" imgH="4162511" progId="Excel.Chart.8">
              <p:embed/>
            </p:oleObj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19400" y="4724400"/>
            <a:ext cx="12620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800" b="0"/>
              <a:t>2001</a:t>
            </a:r>
          </a:p>
          <a:p>
            <a:pPr algn="ctr"/>
            <a:r>
              <a:rPr lang="es-ES" sz="800" b="0"/>
              <a:t>WWTP Flow = 515 mgd</a:t>
            </a:r>
          </a:p>
          <a:p>
            <a:pPr algn="ctr"/>
            <a:r>
              <a:rPr lang="es-ES" sz="800" b="0"/>
              <a:t>TN Load 14.94 M lb</a:t>
            </a:r>
            <a:endParaRPr lang="en-US" sz="800" b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181600" y="4495800"/>
            <a:ext cx="1347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800" b="0"/>
              <a:t>2007</a:t>
            </a:r>
          </a:p>
          <a:p>
            <a:pPr algn="ctr"/>
            <a:r>
              <a:rPr lang="es-ES" sz="800" b="0"/>
              <a:t>WWTP Flow = 536.3 mgd</a:t>
            </a:r>
          </a:p>
          <a:p>
            <a:pPr algn="ctr"/>
            <a:r>
              <a:rPr lang="es-ES" sz="800" b="0"/>
              <a:t>TN Load 12.67 M lb</a:t>
            </a:r>
            <a:endParaRPr lang="en-US" sz="800" b="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14600" y="1981200"/>
            <a:ext cx="130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000" b="0"/>
              <a:t>2001</a:t>
            </a:r>
          </a:p>
          <a:p>
            <a:r>
              <a:rPr lang="es-ES" sz="1000" b="0"/>
              <a:t>Prec = 37.43 inches</a:t>
            </a:r>
            <a:endParaRPr lang="en-US" sz="1000" b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0" y="1981200"/>
            <a:ext cx="140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000" b="0"/>
              <a:t>2007</a:t>
            </a:r>
          </a:p>
          <a:p>
            <a:r>
              <a:rPr lang="es-ES" sz="1000" b="0"/>
              <a:t>Precip = 37.62 inches</a:t>
            </a:r>
            <a:endParaRPr lang="en-US" sz="1000" b="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352800" y="5257800"/>
            <a:ext cx="323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WWTP Annual Flows CY 2000 - 2010</a:t>
            </a:r>
            <a:endParaRPr lang="en-US" sz="140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352800" y="2667000"/>
            <a:ext cx="319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Precipitation CY 2000 - 2010</a:t>
            </a:r>
            <a:endParaRPr lang="en-US" sz="14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336925" y="417513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Precipitation vs Flows/Loads</a:t>
            </a:r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736725" y="6003925"/>
            <a:ext cx="5426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/>
              <a:t>General Trend: Dry years   =&gt; Lower WWTP Flows</a:t>
            </a:r>
          </a:p>
          <a:p>
            <a:pPr algn="ctr"/>
            <a:r>
              <a:rPr lang="es-ES" sz="1600"/>
              <a:t>	           Wet Years =&gt; Higher WWTP Flows</a:t>
            </a:r>
            <a:endParaRPr lang="en-US" sz="1600"/>
          </a:p>
        </p:txBody>
      </p:sp>
      <p:pic>
        <p:nvPicPr>
          <p:cNvPr id="13332" name="Picture 9" descr="MDE_156x200_Tran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3333" name="Picture 14" descr="MarylandCrown_800x345_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5626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D83-D2CA-43DD-BAF8-375CB2AD2DE2}" type="slidenum">
              <a:rPr lang="en-US"/>
              <a:pPr/>
              <a:t>6</a:t>
            </a:fld>
            <a:endParaRPr lang="en-US"/>
          </a:p>
        </p:txBody>
      </p:sp>
      <p:pic>
        <p:nvPicPr>
          <p:cNvPr id="18473" name="Picture 1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25" y="1511300"/>
            <a:ext cx="610076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74" name="Text Box 1066"/>
          <p:cNvSpPr txBox="1">
            <a:spLocks noChangeArrowheads="1"/>
          </p:cNvSpPr>
          <p:nvPr/>
        </p:nvSpPr>
        <p:spPr bwMode="auto">
          <a:xfrm>
            <a:off x="1066800" y="838200"/>
            <a:ext cx="694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Estimated WWTPs Flow Increase based on Population Growth</a:t>
            </a:r>
            <a:endParaRPr lang="en-US"/>
          </a:p>
        </p:txBody>
      </p:sp>
      <p:pic>
        <p:nvPicPr>
          <p:cNvPr id="18475" name="Picture 9" descr="MDE_156x200_Tran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8476" name="Picture 14" descr="MarylandCrown_800x345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EA35-1359-4230-BEAC-0ED91CB774CE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62000" y="304800"/>
          <a:ext cx="5181600" cy="3222625"/>
        </p:xfrm>
        <a:graphic>
          <a:graphicData uri="http://schemas.openxmlformats.org/presentationml/2006/ole">
            <p:oleObj spid="_x0000_s16389" name="Chart" r:id="rId3" imgW="6696172" imgH="4162511" progId="Excel.Chart.8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62000" y="2971800"/>
          <a:ext cx="5181600" cy="3244850"/>
        </p:xfrm>
        <a:graphic>
          <a:graphicData uri="http://schemas.openxmlformats.org/presentationml/2006/ole">
            <p:oleObj spid="_x0000_s16391" name="Chart" r:id="rId4" imgW="6648379" imgH="4162511" progId="Excel.Chart.8">
              <p:embed/>
            </p:oleObj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943600" y="1295400"/>
            <a:ext cx="282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Upgraded WWTP Flows</a:t>
            </a:r>
            <a:endParaRPr lang="en-US" sz="14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96000" y="4343400"/>
            <a:ext cx="15414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TN Load</a:t>
            </a:r>
          </a:p>
          <a:p>
            <a:endParaRPr lang="es-ES" sz="1400"/>
          </a:p>
          <a:p>
            <a:endParaRPr lang="en-US" sz="1400"/>
          </a:p>
        </p:txBody>
      </p:sp>
      <p:pic>
        <p:nvPicPr>
          <p:cNvPr id="16394" name="Picture 9" descr="MDE_156x200_Tran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6395" name="Picture 14" descr="MarylandCrown_800x345_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60198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12F-4AD4-4DE1-87B5-6194DCE490B6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81000" y="381000"/>
          <a:ext cx="5334000" cy="3316288"/>
        </p:xfrm>
        <a:graphic>
          <a:graphicData uri="http://schemas.openxmlformats.org/presentationml/2006/ole">
            <p:oleObj spid="_x0000_s17412" name="Chart" r:id="rId3" imgW="6696172" imgH="4162511" progId="Excel.Chart.8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81000" y="2971800"/>
          <a:ext cx="5334000" cy="3395663"/>
        </p:xfrm>
        <a:graphic>
          <a:graphicData uri="http://schemas.openxmlformats.org/presentationml/2006/ole">
            <p:oleObj spid="_x0000_s17413" name="Chart" r:id="rId4" imgW="6524508" imgH="4152758" progId="Excel.Chart.8">
              <p:embed/>
            </p:oleObj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43600" y="4191000"/>
            <a:ext cx="29892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Flow Weighted </a:t>
            </a:r>
          </a:p>
          <a:p>
            <a:r>
              <a:rPr lang="es-ES" sz="1400"/>
              <a:t>TN Concentrations</a:t>
            </a:r>
          </a:p>
          <a:p>
            <a:endParaRPr lang="es-ES" sz="1400"/>
          </a:p>
          <a:p>
            <a:r>
              <a:rPr lang="es-ES" sz="1400"/>
              <a:t>Trend – Concentration decreases</a:t>
            </a:r>
          </a:p>
          <a:p>
            <a:r>
              <a:rPr lang="es-ES" sz="1400"/>
              <a:t>showing Progress</a:t>
            </a:r>
            <a:endParaRPr lang="en-US" sz="14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943600" y="1295400"/>
            <a:ext cx="282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Upgraded WWTP Flows</a:t>
            </a:r>
            <a:endParaRPr lang="en-US" sz="1400"/>
          </a:p>
        </p:txBody>
      </p:sp>
      <p:pic>
        <p:nvPicPr>
          <p:cNvPr id="17416" name="Picture 9" descr="MDE_156x200_Tran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7417" name="Picture 14" descr="MarylandCrown_800x345_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60198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3816-6644-44C3-9204-B34E69FE30AE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09600" y="304800"/>
          <a:ext cx="5181600" cy="3222625"/>
        </p:xfrm>
        <a:graphic>
          <a:graphicData uri="http://schemas.openxmlformats.org/presentationml/2006/ole">
            <p:oleObj spid="_x0000_s10246" name="Chart" r:id="rId3" imgW="6696172" imgH="4162511" progId="Excel.Chart.8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09600" y="3048000"/>
          <a:ext cx="5181600" cy="3298825"/>
        </p:xfrm>
        <a:graphic>
          <a:graphicData uri="http://schemas.openxmlformats.org/presentationml/2006/ole">
            <p:oleObj spid="_x0000_s10245" name="Chart" r:id="rId4" imgW="6524508" imgH="4152758" progId="Excel.Chart.8">
              <p:embed/>
            </p:oleObj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0" y="4343400"/>
            <a:ext cx="29892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Flow Weighted </a:t>
            </a:r>
          </a:p>
          <a:p>
            <a:r>
              <a:rPr lang="es-ES" sz="1400"/>
              <a:t>TN Concentrations</a:t>
            </a:r>
          </a:p>
          <a:p>
            <a:endParaRPr lang="es-ES" sz="1400"/>
          </a:p>
          <a:p>
            <a:r>
              <a:rPr lang="es-ES" sz="1400"/>
              <a:t>Trend – Concentration decreases</a:t>
            </a:r>
          </a:p>
          <a:p>
            <a:r>
              <a:rPr lang="es-ES" sz="1400"/>
              <a:t>showing Progress</a:t>
            </a:r>
            <a:endParaRPr lang="en-US" sz="14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1295400"/>
            <a:ext cx="282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/>
              <a:t>Annual Upgraded WWTP Flows</a:t>
            </a:r>
            <a:endParaRPr lang="en-US" sz="1400"/>
          </a:p>
        </p:txBody>
      </p:sp>
      <p:pic>
        <p:nvPicPr>
          <p:cNvPr id="10249" name="Picture 9" descr="MDE_156x200_Tran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71500" cy="7334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pic>
        <p:nvPicPr>
          <p:cNvPr id="10250" name="Picture 14" descr="MarylandCrown_800x345_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6019800"/>
            <a:ext cx="1338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287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Default Design</vt:lpstr>
      <vt:lpstr>Microsoft Office Excel Chart</vt:lpstr>
      <vt:lpstr>Wastewater Workgroup</vt:lpstr>
      <vt:lpstr>Estimating Point Sources for Progress Scenarios</vt:lpstr>
      <vt:lpstr>Estimating Point Sources for Progress Scenarios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Estimating Point Sources for Progress Scenarios</vt:lpstr>
    </vt:vector>
  </TitlesOfParts>
  <Company>MDE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Dinorah Dalmasy</dc:creator>
  <cp:lastModifiedBy>vkilbert</cp:lastModifiedBy>
  <cp:revision>58</cp:revision>
  <dcterms:created xsi:type="dcterms:W3CDTF">2011-12-05T21:33:52Z</dcterms:created>
  <dcterms:modified xsi:type="dcterms:W3CDTF">2011-12-06T17:49:40Z</dcterms:modified>
</cp:coreProperties>
</file>