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5"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29AA36-C828-4606-ADBF-C4713A9EB8A5}" type="datetimeFigureOut">
              <a:rPr lang="en-US" smtClean="0"/>
              <a:t>6/5/2012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790D1A-25FB-4CE0-8E65-5BABEAFA792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353" rtl="0" eaLnBrk="1" latinLnBrk="0" hangingPunct="1">
      <a:defRPr sz="1200" kern="1200">
        <a:solidFill>
          <a:schemeClr val="tx1"/>
        </a:solidFill>
        <a:latin typeface="+mn-lt"/>
        <a:ea typeface="+mn-ea"/>
        <a:cs typeface="+mn-cs"/>
      </a:defRPr>
    </a:lvl1pPr>
    <a:lvl2pPr marL="457177" algn="l" defTabSz="914353" rtl="0" eaLnBrk="1" latinLnBrk="0" hangingPunct="1">
      <a:defRPr sz="1200" kern="1200">
        <a:solidFill>
          <a:schemeClr val="tx1"/>
        </a:solidFill>
        <a:latin typeface="+mn-lt"/>
        <a:ea typeface="+mn-ea"/>
        <a:cs typeface="+mn-cs"/>
      </a:defRPr>
    </a:lvl2pPr>
    <a:lvl3pPr marL="914353" algn="l" defTabSz="914353" rtl="0" eaLnBrk="1" latinLnBrk="0" hangingPunct="1">
      <a:defRPr sz="1200" kern="1200">
        <a:solidFill>
          <a:schemeClr val="tx1"/>
        </a:solidFill>
        <a:latin typeface="+mn-lt"/>
        <a:ea typeface="+mn-ea"/>
        <a:cs typeface="+mn-cs"/>
      </a:defRPr>
    </a:lvl3pPr>
    <a:lvl4pPr marL="1371530" algn="l" defTabSz="914353" rtl="0" eaLnBrk="1" latinLnBrk="0" hangingPunct="1">
      <a:defRPr sz="1200" kern="1200">
        <a:solidFill>
          <a:schemeClr val="tx1"/>
        </a:solidFill>
        <a:latin typeface="+mn-lt"/>
        <a:ea typeface="+mn-ea"/>
        <a:cs typeface="+mn-cs"/>
      </a:defRPr>
    </a:lvl4pPr>
    <a:lvl5pPr marL="1828706" algn="l" defTabSz="914353" rtl="0" eaLnBrk="1" latinLnBrk="0" hangingPunct="1">
      <a:defRPr sz="1200" kern="1200">
        <a:solidFill>
          <a:schemeClr val="tx1"/>
        </a:solidFill>
        <a:latin typeface="+mn-lt"/>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35032CD-A52F-43FD-91AB-C6982EAC43F1}" type="slidenum">
              <a:rPr lang="en-US" smtClean="0"/>
              <a:pPr/>
              <a:t>1</a:t>
            </a:fld>
            <a:endParaRPr lang="en-US" smtClean="0"/>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buFontTx/>
              <a:buChar char="•"/>
            </a:pPr>
            <a:r>
              <a:rPr lang="en-US" smtClean="0"/>
              <a:t>  Site was launched in January, 2010</a:t>
            </a:r>
          </a:p>
          <a:p>
            <a:pPr eaLnBrk="1" hangingPunct="1"/>
            <a:endParaRPr lang="en-US" smtClean="0"/>
          </a:p>
          <a:p>
            <a:pPr eaLnBrk="1" hangingPunct="1">
              <a:buFontTx/>
              <a:buChar char="•"/>
            </a:pPr>
            <a:r>
              <a:rPr lang="en-US" smtClean="0"/>
              <a:t>  Developed through the Chesapeake Bay Program Stewardship Goal Team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algn="r" defTabSz="914353" rtl="0" fontAlgn="base">
              <a:spcBef>
                <a:spcPct val="0"/>
              </a:spcBef>
              <a:spcAft>
                <a:spcPct val="0"/>
              </a:spcAft>
            </a:pPr>
            <a:fld id="{B8B33DED-28D2-4EDD-B923-343B34108F36}" type="slidenum">
              <a:rPr lang="en-US" sz="1200" kern="1200">
                <a:solidFill>
                  <a:srgbClr val="FFFFFF"/>
                </a:solidFill>
                <a:latin typeface="Chalkboard" charset="0"/>
                <a:ea typeface="+mn-ea"/>
                <a:cs typeface="+mn-cs"/>
                <a:sym typeface="Chalkboard" charset="0"/>
              </a:rPr>
              <a:pPr algn="r" defTabSz="914353" rtl="0" fontAlgn="base">
                <a:spcBef>
                  <a:spcPct val="0"/>
                </a:spcBef>
                <a:spcAft>
                  <a:spcPct val="0"/>
                </a:spcAft>
              </a:pPr>
              <a:t>2</a:t>
            </a:fld>
            <a:endParaRPr lang="en-US" sz="1200" kern="1200">
              <a:solidFill>
                <a:srgbClr val="FFFFFF"/>
              </a:solidFill>
              <a:latin typeface="Chalkboard" charset="0"/>
              <a:ea typeface="+mn-ea"/>
              <a:cs typeface="+mn-cs"/>
              <a:sym typeface="Chalkboard" charset="0"/>
            </a:endParaRPr>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buFontTx/>
              <a:buChar char="•"/>
            </a:pPr>
            <a:r>
              <a:rPr lang="en-US" smtClean="0"/>
              <a:t>  Things to point out on the main page:</a:t>
            </a:r>
          </a:p>
          <a:p>
            <a:pPr eaLnBrk="1" hangingPunct="1">
              <a:buFontTx/>
              <a:buChar char="•"/>
            </a:pPr>
            <a:endParaRPr lang="en-US" smtClean="0"/>
          </a:p>
          <a:p>
            <a:pPr lvl="1" eaLnBrk="1" hangingPunct="1">
              <a:buFontTx/>
              <a:buChar char="•"/>
            </a:pPr>
            <a:r>
              <a:rPr lang="en-US" smtClean="0"/>
              <a:t>  Teacher resource, Field Studies, Training, Funding, Blog tabs up top</a:t>
            </a:r>
          </a:p>
          <a:p>
            <a:pPr lvl="1" eaLnBrk="1" hangingPunct="1">
              <a:buFontTx/>
              <a:buChar char="•"/>
            </a:pPr>
            <a:endParaRPr lang="en-US" smtClean="0"/>
          </a:p>
          <a:p>
            <a:pPr lvl="1" eaLnBrk="1" hangingPunct="1">
              <a:buFontTx/>
              <a:buChar char="•"/>
            </a:pPr>
            <a:r>
              <a:rPr lang="en-US" smtClean="0"/>
              <a:t>  Contact us tab at the top right of the web page</a:t>
            </a:r>
          </a:p>
          <a:p>
            <a:pPr lvl="1" eaLnBrk="1" hangingPunct="1">
              <a:buFontTx/>
              <a:buChar char="•"/>
            </a:pPr>
            <a:endParaRPr lang="en-US" smtClean="0"/>
          </a:p>
          <a:p>
            <a:pPr lvl="1" eaLnBrk="1" hangingPunct="1">
              <a:buFontTx/>
              <a:buChar char="•"/>
            </a:pPr>
            <a:r>
              <a:rPr lang="en-US" smtClean="0"/>
              <a:t>  Blogs in the middle</a:t>
            </a:r>
          </a:p>
          <a:p>
            <a:pPr lvl="1" eaLnBrk="1" hangingPunct="1">
              <a:buFontTx/>
              <a:buChar char="•"/>
            </a:pPr>
            <a:endParaRPr lang="en-US" smtClean="0"/>
          </a:p>
          <a:p>
            <a:pPr lvl="1" eaLnBrk="1" hangingPunct="1">
              <a:buFontTx/>
              <a:buChar char="•"/>
            </a:pPr>
            <a:r>
              <a:rPr lang="en-US" smtClean="0"/>
              <a:t>  Highlighted resources on the side</a:t>
            </a:r>
          </a:p>
          <a:p>
            <a:pPr lvl="1" eaLnBrk="1" hangingPunct="1">
              <a:buFontTx/>
              <a:buChar char="•"/>
            </a:pPr>
            <a:endParaRPr lang="en-US" smtClean="0"/>
          </a:p>
          <a:p>
            <a:pPr lvl="1" eaLnBrk="1" hangingPunct="1">
              <a:buFontTx/>
              <a:buChar char="•"/>
            </a:pPr>
            <a:r>
              <a:rPr lang="en-US" smtClean="0"/>
              <a:t>  MWEE Video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algn="r" defTabSz="914353" rtl="0" fontAlgn="base">
              <a:spcBef>
                <a:spcPct val="0"/>
              </a:spcBef>
              <a:spcAft>
                <a:spcPct val="0"/>
              </a:spcAft>
            </a:pPr>
            <a:fld id="{CDAC487F-BE9F-416A-8E7C-01EE36E921AA}" type="slidenum">
              <a:rPr lang="en-US" sz="1200" kern="1200">
                <a:solidFill>
                  <a:srgbClr val="FFFFFF"/>
                </a:solidFill>
                <a:latin typeface="Chalkboard" charset="0"/>
                <a:ea typeface="+mn-ea"/>
                <a:cs typeface="+mn-cs"/>
                <a:sym typeface="Chalkboard" charset="0"/>
              </a:rPr>
              <a:pPr algn="r" defTabSz="914353" rtl="0" fontAlgn="base">
                <a:spcBef>
                  <a:spcPct val="0"/>
                </a:spcBef>
                <a:spcAft>
                  <a:spcPct val="0"/>
                </a:spcAft>
              </a:pPr>
              <a:t>3</a:t>
            </a:fld>
            <a:endParaRPr lang="en-US" sz="1200" kern="1200">
              <a:solidFill>
                <a:srgbClr val="FFFFFF"/>
              </a:solidFill>
              <a:latin typeface="Chalkboard" charset="0"/>
              <a:ea typeface="+mn-ea"/>
              <a:cs typeface="+mn-cs"/>
              <a:sym typeface="Chalkboard" charset="0"/>
            </a:endParaRPr>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buFontTx/>
              <a:buChar char="•"/>
            </a:pPr>
            <a:r>
              <a:rPr lang="en-US" smtClean="0"/>
              <a:t>  Can browse through all of resources</a:t>
            </a:r>
          </a:p>
          <a:p>
            <a:pPr eaLnBrk="1" hangingPunct="1">
              <a:buFontTx/>
              <a:buChar char="•"/>
            </a:pPr>
            <a:endParaRPr lang="en-US" smtClean="0"/>
          </a:p>
          <a:p>
            <a:pPr eaLnBrk="1" hangingPunct="1">
              <a:buFontTx/>
              <a:buChar char="•"/>
            </a:pPr>
            <a:r>
              <a:rPr lang="en-US" smtClean="0"/>
              <a:t>  Can search by </a:t>
            </a:r>
          </a:p>
          <a:p>
            <a:pPr lvl="1" eaLnBrk="1" hangingPunct="1">
              <a:buFontTx/>
              <a:buChar char="•"/>
            </a:pPr>
            <a:endParaRPr lang="en-US" smtClean="0"/>
          </a:p>
          <a:p>
            <a:pPr lvl="1" eaLnBrk="1" hangingPunct="1">
              <a:buFontTx/>
              <a:buChar char="•"/>
            </a:pPr>
            <a:r>
              <a:rPr lang="en-US" smtClean="0"/>
              <a:t>  Subject:   Art, Language Arts, Mathematics, Science, Social Studies, Technology</a:t>
            </a:r>
          </a:p>
          <a:p>
            <a:pPr lvl="1" eaLnBrk="1" hangingPunct="1">
              <a:buFontTx/>
              <a:buChar char="•"/>
            </a:pPr>
            <a:endParaRPr lang="en-US" smtClean="0"/>
          </a:p>
          <a:p>
            <a:pPr lvl="1" eaLnBrk="1" hangingPunct="1">
              <a:buFontTx/>
              <a:buChar char="•"/>
            </a:pPr>
            <a:r>
              <a:rPr lang="en-US" smtClean="0"/>
              <a:t>  School level:   Early Learning, Elementary, Middle, High School</a:t>
            </a:r>
          </a:p>
          <a:p>
            <a:pPr lvl="1" eaLnBrk="1" hangingPunct="1">
              <a:buFontTx/>
              <a:buChar char="•"/>
            </a:pPr>
            <a:endParaRPr lang="en-US" smtClean="0"/>
          </a:p>
          <a:p>
            <a:pPr lvl="1" eaLnBrk="1" hangingPunct="1">
              <a:buFontTx/>
              <a:buChar char="•"/>
            </a:pPr>
            <a:r>
              <a:rPr lang="en-US" smtClean="0"/>
              <a:t> Type of Resource:   Books &amp; Publications, Curriculum Guide, Lessons and Activities, Multimedia, Posters &amp; Maps, Supplies</a:t>
            </a:r>
          </a:p>
          <a:p>
            <a:pPr lvl="1" eaLnBrk="1" hangingPunct="1">
              <a:buFontTx/>
              <a:buChar char="•"/>
            </a:pPr>
            <a:endParaRPr lang="en-US" smtClean="0"/>
          </a:p>
          <a:p>
            <a:pPr lvl="1" eaLnBrk="1" hangingPunct="1">
              <a:buFontTx/>
              <a:buChar char="•"/>
            </a:pPr>
            <a:r>
              <a:rPr lang="en-US" smtClean="0"/>
              <a:t>  Alignment:   Delaware, DC, Maryland, New York, Pennsylvania, Virginia, West Virginia, National</a:t>
            </a:r>
          </a:p>
          <a:p>
            <a:pPr lvl="1" eaLnBrk="1" hangingPunct="1">
              <a:buFontTx/>
              <a:buChar char="•"/>
            </a:pPr>
            <a:endParaRPr lang="en-US" smtClean="0"/>
          </a:p>
          <a:p>
            <a:pPr lvl="1" eaLnBrk="1" hangingPunct="1">
              <a:buFontTx/>
              <a:buChar char="•"/>
            </a:pPr>
            <a:r>
              <a:rPr lang="en-US" smtClean="0"/>
              <a:t>  Keyword:   Acid Rain, Adaptation, Agriculture, Air Pollution, Aquatic Grasses, Biodiversity, etc.</a:t>
            </a:r>
          </a:p>
          <a:p>
            <a:pPr lvl="2" eaLnBrk="1" hangingPunct="1">
              <a:buFontTx/>
              <a:buChar char="•"/>
            </a:pPr>
            <a:endParaRPr lang="en-US" smtClean="0"/>
          </a:p>
          <a:p>
            <a:pPr eaLnBrk="1" hangingPunct="1">
              <a:buFontTx/>
              <a:buChar char="•"/>
            </a:pPr>
            <a:r>
              <a:rPr lang="en-US" smtClean="0"/>
              <a:t>  The more features you select to search by, the more restricted your search becomes = fewer results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algn="r" defTabSz="914353" rtl="0" fontAlgn="base">
              <a:spcBef>
                <a:spcPct val="0"/>
              </a:spcBef>
              <a:spcAft>
                <a:spcPct val="0"/>
              </a:spcAft>
            </a:pPr>
            <a:fld id="{2853947F-3F20-4AB7-9773-5ECA3A30E659}" type="slidenum">
              <a:rPr lang="en-US" sz="1200" kern="1200">
                <a:solidFill>
                  <a:srgbClr val="FFFFFF"/>
                </a:solidFill>
                <a:latin typeface="Chalkboard" charset="0"/>
                <a:ea typeface="+mn-ea"/>
                <a:cs typeface="+mn-cs"/>
                <a:sym typeface="Chalkboard" charset="0"/>
              </a:rPr>
              <a:pPr algn="r" defTabSz="914353" rtl="0" fontAlgn="base">
                <a:spcBef>
                  <a:spcPct val="0"/>
                </a:spcBef>
                <a:spcAft>
                  <a:spcPct val="0"/>
                </a:spcAft>
              </a:pPr>
              <a:t>4</a:t>
            </a:fld>
            <a:endParaRPr lang="en-US" sz="1200" kern="1200">
              <a:solidFill>
                <a:srgbClr val="FFFFFF"/>
              </a:solidFill>
              <a:latin typeface="Chalkboard" charset="0"/>
              <a:ea typeface="+mn-ea"/>
              <a:cs typeface="+mn-cs"/>
              <a:sym typeface="Chalkboard" charset="0"/>
            </a:endParaRPr>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buFontTx/>
              <a:buChar char="•"/>
            </a:pPr>
            <a:r>
              <a:rPr lang="en-US" smtClean="0"/>
              <a:t>  Learn how to create your own field study or search through our database</a:t>
            </a:r>
          </a:p>
          <a:p>
            <a:pPr eaLnBrk="1" hangingPunct="1">
              <a:buFontTx/>
              <a:buChar char="•"/>
            </a:pPr>
            <a:endParaRPr lang="en-US" smtClean="0"/>
          </a:p>
          <a:p>
            <a:pPr eaLnBrk="1" hangingPunct="1">
              <a:buFontTx/>
              <a:buChar char="•"/>
            </a:pPr>
            <a:r>
              <a:rPr lang="en-US" smtClean="0"/>
              <a:t>  Search by:</a:t>
            </a:r>
          </a:p>
          <a:p>
            <a:pPr eaLnBrk="1" hangingPunct="1">
              <a:buFontTx/>
              <a:buChar char="•"/>
            </a:pPr>
            <a:endParaRPr lang="en-US" smtClean="0"/>
          </a:p>
          <a:p>
            <a:pPr lvl="1" eaLnBrk="1" hangingPunct="1">
              <a:buFontTx/>
              <a:buChar char="•"/>
            </a:pPr>
            <a:r>
              <a:rPr lang="en-US" smtClean="0"/>
              <a:t>  Theme:   See slide</a:t>
            </a:r>
          </a:p>
          <a:p>
            <a:pPr lvl="1" eaLnBrk="1" hangingPunct="1">
              <a:buFontTx/>
              <a:buChar char="•"/>
            </a:pPr>
            <a:endParaRPr lang="en-US" smtClean="0"/>
          </a:p>
          <a:p>
            <a:pPr lvl="1" eaLnBrk="1" hangingPunct="1">
              <a:buFontTx/>
              <a:buChar char="•"/>
            </a:pPr>
            <a:r>
              <a:rPr lang="en-US" smtClean="0"/>
              <a:t>  School level:   Early Learning, Elementary, Middle, High School</a:t>
            </a:r>
          </a:p>
          <a:p>
            <a:pPr lvl="1" eaLnBrk="1" hangingPunct="1">
              <a:buFontTx/>
              <a:buChar char="•"/>
            </a:pPr>
            <a:endParaRPr lang="en-US" smtClean="0"/>
          </a:p>
          <a:p>
            <a:pPr lvl="1" eaLnBrk="1" hangingPunct="1">
              <a:buFontTx/>
              <a:buChar char="•"/>
            </a:pPr>
            <a:r>
              <a:rPr lang="en-US" smtClean="0"/>
              <a:t>  Length:   Day Trips, Multi-Day Trips</a:t>
            </a:r>
          </a:p>
          <a:p>
            <a:pPr lvl="1" eaLnBrk="1" hangingPunct="1">
              <a:buFontTx/>
              <a:buChar char="•"/>
            </a:pPr>
            <a:endParaRPr lang="en-US" smtClean="0"/>
          </a:p>
          <a:p>
            <a:pPr lvl="1" eaLnBrk="1" hangingPunct="1">
              <a:buFontTx/>
              <a:buChar char="•"/>
            </a:pPr>
            <a:r>
              <a:rPr lang="en-US" smtClean="0"/>
              <a:t>  Organization:   Annapolis Maritime Museum, Arlington Echo, Chesapeake Bay Foundation, etc.</a:t>
            </a:r>
          </a:p>
          <a:p>
            <a:pPr lvl="1" eaLnBrk="1" hangingPunct="1">
              <a:buFontTx/>
              <a:buChar char="•"/>
            </a:pPr>
            <a:endParaRPr lang="en-US" smtClean="0"/>
          </a:p>
          <a:p>
            <a:pPr lvl="1" eaLnBrk="1" hangingPunct="1">
              <a:buFontTx/>
              <a:buChar char="•"/>
            </a:pPr>
            <a:r>
              <a:rPr lang="en-US" smtClean="0"/>
              <a:t>  Keyword:   Blue Crabs, Boats Canoes &amp; Kayaks, Dissolved Oxygen, Economics, Ecosystems etc.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algn="r" defTabSz="914353" rtl="0" fontAlgn="base">
              <a:spcBef>
                <a:spcPct val="0"/>
              </a:spcBef>
              <a:spcAft>
                <a:spcPct val="0"/>
              </a:spcAft>
            </a:pPr>
            <a:fld id="{B8519F92-B273-4F9B-B63E-80C377582F13}" type="slidenum">
              <a:rPr lang="en-US" sz="1200" kern="1200">
                <a:solidFill>
                  <a:srgbClr val="FFFFFF"/>
                </a:solidFill>
                <a:latin typeface="Chalkboard" charset="0"/>
                <a:ea typeface="+mn-ea"/>
                <a:cs typeface="+mn-cs"/>
                <a:sym typeface="Chalkboard" charset="0"/>
              </a:rPr>
              <a:pPr algn="r" defTabSz="914353" rtl="0" fontAlgn="base">
                <a:spcBef>
                  <a:spcPct val="0"/>
                </a:spcBef>
                <a:spcAft>
                  <a:spcPct val="0"/>
                </a:spcAft>
              </a:pPr>
              <a:t>5</a:t>
            </a:fld>
            <a:endParaRPr lang="en-US" sz="1200" kern="1200">
              <a:solidFill>
                <a:srgbClr val="FFFFFF"/>
              </a:solidFill>
              <a:latin typeface="Chalkboard" charset="0"/>
              <a:ea typeface="+mn-ea"/>
              <a:cs typeface="+mn-cs"/>
              <a:sym typeface="Chalkboard" charset="0"/>
            </a:endParaRPr>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buFontTx/>
              <a:buChar char="•"/>
            </a:pPr>
            <a:r>
              <a:rPr lang="en-US" smtClean="0"/>
              <a:t>  Educator training is vital to successfully provide your students with a Meaningful Watershed Educational Experience. </a:t>
            </a:r>
          </a:p>
          <a:p>
            <a:pPr eaLnBrk="1" hangingPunct="1">
              <a:buFontTx/>
              <a:buChar char="•"/>
            </a:pPr>
            <a:endParaRPr lang="en-US" smtClean="0"/>
          </a:p>
          <a:p>
            <a:pPr eaLnBrk="1" hangingPunct="1">
              <a:buFontTx/>
              <a:buChar char="•"/>
            </a:pPr>
            <a:r>
              <a:rPr lang="en-US" smtClean="0"/>
              <a:t>  Training and professional development increase your skills and confidence in leading your students through environmental projects.</a:t>
            </a:r>
          </a:p>
          <a:p>
            <a:pPr eaLnBrk="1" hangingPunct="1">
              <a:buFontTx/>
              <a:buChar char="•"/>
            </a:pPr>
            <a:endParaRPr lang="en-US" smtClean="0"/>
          </a:p>
          <a:p>
            <a:pPr eaLnBrk="1" hangingPunct="1">
              <a:buFontTx/>
              <a:buChar char="•"/>
            </a:pPr>
            <a:r>
              <a:rPr lang="en-US" smtClean="0"/>
              <a:t>  Bay Backpack staff and programmed web engines search for new opportunities and update the calendar that is housed on this page with professional development events in each state</a:t>
            </a:r>
          </a:p>
          <a:p>
            <a:pPr eaLnBrk="1" hangingPunct="1">
              <a:buFontTx/>
              <a:buChar char="•"/>
            </a:pPr>
            <a:endParaRPr lang="en-US" smtClean="0"/>
          </a:p>
          <a:p>
            <a:pPr eaLnBrk="1" hangingPunct="1">
              <a:buFontTx/>
              <a:buChar char="•"/>
            </a:pPr>
            <a:r>
              <a:rPr lang="en-US" smtClean="0"/>
              <a:t>  Calendar events include everything from trainings that can earn you continuing education credits to grant application deadlines, to naturalist-lead nature walks for the whole family.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algn="r" defTabSz="914353" rtl="0" fontAlgn="base">
              <a:spcBef>
                <a:spcPct val="0"/>
              </a:spcBef>
              <a:spcAft>
                <a:spcPct val="0"/>
              </a:spcAft>
            </a:pPr>
            <a:fld id="{67B63E1A-E991-4613-853E-27478DC8F774}" type="slidenum">
              <a:rPr lang="en-US" sz="1200" kern="1200">
                <a:solidFill>
                  <a:srgbClr val="FFFFFF"/>
                </a:solidFill>
                <a:latin typeface="Chalkboard" charset="0"/>
                <a:ea typeface="+mn-ea"/>
                <a:cs typeface="+mn-cs"/>
                <a:sym typeface="Chalkboard" charset="0"/>
              </a:rPr>
              <a:pPr algn="r" defTabSz="914353" rtl="0" fontAlgn="base">
                <a:spcBef>
                  <a:spcPct val="0"/>
                </a:spcBef>
                <a:spcAft>
                  <a:spcPct val="0"/>
                </a:spcAft>
              </a:pPr>
              <a:t>6</a:t>
            </a:fld>
            <a:endParaRPr lang="en-US" sz="1200" kern="1200">
              <a:solidFill>
                <a:srgbClr val="FFFFFF"/>
              </a:solidFill>
              <a:latin typeface="Chalkboard" charset="0"/>
              <a:ea typeface="+mn-ea"/>
              <a:cs typeface="+mn-cs"/>
              <a:sym typeface="Chalkboard" charset="0"/>
            </a:endParaRPr>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buFontTx/>
              <a:buChar char="•"/>
            </a:pPr>
            <a:r>
              <a:rPr lang="en-US" smtClean="0"/>
              <a:t>  Sometimes funding a Meaningful Watershed Education Experience can be outside of your classroom budget. </a:t>
            </a:r>
          </a:p>
          <a:p>
            <a:pPr eaLnBrk="1" hangingPunct="1">
              <a:buFontTx/>
              <a:buChar char="•"/>
            </a:pPr>
            <a:endParaRPr lang="en-US" smtClean="0"/>
          </a:p>
          <a:p>
            <a:pPr eaLnBrk="1" hangingPunct="1">
              <a:buFontTx/>
              <a:buChar char="•"/>
            </a:pPr>
            <a:r>
              <a:rPr lang="en-US" smtClean="0"/>
              <a:t>  If you are looking for a way to finance field trips for your students or buy supplies to install an outdoor classroom on your school grounds, our funding page will link you to relevant grant programs in your state.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algn="r" defTabSz="914353" rtl="0" fontAlgn="base">
              <a:spcBef>
                <a:spcPct val="0"/>
              </a:spcBef>
              <a:spcAft>
                <a:spcPct val="0"/>
              </a:spcAft>
            </a:pPr>
            <a:fld id="{4AC6A699-7E52-43F3-87A2-B543A76F2050}" type="slidenum">
              <a:rPr lang="en-US" sz="1200" kern="1200">
                <a:solidFill>
                  <a:srgbClr val="FFFFFF"/>
                </a:solidFill>
                <a:latin typeface="Chalkboard" charset="0"/>
                <a:ea typeface="+mn-ea"/>
                <a:cs typeface="+mn-cs"/>
                <a:sym typeface="Chalkboard" charset="0"/>
              </a:rPr>
              <a:pPr algn="r" defTabSz="914353" rtl="0" fontAlgn="base">
                <a:spcBef>
                  <a:spcPct val="0"/>
                </a:spcBef>
                <a:spcAft>
                  <a:spcPct val="0"/>
                </a:spcAft>
              </a:pPr>
              <a:t>7</a:t>
            </a:fld>
            <a:endParaRPr lang="en-US" sz="1200" kern="1200">
              <a:solidFill>
                <a:srgbClr val="FFFFFF"/>
              </a:solidFill>
              <a:latin typeface="Chalkboard" charset="0"/>
              <a:ea typeface="+mn-ea"/>
              <a:cs typeface="+mn-cs"/>
              <a:sym typeface="Chalkboard" charset="0"/>
            </a:endParaRPr>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buFontTx/>
              <a:buChar char="•"/>
            </a:pPr>
            <a:r>
              <a:rPr lang="en-US" sz="1000" smtClean="0"/>
              <a:t>  Semi-regular features on our blog include:</a:t>
            </a:r>
          </a:p>
          <a:p>
            <a:pPr lvl="1" eaLnBrk="1" hangingPunct="1">
              <a:buFontTx/>
              <a:buChar char="•"/>
            </a:pPr>
            <a:endParaRPr lang="en-US" sz="1000" smtClean="0"/>
          </a:p>
          <a:p>
            <a:pPr lvl="1" eaLnBrk="1" hangingPunct="1">
              <a:buFontTx/>
              <a:buChar char="•"/>
            </a:pPr>
            <a:r>
              <a:rPr lang="en-US" sz="1000" smtClean="0"/>
              <a:t>  Why Teach About…   Weather, Environmental Responsibility, Native PPL of Ches.</a:t>
            </a:r>
          </a:p>
          <a:p>
            <a:pPr lvl="1" eaLnBrk="1" hangingPunct="1">
              <a:buFontTx/>
              <a:buChar char="•"/>
            </a:pPr>
            <a:endParaRPr lang="en-US" sz="1000" smtClean="0"/>
          </a:p>
          <a:p>
            <a:pPr lvl="1" eaLnBrk="1" hangingPunct="1">
              <a:buFontTx/>
              <a:buChar char="•"/>
            </a:pPr>
            <a:r>
              <a:rPr lang="en-US" sz="1000" smtClean="0"/>
              <a:t>  Teacher Resources:   Trout in the Classroom, Why become a Certified EE</a:t>
            </a:r>
          </a:p>
          <a:p>
            <a:pPr lvl="1" eaLnBrk="1" hangingPunct="1">
              <a:buFontTx/>
              <a:buChar char="•"/>
            </a:pPr>
            <a:endParaRPr lang="en-US" sz="1000" smtClean="0"/>
          </a:p>
          <a:p>
            <a:pPr lvl="1" eaLnBrk="1" hangingPunct="1">
              <a:buFontTx/>
              <a:buChar char="•"/>
            </a:pPr>
            <a:r>
              <a:rPr lang="en-US" sz="1000" smtClean="0"/>
              <a:t>  News + Lessons:   A Frozen Chesapeake Bay, MD incorporates EE into curriculum </a:t>
            </a:r>
          </a:p>
          <a:p>
            <a:pPr lvl="1" eaLnBrk="1" hangingPunct="1">
              <a:buFontTx/>
              <a:buChar char="•"/>
            </a:pPr>
            <a:endParaRPr lang="en-US" sz="1000" smtClean="0"/>
          </a:p>
          <a:p>
            <a:pPr lvl="1" eaLnBrk="1" hangingPunct="1">
              <a:buFontTx/>
              <a:buChar char="•"/>
            </a:pPr>
            <a:r>
              <a:rPr lang="en-US" sz="1000" smtClean="0"/>
              <a:t>  Field Studies:   Paddling the Potomac: A MWEE to Remember</a:t>
            </a:r>
          </a:p>
          <a:p>
            <a:pPr lvl="1" eaLnBrk="1" hangingPunct="1">
              <a:buFontTx/>
              <a:buChar char="•"/>
            </a:pPr>
            <a:endParaRPr lang="en-US" sz="1000" smtClean="0"/>
          </a:p>
          <a:p>
            <a:pPr lvl="1" eaLnBrk="1" hangingPunct="1">
              <a:buFontTx/>
              <a:buChar char="•"/>
            </a:pPr>
            <a:r>
              <a:rPr lang="en-US" sz="1000" smtClean="0"/>
              <a:t>  Funding/Contests:   Get Green Video Contest, Teacher/Student of the Year Awards	</a:t>
            </a:r>
          </a:p>
          <a:p>
            <a:pPr lvl="1" eaLnBrk="1" hangingPunct="1">
              <a:buFontTx/>
              <a:buChar char="•"/>
            </a:pPr>
            <a:endParaRPr lang="en-US" sz="1000" smtClean="0"/>
          </a:p>
          <a:p>
            <a:pPr lvl="1" eaLnBrk="1" hangingPunct="1">
              <a:buFontTx/>
              <a:buChar char="•"/>
            </a:pPr>
            <a:r>
              <a:rPr lang="en-US" sz="1000" smtClean="0"/>
              <a:t>  Training:   NOAA’s Chesapeake Climate Workshop</a:t>
            </a:r>
          </a:p>
          <a:p>
            <a:pPr lvl="1" eaLnBrk="1" hangingPunct="1">
              <a:buFontTx/>
              <a:buChar char="•"/>
            </a:pPr>
            <a:endParaRPr lang="en-US" sz="1000" smtClean="0"/>
          </a:p>
          <a:p>
            <a:pPr lvl="1" eaLnBrk="1" hangingPunct="1">
              <a:buFontTx/>
              <a:buChar char="•"/>
            </a:pPr>
            <a:r>
              <a:rPr lang="en-US" sz="1000" smtClean="0"/>
              <a:t>  School Spotlight:</a:t>
            </a:r>
          </a:p>
          <a:p>
            <a:pPr lvl="1" eaLnBrk="1" hangingPunct="1">
              <a:buFontTx/>
              <a:buChar char="•"/>
            </a:pPr>
            <a:endParaRPr lang="en-US" sz="1000" smtClean="0"/>
          </a:p>
          <a:p>
            <a:pPr lvl="2" eaLnBrk="1" hangingPunct="1">
              <a:buFontTx/>
              <a:buChar char="•"/>
            </a:pPr>
            <a:r>
              <a:rPr lang="en-US" sz="1000" smtClean="0"/>
              <a:t>  Greening Green Valley ES: Using a Rain Garden to Manage Runoff</a:t>
            </a:r>
          </a:p>
          <a:p>
            <a:pPr lvl="2" eaLnBrk="1" hangingPunct="1">
              <a:buFontTx/>
              <a:buChar char="•"/>
            </a:pPr>
            <a:endParaRPr lang="en-US" sz="1000" smtClean="0"/>
          </a:p>
          <a:p>
            <a:pPr lvl="2" eaLnBrk="1" hangingPunct="1">
              <a:buFontTx/>
              <a:buChar char="•"/>
            </a:pPr>
            <a:r>
              <a:rPr lang="en-US" sz="1000" smtClean="0"/>
              <a:t>  Landscape for Learning – Buffalo School 90 Courtyard Transformed</a:t>
            </a:r>
          </a:p>
          <a:p>
            <a:pPr lvl="2" eaLnBrk="1" hangingPunct="1">
              <a:buFontTx/>
              <a:buChar char="•"/>
            </a:pPr>
            <a:endParaRPr lang="en-US" sz="1000" smtClean="0"/>
          </a:p>
          <a:p>
            <a:pPr lvl="2" eaLnBrk="1" hangingPunct="1">
              <a:buFontTx/>
              <a:buChar char="•"/>
            </a:pPr>
            <a:r>
              <a:rPr lang="en-US" sz="1000" smtClean="0"/>
              <a:t>  Getting Fresh and Local in DC Schools (local produce in the lunchroom)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algn="r" defTabSz="914353" rtl="0" fontAlgn="base">
              <a:spcBef>
                <a:spcPct val="0"/>
              </a:spcBef>
              <a:spcAft>
                <a:spcPct val="0"/>
              </a:spcAft>
            </a:pPr>
            <a:fld id="{4AC6A699-7E52-43F3-87A2-B543A76F2050}" type="slidenum">
              <a:rPr lang="en-US" sz="1200" kern="1200">
                <a:solidFill>
                  <a:srgbClr val="FFFFFF"/>
                </a:solidFill>
                <a:latin typeface="Chalkboard" charset="0"/>
                <a:ea typeface="+mn-ea"/>
                <a:cs typeface="+mn-cs"/>
                <a:sym typeface="Chalkboard" charset="0"/>
              </a:rPr>
              <a:pPr algn="r" defTabSz="914353" rtl="0" fontAlgn="base">
                <a:spcBef>
                  <a:spcPct val="0"/>
                </a:spcBef>
                <a:spcAft>
                  <a:spcPct val="0"/>
                </a:spcAft>
              </a:pPr>
              <a:t>8</a:t>
            </a:fld>
            <a:endParaRPr lang="en-US" sz="1200" kern="1200">
              <a:solidFill>
                <a:srgbClr val="FFFFFF"/>
              </a:solidFill>
              <a:latin typeface="Chalkboard" charset="0"/>
              <a:ea typeface="+mn-ea"/>
              <a:cs typeface="+mn-cs"/>
              <a:sym typeface="Chalkboard" charset="0"/>
            </a:endParaRPr>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lvl="2" eaLnBrk="1" hangingPunct="1">
              <a:buFontTx/>
              <a:buNone/>
            </a:pPr>
            <a:endParaRPr lang="en-US" sz="10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F68579E-3872-4F94-BDC8-C51E098770C0}" type="slidenum">
              <a:rPr lang="en-US" smtClean="0"/>
              <a:pPr/>
              <a:t>9</a:t>
            </a:fld>
            <a:endParaRPr lang="en-US"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9"/>
            <a:ext cx="6400354" cy="1752451"/>
          </a:xfrm>
        </p:spPr>
        <p:txBody>
          <a:bodyPr/>
          <a:lstStyle>
            <a:lvl1pPr marL="0" indent="0" algn="ctr">
              <a:buNone/>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803798"/>
            <a:ext cx="1839516" cy="288428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1" y="1803798"/>
            <a:ext cx="5411391" cy="28842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24" indent="0">
              <a:buNone/>
              <a:defRPr sz="1300"/>
            </a:lvl2pPr>
            <a:lvl3pPr marL="642849" indent="0">
              <a:buNone/>
              <a:defRPr sz="1100"/>
            </a:lvl3pPr>
            <a:lvl4pPr marL="964274" indent="0">
              <a:buNone/>
              <a:defRPr sz="1000"/>
            </a:lvl4pPr>
            <a:lvl5pPr marL="1285697" indent="0">
              <a:buNone/>
              <a:defRPr sz="1000"/>
            </a:lvl5pPr>
            <a:lvl6pPr marL="1607123" indent="0">
              <a:buNone/>
              <a:defRPr sz="1000"/>
            </a:lvl6pPr>
            <a:lvl7pPr marL="1928546" indent="0">
              <a:buNone/>
              <a:defRPr sz="1000"/>
            </a:lvl7pPr>
            <a:lvl8pPr marL="2249971" indent="0">
              <a:buNone/>
              <a:defRPr sz="1000"/>
            </a:lvl8pPr>
            <a:lvl9pPr marL="2571396" indent="0">
              <a:buNone/>
              <a:defRPr sz="10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3661172"/>
            <a:ext cx="3625453" cy="102691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3661172"/>
            <a:ext cx="3625453" cy="102691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9" y="273475"/>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9" y="1435448"/>
            <a:ext cx="3008189" cy="469031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7"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7" y="612800"/>
            <a:ext cx="5486177" cy="4114354"/>
          </a:xfrm>
        </p:spPr>
        <p:txBody>
          <a:bodyPr/>
          <a:lstStyle>
            <a:lvl1pPr marL="0" indent="0">
              <a:buNone/>
              <a:defRPr sz="22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pPr lvl="0"/>
            <a:endParaRPr lang="en-US" noProof="0" smtClean="0">
              <a:sym typeface="Chalkboard" charset="0"/>
            </a:endParaRPr>
          </a:p>
        </p:txBody>
      </p:sp>
      <p:sp>
        <p:nvSpPr>
          <p:cNvPr id="4" name="Text Placeholder 3"/>
          <p:cNvSpPr>
            <a:spLocks noGrp="1"/>
          </p:cNvSpPr>
          <p:nvPr>
            <p:ph type="body" sz="half" idx="2"/>
          </p:nvPr>
        </p:nvSpPr>
        <p:spPr>
          <a:xfrm>
            <a:off x="1792637" y="5367860"/>
            <a:ext cx="5486177" cy="80478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p:cNvSpPr>
            <a:spLocks noChangeArrowheads="1"/>
          </p:cNvSpPr>
          <p:nvPr>
            <p:ph type="body" idx="1"/>
          </p:nvPr>
        </p:nvSpPr>
        <p:spPr bwMode="auto">
          <a:xfrm>
            <a:off x="892971" y="3661172"/>
            <a:ext cx="7358063" cy="1026914"/>
          </a:xfrm>
          <a:prstGeom prst="rect">
            <a:avLst/>
          </a:prstGeom>
          <a:noFill/>
          <a:ln w="12700">
            <a:noFill/>
            <a:miter lim="800000"/>
            <a:headEnd/>
            <a:tailEnd/>
          </a:ln>
        </p:spPr>
        <p:txBody>
          <a:bodyPr vert="horz" wrap="square" lIns="35713" tIns="35713" rIns="35713" bIns="35713" numCol="1" anchor="t" anchorCtr="0" compatLnSpc="1">
            <a:prstTxWarp prst="textNoShape">
              <a:avLst/>
            </a:prstTxWarp>
          </a:bodyPr>
          <a:lstStyle/>
          <a:p>
            <a:pPr lvl="0"/>
            <a:r>
              <a:rPr lang="en-US" smtClean="0">
                <a:sym typeface="Chalkboard" charset="0"/>
              </a:rPr>
              <a:t>Click to edit Master text styles</a:t>
            </a:r>
          </a:p>
          <a:p>
            <a:pPr lvl="1"/>
            <a:r>
              <a:rPr lang="en-US" smtClean="0">
                <a:sym typeface="Chalkboard" charset="0"/>
              </a:rPr>
              <a:t>Second level</a:t>
            </a:r>
          </a:p>
          <a:p>
            <a:pPr lvl="2"/>
            <a:r>
              <a:rPr lang="en-US" smtClean="0">
                <a:sym typeface="Chalkboard" charset="0"/>
              </a:rPr>
              <a:t>Third level</a:t>
            </a:r>
          </a:p>
          <a:p>
            <a:pPr lvl="3"/>
            <a:r>
              <a:rPr lang="en-US" smtClean="0">
                <a:sym typeface="Chalkboard" charset="0"/>
              </a:rPr>
              <a:t>Fourth level</a:t>
            </a:r>
          </a:p>
          <a:p>
            <a:pPr lvl="4"/>
            <a:r>
              <a:rPr lang="en-US" smtClean="0">
                <a:sym typeface="Chalkboard" charset="0"/>
              </a:rPr>
              <a:t>Fifth level</a:t>
            </a:r>
          </a:p>
        </p:txBody>
      </p:sp>
      <p:sp>
        <p:nvSpPr>
          <p:cNvPr id="2051" name="Rectangle 2"/>
          <p:cNvSpPr>
            <a:spLocks noChangeArrowheads="1"/>
          </p:cNvSpPr>
          <p:nvPr>
            <p:ph type="title"/>
          </p:nvPr>
        </p:nvSpPr>
        <p:spPr bwMode="auto">
          <a:xfrm>
            <a:off x="892971" y="1803797"/>
            <a:ext cx="7358063" cy="1785938"/>
          </a:xfrm>
          <a:prstGeom prst="rect">
            <a:avLst/>
          </a:prstGeom>
          <a:noFill/>
          <a:ln w="12700">
            <a:noFill/>
            <a:miter lim="800000"/>
            <a:headEnd/>
            <a:tailEnd/>
          </a:ln>
        </p:spPr>
        <p:txBody>
          <a:bodyPr vert="horz" wrap="square" lIns="35713" tIns="35713" rIns="35713" bIns="35713" numCol="1" anchor="b" anchorCtr="0" compatLnSpc="1">
            <a:prstTxWarp prst="textNoShape">
              <a:avLst/>
            </a:prstTxWarp>
          </a:bodyPr>
          <a:lstStyle/>
          <a:p>
            <a:pPr lvl="0"/>
            <a:r>
              <a:rPr lang="en-US" smtClean="0">
                <a:sym typeface="Chalkboard" charset="0"/>
              </a:rPr>
              <a:t>Click to edit Master title style</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5100">
          <a:solidFill>
            <a:schemeClr val="tx1"/>
          </a:solidFill>
          <a:latin typeface="+mj-lt"/>
          <a:ea typeface="+mj-ea"/>
          <a:cs typeface="+mj-cs"/>
          <a:sym typeface="Chalkboard" charset="0"/>
        </a:defRPr>
      </a:lvl1pPr>
      <a:lvl2pPr algn="ctr" rtl="0" eaLnBrk="0" fontAlgn="base" hangingPunct="0">
        <a:spcBef>
          <a:spcPct val="0"/>
        </a:spcBef>
        <a:spcAft>
          <a:spcPct val="0"/>
        </a:spcAft>
        <a:defRPr sz="5100">
          <a:solidFill>
            <a:schemeClr val="tx1"/>
          </a:solidFill>
          <a:latin typeface="Chalkboard" charset="0"/>
          <a:sym typeface="Chalkboard" charset="0"/>
        </a:defRPr>
      </a:lvl2pPr>
      <a:lvl3pPr algn="ctr" rtl="0" eaLnBrk="0" fontAlgn="base" hangingPunct="0">
        <a:spcBef>
          <a:spcPct val="0"/>
        </a:spcBef>
        <a:spcAft>
          <a:spcPct val="0"/>
        </a:spcAft>
        <a:defRPr sz="5100">
          <a:solidFill>
            <a:schemeClr val="tx1"/>
          </a:solidFill>
          <a:latin typeface="Chalkboard" charset="0"/>
          <a:sym typeface="Chalkboard" charset="0"/>
        </a:defRPr>
      </a:lvl3pPr>
      <a:lvl4pPr algn="ctr" rtl="0" eaLnBrk="0" fontAlgn="base" hangingPunct="0">
        <a:spcBef>
          <a:spcPct val="0"/>
        </a:spcBef>
        <a:spcAft>
          <a:spcPct val="0"/>
        </a:spcAft>
        <a:defRPr sz="5100">
          <a:solidFill>
            <a:schemeClr val="tx1"/>
          </a:solidFill>
          <a:latin typeface="Chalkboard" charset="0"/>
          <a:sym typeface="Chalkboard" charset="0"/>
        </a:defRPr>
      </a:lvl4pPr>
      <a:lvl5pPr algn="ctr" rtl="0" eaLnBrk="0" fontAlgn="base" hangingPunct="0">
        <a:spcBef>
          <a:spcPct val="0"/>
        </a:spcBef>
        <a:spcAft>
          <a:spcPct val="0"/>
        </a:spcAft>
        <a:defRPr sz="5100">
          <a:solidFill>
            <a:schemeClr val="tx1"/>
          </a:solidFill>
          <a:latin typeface="Chalkboard" charset="0"/>
          <a:sym typeface="Chalkboard" charset="0"/>
        </a:defRPr>
      </a:lvl5pPr>
      <a:lvl6pPr marL="321424" algn="ctr" rtl="0" fontAlgn="base">
        <a:spcBef>
          <a:spcPct val="0"/>
        </a:spcBef>
        <a:spcAft>
          <a:spcPct val="0"/>
        </a:spcAft>
        <a:defRPr sz="5100">
          <a:solidFill>
            <a:schemeClr val="tx1"/>
          </a:solidFill>
          <a:latin typeface="Chalkboard" charset="0"/>
          <a:sym typeface="Chalkboard" charset="0"/>
        </a:defRPr>
      </a:lvl6pPr>
      <a:lvl7pPr marL="642849" algn="ctr" rtl="0" fontAlgn="base">
        <a:spcBef>
          <a:spcPct val="0"/>
        </a:spcBef>
        <a:spcAft>
          <a:spcPct val="0"/>
        </a:spcAft>
        <a:defRPr sz="5100">
          <a:solidFill>
            <a:schemeClr val="tx1"/>
          </a:solidFill>
          <a:latin typeface="Chalkboard" charset="0"/>
          <a:sym typeface="Chalkboard" charset="0"/>
        </a:defRPr>
      </a:lvl7pPr>
      <a:lvl8pPr marL="964274" algn="ctr" rtl="0" fontAlgn="base">
        <a:spcBef>
          <a:spcPct val="0"/>
        </a:spcBef>
        <a:spcAft>
          <a:spcPct val="0"/>
        </a:spcAft>
        <a:defRPr sz="5100">
          <a:solidFill>
            <a:schemeClr val="tx1"/>
          </a:solidFill>
          <a:latin typeface="Chalkboard" charset="0"/>
          <a:sym typeface="Chalkboard" charset="0"/>
        </a:defRPr>
      </a:lvl8pPr>
      <a:lvl9pPr marL="1285697" algn="ctr" rtl="0" fontAlgn="base">
        <a:spcBef>
          <a:spcPct val="0"/>
        </a:spcBef>
        <a:spcAft>
          <a:spcPct val="0"/>
        </a:spcAft>
        <a:defRPr sz="5100">
          <a:solidFill>
            <a:schemeClr val="tx1"/>
          </a:solidFill>
          <a:latin typeface="Chalkboard" charset="0"/>
          <a:sym typeface="Chalkboard" charset="0"/>
        </a:defRPr>
      </a:lvl9pPr>
    </p:titleStyle>
    <p:bodyStyle>
      <a:lvl1pPr marL="241068" indent="-241068" algn="ctr" rtl="0" eaLnBrk="0" fontAlgn="base" hangingPunct="0">
        <a:spcBef>
          <a:spcPct val="0"/>
        </a:spcBef>
        <a:spcAft>
          <a:spcPct val="0"/>
        </a:spcAft>
        <a:defRPr sz="2500">
          <a:solidFill>
            <a:schemeClr val="tx1"/>
          </a:solidFill>
          <a:latin typeface="+mn-lt"/>
          <a:ea typeface="+mn-ea"/>
          <a:cs typeface="+mn-cs"/>
          <a:sym typeface="Chalkboard" charset="0"/>
        </a:defRPr>
      </a:lvl1pPr>
      <a:lvl2pPr marL="522314" indent="-200890" algn="ctr" rtl="0" eaLnBrk="0" fontAlgn="base" hangingPunct="0">
        <a:spcBef>
          <a:spcPct val="0"/>
        </a:spcBef>
        <a:spcAft>
          <a:spcPct val="0"/>
        </a:spcAft>
        <a:defRPr sz="2500">
          <a:solidFill>
            <a:schemeClr val="tx1"/>
          </a:solidFill>
          <a:latin typeface="+mn-lt"/>
          <a:sym typeface="Chalkboard" charset="0"/>
        </a:defRPr>
      </a:lvl2pPr>
      <a:lvl3pPr marL="803561" indent="-160712" algn="ctr" rtl="0" eaLnBrk="0" fontAlgn="base" hangingPunct="0">
        <a:spcBef>
          <a:spcPct val="0"/>
        </a:spcBef>
        <a:spcAft>
          <a:spcPct val="0"/>
        </a:spcAft>
        <a:defRPr sz="2500">
          <a:solidFill>
            <a:schemeClr val="tx1"/>
          </a:solidFill>
          <a:latin typeface="+mn-lt"/>
          <a:sym typeface="Chalkboard" charset="0"/>
        </a:defRPr>
      </a:lvl3pPr>
      <a:lvl4pPr marL="1124987" indent="-160712" algn="ctr" rtl="0" eaLnBrk="0" fontAlgn="base" hangingPunct="0">
        <a:spcBef>
          <a:spcPct val="0"/>
        </a:spcBef>
        <a:spcAft>
          <a:spcPct val="0"/>
        </a:spcAft>
        <a:defRPr sz="2500">
          <a:solidFill>
            <a:schemeClr val="tx1"/>
          </a:solidFill>
          <a:latin typeface="+mn-lt"/>
          <a:sym typeface="Chalkboard" charset="0"/>
        </a:defRPr>
      </a:lvl4pPr>
      <a:lvl5pPr marL="1446410" indent="-160712" algn="ctr" rtl="0" eaLnBrk="0" fontAlgn="base" hangingPunct="0">
        <a:spcBef>
          <a:spcPct val="0"/>
        </a:spcBef>
        <a:spcAft>
          <a:spcPct val="0"/>
        </a:spcAft>
        <a:defRPr sz="2500">
          <a:solidFill>
            <a:schemeClr val="tx1"/>
          </a:solidFill>
          <a:latin typeface="+mn-lt"/>
          <a:sym typeface="Chalkboard" charset="0"/>
        </a:defRPr>
      </a:lvl5pPr>
      <a:lvl6pPr marL="321424" algn="ctr" rtl="0" fontAlgn="base">
        <a:spcBef>
          <a:spcPct val="0"/>
        </a:spcBef>
        <a:spcAft>
          <a:spcPct val="0"/>
        </a:spcAft>
        <a:defRPr sz="2500">
          <a:solidFill>
            <a:schemeClr val="tx1"/>
          </a:solidFill>
          <a:latin typeface="+mn-lt"/>
          <a:sym typeface="Chalkboard" charset="0"/>
        </a:defRPr>
      </a:lvl6pPr>
      <a:lvl7pPr marL="642849" algn="ctr" rtl="0" fontAlgn="base">
        <a:spcBef>
          <a:spcPct val="0"/>
        </a:spcBef>
        <a:spcAft>
          <a:spcPct val="0"/>
        </a:spcAft>
        <a:defRPr sz="2500">
          <a:solidFill>
            <a:schemeClr val="tx1"/>
          </a:solidFill>
          <a:latin typeface="+mn-lt"/>
          <a:sym typeface="Chalkboard" charset="0"/>
        </a:defRPr>
      </a:lvl7pPr>
      <a:lvl8pPr marL="964274" algn="ctr" rtl="0" fontAlgn="base">
        <a:spcBef>
          <a:spcPct val="0"/>
        </a:spcBef>
        <a:spcAft>
          <a:spcPct val="0"/>
        </a:spcAft>
        <a:defRPr sz="2500">
          <a:solidFill>
            <a:schemeClr val="tx1"/>
          </a:solidFill>
          <a:latin typeface="+mn-lt"/>
          <a:sym typeface="Chalkboard" charset="0"/>
        </a:defRPr>
      </a:lvl8pPr>
      <a:lvl9pPr marL="1285697" algn="ctr" rtl="0" fontAlgn="base">
        <a:spcBef>
          <a:spcPct val="0"/>
        </a:spcBef>
        <a:spcAft>
          <a:spcPct val="0"/>
        </a:spcAft>
        <a:defRPr sz="2500">
          <a:solidFill>
            <a:schemeClr val="tx1"/>
          </a:solidFill>
          <a:latin typeface="+mn-lt"/>
          <a:sym typeface="Chalkboard" charset="0"/>
        </a:defRPr>
      </a:lvl9pPr>
    </p:bodyStyle>
    <p:otherStyle>
      <a:defPPr>
        <a:defRPr lang="en-US"/>
      </a:defPPr>
      <a:lvl1pPr marL="0" algn="l" defTabSz="642849" rtl="0" eaLnBrk="1" latinLnBrk="0" hangingPunct="1">
        <a:defRPr sz="1300" kern="1200">
          <a:solidFill>
            <a:schemeClr val="tx1"/>
          </a:solidFill>
          <a:latin typeface="+mn-lt"/>
          <a:ea typeface="+mn-ea"/>
          <a:cs typeface="+mn-cs"/>
        </a:defRPr>
      </a:lvl1pPr>
      <a:lvl2pPr marL="321424" algn="l" defTabSz="642849" rtl="0" eaLnBrk="1" latinLnBrk="0" hangingPunct="1">
        <a:defRPr sz="1300" kern="1200">
          <a:solidFill>
            <a:schemeClr val="tx1"/>
          </a:solidFill>
          <a:latin typeface="+mn-lt"/>
          <a:ea typeface="+mn-ea"/>
          <a:cs typeface="+mn-cs"/>
        </a:defRPr>
      </a:lvl2pPr>
      <a:lvl3pPr marL="642849" algn="l" defTabSz="642849" rtl="0" eaLnBrk="1" latinLnBrk="0" hangingPunct="1">
        <a:defRPr sz="1300" kern="1200">
          <a:solidFill>
            <a:schemeClr val="tx1"/>
          </a:solidFill>
          <a:latin typeface="+mn-lt"/>
          <a:ea typeface="+mn-ea"/>
          <a:cs typeface="+mn-cs"/>
        </a:defRPr>
      </a:lvl3pPr>
      <a:lvl4pPr marL="964274" algn="l" defTabSz="642849" rtl="0" eaLnBrk="1" latinLnBrk="0" hangingPunct="1">
        <a:defRPr sz="1300" kern="1200">
          <a:solidFill>
            <a:schemeClr val="tx1"/>
          </a:solidFill>
          <a:latin typeface="+mn-lt"/>
          <a:ea typeface="+mn-ea"/>
          <a:cs typeface="+mn-cs"/>
        </a:defRPr>
      </a:lvl4pPr>
      <a:lvl5pPr marL="1285697" algn="l" defTabSz="642849" rtl="0" eaLnBrk="1" latinLnBrk="0" hangingPunct="1">
        <a:defRPr sz="1300" kern="1200">
          <a:solidFill>
            <a:schemeClr val="tx1"/>
          </a:solidFill>
          <a:latin typeface="+mn-lt"/>
          <a:ea typeface="+mn-ea"/>
          <a:cs typeface="+mn-cs"/>
        </a:defRPr>
      </a:lvl5pPr>
      <a:lvl6pPr marL="1607123" algn="l" defTabSz="642849" rtl="0" eaLnBrk="1" latinLnBrk="0" hangingPunct="1">
        <a:defRPr sz="1300" kern="1200">
          <a:solidFill>
            <a:schemeClr val="tx1"/>
          </a:solidFill>
          <a:latin typeface="+mn-lt"/>
          <a:ea typeface="+mn-ea"/>
          <a:cs typeface="+mn-cs"/>
        </a:defRPr>
      </a:lvl6pPr>
      <a:lvl7pPr marL="1928546" algn="l" defTabSz="642849" rtl="0" eaLnBrk="1" latinLnBrk="0" hangingPunct="1">
        <a:defRPr sz="1300" kern="1200">
          <a:solidFill>
            <a:schemeClr val="tx1"/>
          </a:solidFill>
          <a:latin typeface="+mn-lt"/>
          <a:ea typeface="+mn-ea"/>
          <a:cs typeface="+mn-cs"/>
        </a:defRPr>
      </a:lvl7pPr>
      <a:lvl8pPr marL="2249971" algn="l" defTabSz="642849" rtl="0" eaLnBrk="1" latinLnBrk="0" hangingPunct="1">
        <a:defRPr sz="1300" kern="1200">
          <a:solidFill>
            <a:schemeClr val="tx1"/>
          </a:solidFill>
          <a:latin typeface="+mn-lt"/>
          <a:ea typeface="+mn-ea"/>
          <a:cs typeface="+mn-cs"/>
        </a:defRPr>
      </a:lvl8pPr>
      <a:lvl9pPr marL="2571396" algn="l" defTabSz="642849"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srcRect/>
          <a:stretch>
            <a:fillRect/>
          </a:stretch>
        </p:blipFill>
        <p:spPr bwMode="auto">
          <a:xfrm>
            <a:off x="125611" y="1981200"/>
            <a:ext cx="8027789" cy="2216795"/>
          </a:xfrm>
          <a:prstGeom prst="rect">
            <a:avLst/>
          </a:prstGeom>
          <a:noFill/>
          <a:ln w="12700">
            <a:noFill/>
            <a:miter lim="800000"/>
            <a:headEnd/>
            <a:tailEnd/>
          </a:ln>
          <a:effectLst>
            <a:outerShdw dist="63500" dir="2700000" algn="ctr" rotWithShape="0">
              <a:schemeClr val="bg2">
                <a:alpha val="75000"/>
              </a:schemeClr>
            </a:outerShdw>
          </a:effectLst>
        </p:spPr>
      </p:pic>
      <p:sp>
        <p:nvSpPr>
          <p:cNvPr id="4" name="TextBox 3"/>
          <p:cNvSpPr txBox="1"/>
          <p:nvPr/>
        </p:nvSpPr>
        <p:spPr>
          <a:xfrm rot="2213895">
            <a:off x="7617301" y="2135171"/>
            <a:ext cx="1496336" cy="1107996"/>
          </a:xfrm>
          <a:prstGeom prst="rect">
            <a:avLst/>
          </a:prstGeom>
          <a:noFill/>
        </p:spPr>
        <p:txBody>
          <a:bodyPr wrap="square" rtlCol="0">
            <a:spAutoFit/>
          </a:bodyPr>
          <a:lstStyle/>
          <a:p>
            <a:r>
              <a:rPr lang="en-US" sz="6600" b="1" dirty="0" smtClean="0">
                <a:effectLst>
                  <a:outerShdw blurRad="50800" dist="38100" algn="l" rotWithShape="0">
                    <a:prstClr val="black">
                      <a:alpha val="40000"/>
                    </a:prstClr>
                  </a:outerShdw>
                </a:effectLst>
                <a:latin typeface="+mj-lt"/>
              </a:rPr>
              <a:t>2.0</a:t>
            </a:r>
            <a:endParaRPr lang="en-US" sz="6600" b="1" dirty="0">
              <a:effectLst>
                <a:outerShdw blurRad="50800" dist="38100" algn="l" rotWithShape="0">
                  <a:prstClr val="black">
                    <a:alpha val="40000"/>
                  </a:prstClr>
                </a:outerShdw>
              </a:effectLst>
              <a:latin typeface="+mj-l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p:cNvPicPr>
          <p:nvPr/>
        </p:nvPicPr>
        <p:blipFill>
          <a:blip r:embed="rId3"/>
          <a:srcRect/>
          <a:stretch>
            <a:fillRect/>
          </a:stretch>
        </p:blipFill>
        <p:spPr bwMode="auto">
          <a:xfrm>
            <a:off x="1715617" y="107157"/>
            <a:ext cx="5712768" cy="6061025"/>
          </a:xfrm>
          <a:prstGeom prst="rect">
            <a:avLst/>
          </a:prstGeom>
          <a:noFill/>
          <a:ln w="25400">
            <a:noFill/>
            <a:miter lim="800000"/>
            <a:headEnd/>
            <a:tailEnd/>
          </a:ln>
        </p:spPr>
      </p:pic>
      <p:sp>
        <p:nvSpPr>
          <p:cNvPr id="16388" name="Rectangle 4"/>
          <p:cNvSpPr>
            <a:spLocks noGrp="1" noChangeArrowheads="1"/>
          </p:cNvSpPr>
          <p:nvPr>
            <p:ph type="title"/>
          </p:nvPr>
        </p:nvSpPr>
        <p:spPr>
          <a:xfrm>
            <a:off x="0" y="5322094"/>
            <a:ext cx="9144000" cy="1535906"/>
          </a:xfrm>
          <a:effectLst>
            <a:outerShdw dist="50800" dir="2700000" algn="ctr" rotWithShape="0">
              <a:schemeClr val="bg2">
                <a:alpha val="75000"/>
              </a:schemeClr>
            </a:outerShdw>
          </a:effectLst>
        </p:spPr>
        <p:txBody>
          <a:bodyPr/>
          <a:lstStyle/>
          <a:p>
            <a:pPr eaLnBrk="1" hangingPunct="1">
              <a:defRPr/>
            </a:pPr>
            <a:r>
              <a:rPr lang="en-US" smtClean="0">
                <a:sym typeface="Gill Sans" charset="0"/>
              </a:rPr>
              <a:t>www.baybackpack.com</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5589984" y="892972"/>
            <a:ext cx="3482578" cy="1732359"/>
          </a:xfrm>
          <a:effectLst>
            <a:outerShdw dist="50800" dir="2700000" algn="ctr" rotWithShape="0">
              <a:schemeClr val="bg2">
                <a:alpha val="75000"/>
              </a:schemeClr>
            </a:outerShdw>
          </a:effectLst>
        </p:spPr>
        <p:txBody>
          <a:bodyPr/>
          <a:lstStyle/>
          <a:p>
            <a:pPr algn="l" eaLnBrk="1" hangingPunct="1">
              <a:defRPr/>
            </a:pPr>
            <a:r>
              <a:rPr lang="en-US" smtClean="0">
                <a:sym typeface="Gill Sans" charset="0"/>
              </a:rPr>
              <a:t>Teaching </a:t>
            </a:r>
            <a:br>
              <a:rPr lang="en-US" smtClean="0">
                <a:sym typeface="Gill Sans" charset="0"/>
              </a:rPr>
            </a:br>
            <a:r>
              <a:rPr lang="en-US" smtClean="0">
                <a:sym typeface="Gill Sans" charset="0"/>
              </a:rPr>
              <a:t>Resources</a:t>
            </a:r>
            <a:br>
              <a:rPr lang="en-US" smtClean="0">
                <a:sym typeface="Gill Sans" charset="0"/>
              </a:rPr>
            </a:br>
            <a:endParaRPr lang="en-US" smtClean="0">
              <a:sym typeface="Gill Sans" charset="0"/>
            </a:endParaRPr>
          </a:p>
        </p:txBody>
      </p:sp>
      <p:pic>
        <p:nvPicPr>
          <p:cNvPr id="22531" name="Picture 5"/>
          <p:cNvPicPr>
            <a:picLocks noChangeAspect="1"/>
          </p:cNvPicPr>
          <p:nvPr/>
        </p:nvPicPr>
        <p:blipFill>
          <a:blip r:embed="rId3"/>
          <a:srcRect b="1103"/>
          <a:stretch>
            <a:fillRect/>
          </a:stretch>
        </p:blipFill>
        <p:spPr bwMode="auto">
          <a:xfrm>
            <a:off x="125018" y="428625"/>
            <a:ext cx="5411391" cy="6000750"/>
          </a:xfrm>
          <a:prstGeom prst="rect">
            <a:avLst/>
          </a:prstGeom>
          <a:noFill/>
          <a:ln w="25400">
            <a:noFill/>
            <a:miter lim="800000"/>
            <a:headEnd/>
            <a:tailEnd/>
          </a:ln>
        </p:spPr>
      </p:pic>
      <p:sp>
        <p:nvSpPr>
          <p:cNvPr id="22532" name="Text Box 6"/>
          <p:cNvSpPr txBox="1">
            <a:spLocks/>
          </p:cNvSpPr>
          <p:nvPr/>
        </p:nvSpPr>
        <p:spPr bwMode="auto">
          <a:xfrm>
            <a:off x="5589984" y="2143128"/>
            <a:ext cx="3321844" cy="4696945"/>
          </a:xfrm>
          <a:prstGeom prst="rect">
            <a:avLst/>
          </a:prstGeom>
          <a:noFill/>
          <a:ln w="25400">
            <a:noFill/>
            <a:miter lim="800000"/>
            <a:headEnd/>
            <a:tailEnd/>
          </a:ln>
        </p:spPr>
        <p:txBody>
          <a:bodyPr lIns="64281" tIns="32140" rIns="64281" bIns="32140">
            <a:spAutoFit/>
          </a:bodyPr>
          <a:lstStyle/>
          <a:p>
            <a:pPr defTabSz="914306" fontAlgn="base">
              <a:spcBef>
                <a:spcPct val="50000"/>
              </a:spcBef>
              <a:spcAft>
                <a:spcPct val="0"/>
              </a:spcAft>
              <a:buFontTx/>
              <a:buChar char="•"/>
            </a:pPr>
            <a:r>
              <a:rPr lang="en-US" sz="2500" dirty="0">
                <a:solidFill>
                  <a:srgbClr val="FFFFFF"/>
                </a:solidFill>
                <a:latin typeface="Chalkboard" charset="0"/>
                <a:sym typeface="Gill Sans" charset="0"/>
              </a:rPr>
              <a:t> Curriculum Guides</a:t>
            </a:r>
          </a:p>
          <a:p>
            <a:pPr defTabSz="914306" fontAlgn="base">
              <a:spcBef>
                <a:spcPct val="50000"/>
              </a:spcBef>
              <a:spcAft>
                <a:spcPct val="0"/>
              </a:spcAft>
              <a:buFontTx/>
              <a:buChar char="•"/>
            </a:pPr>
            <a:r>
              <a:rPr lang="en-US" sz="2500" dirty="0">
                <a:solidFill>
                  <a:srgbClr val="FFFFFF"/>
                </a:solidFill>
                <a:latin typeface="Chalkboard" charset="0"/>
                <a:sym typeface="Gill Sans" charset="0"/>
              </a:rPr>
              <a:t> Lesson Plans</a:t>
            </a:r>
          </a:p>
          <a:p>
            <a:pPr defTabSz="914306" fontAlgn="base">
              <a:spcBef>
                <a:spcPct val="50000"/>
              </a:spcBef>
              <a:spcAft>
                <a:spcPct val="0"/>
              </a:spcAft>
              <a:buFontTx/>
              <a:buChar char="•"/>
            </a:pPr>
            <a:r>
              <a:rPr lang="en-US" sz="2500" dirty="0">
                <a:solidFill>
                  <a:srgbClr val="FFFFFF"/>
                </a:solidFill>
                <a:latin typeface="Chalkboard" charset="0"/>
                <a:sym typeface="Gill Sans" charset="0"/>
              </a:rPr>
              <a:t> Books</a:t>
            </a:r>
          </a:p>
          <a:p>
            <a:pPr defTabSz="914306" fontAlgn="base">
              <a:spcBef>
                <a:spcPct val="50000"/>
              </a:spcBef>
              <a:spcAft>
                <a:spcPct val="0"/>
              </a:spcAft>
              <a:buFontTx/>
              <a:buChar char="•"/>
            </a:pPr>
            <a:r>
              <a:rPr lang="en-US" sz="2500" dirty="0">
                <a:solidFill>
                  <a:srgbClr val="FFFFFF"/>
                </a:solidFill>
                <a:latin typeface="Chalkboard" charset="0"/>
                <a:sym typeface="Gill Sans" charset="0"/>
              </a:rPr>
              <a:t> Data </a:t>
            </a:r>
          </a:p>
          <a:p>
            <a:pPr defTabSz="914306" fontAlgn="base">
              <a:spcBef>
                <a:spcPct val="50000"/>
              </a:spcBef>
              <a:spcAft>
                <a:spcPct val="0"/>
              </a:spcAft>
              <a:buFontTx/>
              <a:buChar char="•"/>
            </a:pPr>
            <a:r>
              <a:rPr lang="en-US" sz="2500" dirty="0">
                <a:solidFill>
                  <a:srgbClr val="FFFFFF"/>
                </a:solidFill>
                <a:latin typeface="Chalkboard" charset="0"/>
                <a:sym typeface="Gill Sans" charset="0"/>
              </a:rPr>
              <a:t> Multimedia</a:t>
            </a:r>
          </a:p>
          <a:p>
            <a:pPr defTabSz="914306" fontAlgn="base">
              <a:spcBef>
                <a:spcPct val="50000"/>
              </a:spcBef>
              <a:spcAft>
                <a:spcPct val="0"/>
              </a:spcAft>
              <a:buFontTx/>
              <a:buChar char="•"/>
            </a:pPr>
            <a:r>
              <a:rPr lang="en-US" sz="2500" dirty="0">
                <a:solidFill>
                  <a:srgbClr val="FFFFFF"/>
                </a:solidFill>
                <a:latin typeface="Chalkboard" charset="0"/>
                <a:sym typeface="Gill Sans" charset="0"/>
              </a:rPr>
              <a:t> Posters</a:t>
            </a:r>
          </a:p>
          <a:p>
            <a:pPr defTabSz="914306" fontAlgn="base">
              <a:spcBef>
                <a:spcPct val="50000"/>
              </a:spcBef>
              <a:spcAft>
                <a:spcPct val="0"/>
              </a:spcAft>
              <a:buFontTx/>
              <a:buChar char="•"/>
            </a:pPr>
            <a:r>
              <a:rPr lang="en-US" sz="2500" dirty="0">
                <a:solidFill>
                  <a:srgbClr val="FFFFFF"/>
                </a:solidFill>
                <a:latin typeface="Chalkboard" charset="0"/>
                <a:sym typeface="Gill Sans" charset="0"/>
              </a:rPr>
              <a:t> Supplies</a:t>
            </a:r>
            <a:r>
              <a:rPr lang="en-US" sz="5100" dirty="0">
                <a:solidFill>
                  <a:srgbClr val="FFFFFF"/>
                </a:solidFill>
                <a:latin typeface="Chalkboard" charset="0"/>
                <a:sym typeface="Gill Sans" charset="0"/>
              </a:rPr>
              <a:t/>
            </a:r>
            <a:br>
              <a:rPr lang="en-US" sz="5100" dirty="0">
                <a:solidFill>
                  <a:srgbClr val="FFFFFF"/>
                </a:solidFill>
                <a:latin typeface="Chalkboard" charset="0"/>
                <a:sym typeface="Gill Sans" charset="0"/>
              </a:rPr>
            </a:br>
            <a:endParaRPr lang="en-US" sz="5100" dirty="0">
              <a:solidFill>
                <a:srgbClr val="FFFFFF"/>
              </a:solidFill>
              <a:latin typeface="Chalkboard" charset="0"/>
              <a:sym typeface="Gill Sans"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title"/>
          </p:nvPr>
        </p:nvSpPr>
        <p:spPr>
          <a:xfrm>
            <a:off x="5304235" y="428625"/>
            <a:ext cx="4250531" cy="1500188"/>
          </a:xfrm>
          <a:effectLst>
            <a:outerShdw dist="50800" dir="2700000" algn="ctr" rotWithShape="0">
              <a:schemeClr val="bg2">
                <a:alpha val="75000"/>
              </a:schemeClr>
            </a:outerShdw>
          </a:effectLst>
        </p:spPr>
        <p:txBody>
          <a:bodyPr/>
          <a:lstStyle/>
          <a:p>
            <a:pPr eaLnBrk="1" hangingPunct="1">
              <a:defRPr/>
            </a:pPr>
            <a:r>
              <a:rPr lang="en-US" smtClean="0">
                <a:sym typeface="Gill Sans" charset="0"/>
              </a:rPr>
              <a:t>Field Study Programs</a:t>
            </a:r>
          </a:p>
        </p:txBody>
      </p:sp>
      <p:pic>
        <p:nvPicPr>
          <p:cNvPr id="23555" name="Picture 6"/>
          <p:cNvPicPr>
            <a:picLocks noChangeAspect="1"/>
          </p:cNvPicPr>
          <p:nvPr/>
        </p:nvPicPr>
        <p:blipFill>
          <a:blip r:embed="rId3"/>
          <a:srcRect/>
          <a:stretch>
            <a:fillRect/>
          </a:stretch>
        </p:blipFill>
        <p:spPr bwMode="auto">
          <a:xfrm>
            <a:off x="178595" y="475509"/>
            <a:ext cx="5424785" cy="6007447"/>
          </a:xfrm>
          <a:prstGeom prst="rect">
            <a:avLst/>
          </a:prstGeom>
          <a:noFill/>
          <a:ln w="25400">
            <a:noFill/>
            <a:miter lim="800000"/>
            <a:headEnd/>
            <a:tailEnd/>
          </a:ln>
        </p:spPr>
      </p:pic>
      <p:sp>
        <p:nvSpPr>
          <p:cNvPr id="23556" name="Text Box 8"/>
          <p:cNvSpPr txBox="1">
            <a:spLocks/>
          </p:cNvSpPr>
          <p:nvPr/>
        </p:nvSpPr>
        <p:spPr bwMode="auto">
          <a:xfrm>
            <a:off x="5589984" y="2143126"/>
            <a:ext cx="3554016" cy="3719754"/>
          </a:xfrm>
          <a:prstGeom prst="rect">
            <a:avLst/>
          </a:prstGeom>
          <a:noFill/>
          <a:ln w="25400">
            <a:noFill/>
            <a:miter lim="800000"/>
            <a:headEnd/>
            <a:tailEnd/>
          </a:ln>
        </p:spPr>
        <p:txBody>
          <a:bodyPr lIns="64281" tIns="32140" rIns="64281" bIns="32140">
            <a:spAutoFit/>
          </a:bodyPr>
          <a:lstStyle/>
          <a:p>
            <a:pPr defTabSz="914306" fontAlgn="base">
              <a:spcBef>
                <a:spcPct val="50000"/>
              </a:spcBef>
              <a:spcAft>
                <a:spcPct val="0"/>
              </a:spcAft>
              <a:buFontTx/>
              <a:buChar char="•"/>
              <a:tabLst>
                <a:tab pos="198648" algn="l"/>
              </a:tabLst>
            </a:pPr>
            <a:r>
              <a:rPr lang="en-US" sz="2500" dirty="0">
                <a:solidFill>
                  <a:srgbClr val="FFFFFF"/>
                </a:solidFill>
                <a:latin typeface="Chalkboard" charset="0"/>
                <a:sym typeface="Gill Sans" charset="0"/>
              </a:rPr>
              <a:t> Habitats and Critters</a:t>
            </a:r>
          </a:p>
          <a:p>
            <a:pPr defTabSz="914306" fontAlgn="base">
              <a:spcBef>
                <a:spcPct val="50000"/>
              </a:spcBef>
              <a:spcAft>
                <a:spcPct val="0"/>
              </a:spcAft>
              <a:buFontTx/>
              <a:buChar char="•"/>
              <a:tabLst>
                <a:tab pos="198648" algn="l"/>
              </a:tabLst>
            </a:pPr>
            <a:r>
              <a:rPr lang="en-US" sz="2500" dirty="0">
                <a:solidFill>
                  <a:srgbClr val="FFFFFF"/>
                </a:solidFill>
                <a:latin typeface="Chalkboard" charset="0"/>
                <a:sym typeface="Gill Sans" charset="0"/>
              </a:rPr>
              <a:t> History and Culture</a:t>
            </a:r>
          </a:p>
          <a:p>
            <a:pPr defTabSz="914306" fontAlgn="base">
              <a:spcBef>
                <a:spcPct val="50000"/>
              </a:spcBef>
              <a:spcAft>
                <a:spcPct val="0"/>
              </a:spcAft>
              <a:buFontTx/>
              <a:buChar char="•"/>
              <a:tabLst>
                <a:tab pos="198648" algn="l"/>
              </a:tabLst>
            </a:pPr>
            <a:r>
              <a:rPr lang="en-US" sz="2500" dirty="0">
                <a:solidFill>
                  <a:srgbClr val="FFFFFF"/>
                </a:solidFill>
                <a:latin typeface="Chalkboard" charset="0"/>
                <a:sym typeface="Gill Sans" charset="0"/>
              </a:rPr>
              <a:t> Land Use and 	Agriculture</a:t>
            </a:r>
          </a:p>
          <a:p>
            <a:pPr defTabSz="914306" fontAlgn="base">
              <a:spcBef>
                <a:spcPct val="50000"/>
              </a:spcBef>
              <a:spcAft>
                <a:spcPct val="0"/>
              </a:spcAft>
              <a:buFontTx/>
              <a:buChar char="•"/>
              <a:tabLst>
                <a:tab pos="198648" algn="l"/>
              </a:tabLst>
            </a:pPr>
            <a:r>
              <a:rPr lang="en-US" sz="2500" dirty="0">
                <a:solidFill>
                  <a:srgbClr val="FFFFFF"/>
                </a:solidFill>
                <a:latin typeface="Chalkboard" charset="0"/>
                <a:sym typeface="Gill Sans" charset="0"/>
              </a:rPr>
              <a:t> Pollution &amp; Pressures</a:t>
            </a:r>
          </a:p>
          <a:p>
            <a:pPr defTabSz="914306" fontAlgn="base">
              <a:spcBef>
                <a:spcPct val="50000"/>
              </a:spcBef>
              <a:spcAft>
                <a:spcPct val="0"/>
              </a:spcAft>
              <a:buFontTx/>
              <a:buChar char="•"/>
              <a:tabLst>
                <a:tab pos="198648" algn="l"/>
              </a:tabLst>
            </a:pPr>
            <a:r>
              <a:rPr lang="en-US" sz="2500" dirty="0">
                <a:solidFill>
                  <a:srgbClr val="FFFFFF"/>
                </a:solidFill>
                <a:latin typeface="Chalkboard" charset="0"/>
                <a:sym typeface="Gill Sans" charset="0"/>
              </a:rPr>
              <a:t> Multimedia</a:t>
            </a:r>
          </a:p>
          <a:p>
            <a:pPr defTabSz="914306" fontAlgn="base">
              <a:spcBef>
                <a:spcPct val="50000"/>
              </a:spcBef>
              <a:spcAft>
                <a:spcPct val="0"/>
              </a:spcAft>
              <a:buFontTx/>
              <a:buChar char="•"/>
              <a:tabLst>
                <a:tab pos="198648" algn="l"/>
              </a:tabLst>
            </a:pPr>
            <a:r>
              <a:rPr lang="en-US" sz="2500" dirty="0">
                <a:solidFill>
                  <a:srgbClr val="FFFFFF"/>
                </a:solidFill>
                <a:latin typeface="Chalkboard" charset="0"/>
                <a:sym typeface="Gill Sans" charset="0"/>
              </a:rPr>
              <a:t> Restoration</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Grp="1" noChangeArrowheads="1"/>
          </p:cNvSpPr>
          <p:nvPr>
            <p:ph type="title"/>
          </p:nvPr>
        </p:nvSpPr>
        <p:spPr>
          <a:xfrm>
            <a:off x="5375673" y="0"/>
            <a:ext cx="3857625" cy="1785938"/>
          </a:xfrm>
          <a:effectLst>
            <a:outerShdw dist="50800" dir="2700000" algn="ctr" rotWithShape="0">
              <a:schemeClr val="bg2">
                <a:alpha val="75000"/>
              </a:schemeClr>
            </a:outerShdw>
          </a:effectLst>
        </p:spPr>
        <p:txBody>
          <a:bodyPr/>
          <a:lstStyle/>
          <a:p>
            <a:pPr eaLnBrk="1" hangingPunct="1">
              <a:defRPr/>
            </a:pPr>
            <a:r>
              <a:rPr lang="en-US" sz="4600" dirty="0" smtClean="0">
                <a:sym typeface="Gill Sans" charset="0"/>
              </a:rPr>
              <a:t>Professional </a:t>
            </a:r>
            <a:br>
              <a:rPr lang="en-US" sz="4600" dirty="0" smtClean="0">
                <a:sym typeface="Gill Sans" charset="0"/>
              </a:rPr>
            </a:br>
            <a:r>
              <a:rPr lang="en-US" sz="4600" dirty="0" smtClean="0">
                <a:sym typeface="Gill Sans" charset="0"/>
              </a:rPr>
              <a:t>Development</a:t>
            </a:r>
          </a:p>
        </p:txBody>
      </p:sp>
      <p:pic>
        <p:nvPicPr>
          <p:cNvPr id="24579" name="Picture 6"/>
          <p:cNvPicPr>
            <a:picLocks noChangeAspect="1"/>
          </p:cNvPicPr>
          <p:nvPr/>
        </p:nvPicPr>
        <p:blipFill>
          <a:blip r:embed="rId3"/>
          <a:srcRect l="1942" r="970" b="885"/>
          <a:stretch>
            <a:fillRect/>
          </a:stretch>
        </p:blipFill>
        <p:spPr bwMode="auto">
          <a:xfrm>
            <a:off x="178597" y="428625"/>
            <a:ext cx="5357813" cy="6000750"/>
          </a:xfrm>
          <a:prstGeom prst="rect">
            <a:avLst/>
          </a:prstGeom>
          <a:noFill/>
          <a:ln w="25400">
            <a:noFill/>
            <a:miter lim="800000"/>
            <a:headEnd/>
            <a:tailEnd/>
          </a:ln>
        </p:spPr>
      </p:pic>
      <p:sp>
        <p:nvSpPr>
          <p:cNvPr id="24580" name="Text Box 7"/>
          <p:cNvSpPr txBox="1">
            <a:spLocks/>
          </p:cNvSpPr>
          <p:nvPr/>
        </p:nvSpPr>
        <p:spPr bwMode="auto">
          <a:xfrm>
            <a:off x="5589984" y="2143126"/>
            <a:ext cx="3321844" cy="4358391"/>
          </a:xfrm>
          <a:prstGeom prst="rect">
            <a:avLst/>
          </a:prstGeom>
          <a:noFill/>
          <a:ln w="25400">
            <a:noFill/>
            <a:miter lim="800000"/>
            <a:headEnd/>
            <a:tailEnd/>
          </a:ln>
        </p:spPr>
        <p:txBody>
          <a:bodyPr lIns="64281" tIns="32140" rIns="64281" bIns="32140">
            <a:spAutoFit/>
          </a:bodyPr>
          <a:lstStyle/>
          <a:p>
            <a:pPr defTabSz="914306" fontAlgn="base">
              <a:spcBef>
                <a:spcPct val="50000"/>
              </a:spcBef>
              <a:spcAft>
                <a:spcPct val="0"/>
              </a:spcAft>
              <a:buFontTx/>
              <a:buChar char="•"/>
              <a:tabLst>
                <a:tab pos="198648" algn="l"/>
              </a:tabLst>
            </a:pPr>
            <a:r>
              <a:rPr lang="en-US" sz="2500" dirty="0">
                <a:solidFill>
                  <a:srgbClr val="FFFFFF"/>
                </a:solidFill>
                <a:latin typeface="Chalkboard" charset="0"/>
                <a:sym typeface="Gill Sans" charset="0"/>
              </a:rPr>
              <a:t> Training Events 	Sorted by State</a:t>
            </a:r>
          </a:p>
          <a:p>
            <a:pPr defTabSz="914306" fontAlgn="base">
              <a:spcBef>
                <a:spcPct val="50000"/>
              </a:spcBef>
              <a:spcAft>
                <a:spcPct val="0"/>
              </a:spcAft>
              <a:buFontTx/>
              <a:buChar char="•"/>
              <a:tabLst>
                <a:tab pos="198648" algn="l"/>
              </a:tabLst>
            </a:pPr>
            <a:endParaRPr lang="en-US" kern="1200" dirty="0">
              <a:solidFill>
                <a:srgbClr val="FFFFFF"/>
              </a:solidFill>
              <a:latin typeface="Chalkboard" charset="0"/>
              <a:ea typeface="+mn-ea"/>
              <a:cs typeface="+mn-cs"/>
              <a:sym typeface="Gill Sans" charset="0"/>
            </a:endParaRPr>
          </a:p>
          <a:p>
            <a:pPr defTabSz="914306" fontAlgn="base">
              <a:spcBef>
                <a:spcPct val="50000"/>
              </a:spcBef>
              <a:spcAft>
                <a:spcPct val="0"/>
              </a:spcAft>
              <a:buFontTx/>
              <a:buChar char="•"/>
              <a:tabLst>
                <a:tab pos="198648" algn="l"/>
              </a:tabLst>
            </a:pPr>
            <a:r>
              <a:rPr lang="en-US" sz="2500" dirty="0">
                <a:solidFill>
                  <a:srgbClr val="FFFFFF"/>
                </a:solidFill>
                <a:latin typeface="Chalkboard" charset="0"/>
                <a:sym typeface="Gill Sans" charset="0"/>
              </a:rPr>
              <a:t> Grant Application 	Deadlines</a:t>
            </a:r>
          </a:p>
          <a:p>
            <a:pPr defTabSz="914306" fontAlgn="base">
              <a:spcBef>
                <a:spcPct val="50000"/>
              </a:spcBef>
              <a:spcAft>
                <a:spcPct val="0"/>
              </a:spcAft>
              <a:buFontTx/>
              <a:buChar char="•"/>
              <a:tabLst>
                <a:tab pos="198648" algn="l"/>
              </a:tabLst>
            </a:pPr>
            <a:endParaRPr lang="en-US" kern="1200" dirty="0">
              <a:solidFill>
                <a:srgbClr val="FFFFFF"/>
              </a:solidFill>
              <a:latin typeface="Chalkboard" charset="0"/>
              <a:ea typeface="+mn-ea"/>
              <a:cs typeface="+mn-cs"/>
              <a:sym typeface="Gill Sans" charset="0"/>
            </a:endParaRPr>
          </a:p>
          <a:p>
            <a:pPr defTabSz="914306" fontAlgn="base">
              <a:spcBef>
                <a:spcPct val="50000"/>
              </a:spcBef>
              <a:spcAft>
                <a:spcPct val="0"/>
              </a:spcAft>
              <a:buFontTx/>
              <a:buChar char="•"/>
              <a:tabLst>
                <a:tab pos="198648" algn="l"/>
              </a:tabLst>
            </a:pPr>
            <a:r>
              <a:rPr lang="en-US" sz="2500" dirty="0">
                <a:solidFill>
                  <a:srgbClr val="FFFFFF"/>
                </a:solidFill>
                <a:latin typeface="Chalkboard" charset="0"/>
                <a:sym typeface="Gill Sans" charset="0"/>
              </a:rPr>
              <a:t> Fun, Educational 	Activities for Family, 	Friends, and 	Colleagues </a:t>
            </a:r>
            <a:endParaRPr lang="en-US" sz="5100" dirty="0">
              <a:solidFill>
                <a:srgbClr val="FFFFFF"/>
              </a:solidFill>
              <a:latin typeface="Chalkboard" charset="0"/>
              <a:sym typeface="Gill Sans"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p:cNvPicPr>
            <a:picLocks noChangeAspect="1"/>
          </p:cNvPicPr>
          <p:nvPr/>
        </p:nvPicPr>
        <p:blipFill>
          <a:blip r:embed="rId3"/>
          <a:srcRect/>
          <a:stretch>
            <a:fillRect/>
          </a:stretch>
        </p:blipFill>
        <p:spPr bwMode="auto">
          <a:xfrm>
            <a:off x="232174" y="428628"/>
            <a:ext cx="5411391" cy="6047631"/>
          </a:xfrm>
          <a:prstGeom prst="rect">
            <a:avLst/>
          </a:prstGeom>
          <a:noFill/>
          <a:ln w="25400">
            <a:noFill/>
            <a:miter lim="800000"/>
            <a:headEnd/>
            <a:tailEnd/>
          </a:ln>
        </p:spPr>
      </p:pic>
      <p:sp>
        <p:nvSpPr>
          <p:cNvPr id="25603" name="Text Box 8"/>
          <p:cNvSpPr txBox="1">
            <a:spLocks/>
          </p:cNvSpPr>
          <p:nvPr/>
        </p:nvSpPr>
        <p:spPr bwMode="auto">
          <a:xfrm>
            <a:off x="5697141" y="2143126"/>
            <a:ext cx="3321844" cy="3719754"/>
          </a:xfrm>
          <a:prstGeom prst="rect">
            <a:avLst/>
          </a:prstGeom>
          <a:noFill/>
          <a:ln w="25400">
            <a:noFill/>
            <a:miter lim="800000"/>
            <a:headEnd/>
            <a:tailEnd/>
          </a:ln>
        </p:spPr>
        <p:txBody>
          <a:bodyPr lIns="64281" tIns="32140" rIns="64281" bIns="32140">
            <a:spAutoFit/>
          </a:bodyPr>
          <a:lstStyle/>
          <a:p>
            <a:pPr defTabSz="914306" fontAlgn="base">
              <a:spcBef>
                <a:spcPct val="50000"/>
              </a:spcBef>
              <a:spcAft>
                <a:spcPct val="0"/>
              </a:spcAft>
              <a:buFontTx/>
              <a:buChar char="•"/>
              <a:tabLst>
                <a:tab pos="198648" algn="l"/>
              </a:tabLst>
            </a:pPr>
            <a:r>
              <a:rPr lang="en-US" sz="2500" dirty="0">
                <a:solidFill>
                  <a:srgbClr val="FFFFFF"/>
                </a:solidFill>
                <a:latin typeface="Chalkboard" charset="0"/>
                <a:sym typeface="Gill Sans" charset="0"/>
              </a:rPr>
              <a:t> Grants Sorted by 	State/Nationwide</a:t>
            </a:r>
          </a:p>
          <a:p>
            <a:pPr defTabSz="914306" fontAlgn="base">
              <a:spcBef>
                <a:spcPct val="50000"/>
              </a:spcBef>
              <a:spcAft>
                <a:spcPct val="0"/>
              </a:spcAft>
              <a:buFontTx/>
              <a:buChar char="•"/>
              <a:tabLst>
                <a:tab pos="198648" algn="l"/>
              </a:tabLst>
            </a:pPr>
            <a:r>
              <a:rPr lang="en-US" sz="2500" dirty="0">
                <a:solidFill>
                  <a:srgbClr val="FFFFFF"/>
                </a:solidFill>
                <a:latin typeface="Chalkboard" charset="0"/>
                <a:sym typeface="Gill Sans" charset="0"/>
              </a:rPr>
              <a:t> Organization</a:t>
            </a:r>
          </a:p>
          <a:p>
            <a:pPr defTabSz="914306" fontAlgn="base">
              <a:spcBef>
                <a:spcPct val="50000"/>
              </a:spcBef>
              <a:spcAft>
                <a:spcPct val="0"/>
              </a:spcAft>
              <a:buFontTx/>
              <a:buChar char="•"/>
              <a:tabLst>
                <a:tab pos="198648" algn="l"/>
              </a:tabLst>
            </a:pPr>
            <a:r>
              <a:rPr lang="en-US" sz="2500" dirty="0">
                <a:solidFill>
                  <a:srgbClr val="FFFFFF"/>
                </a:solidFill>
                <a:latin typeface="Chalkboard" charset="0"/>
                <a:sym typeface="Gill Sans" charset="0"/>
              </a:rPr>
              <a:t> Who Should Apply?</a:t>
            </a:r>
          </a:p>
          <a:p>
            <a:pPr defTabSz="914306" fontAlgn="base">
              <a:spcBef>
                <a:spcPct val="50000"/>
              </a:spcBef>
              <a:spcAft>
                <a:spcPct val="0"/>
              </a:spcAft>
              <a:buFontTx/>
              <a:buChar char="•"/>
              <a:tabLst>
                <a:tab pos="198648" algn="l"/>
              </a:tabLst>
            </a:pPr>
            <a:r>
              <a:rPr lang="en-US" sz="2500" dirty="0">
                <a:solidFill>
                  <a:srgbClr val="FFFFFF"/>
                </a:solidFill>
                <a:latin typeface="Chalkboard" charset="0"/>
                <a:sym typeface="Gill Sans" charset="0"/>
              </a:rPr>
              <a:t> Amount</a:t>
            </a:r>
          </a:p>
          <a:p>
            <a:pPr defTabSz="914306" fontAlgn="base">
              <a:spcBef>
                <a:spcPct val="50000"/>
              </a:spcBef>
              <a:spcAft>
                <a:spcPct val="0"/>
              </a:spcAft>
              <a:buFontTx/>
              <a:buChar char="•"/>
              <a:tabLst>
                <a:tab pos="198648" algn="l"/>
              </a:tabLst>
            </a:pPr>
            <a:r>
              <a:rPr lang="en-US" sz="2500" dirty="0">
                <a:solidFill>
                  <a:srgbClr val="FFFFFF"/>
                </a:solidFill>
                <a:latin typeface="Chalkboard" charset="0"/>
                <a:sym typeface="Gill Sans" charset="0"/>
              </a:rPr>
              <a:t> Deadline</a:t>
            </a:r>
          </a:p>
          <a:p>
            <a:pPr defTabSz="914306" fontAlgn="base">
              <a:spcBef>
                <a:spcPct val="50000"/>
              </a:spcBef>
              <a:spcAft>
                <a:spcPct val="0"/>
              </a:spcAft>
              <a:buFontTx/>
              <a:buChar char="•"/>
              <a:tabLst>
                <a:tab pos="198648" algn="l"/>
              </a:tabLst>
            </a:pPr>
            <a:r>
              <a:rPr lang="en-US" sz="2500" dirty="0">
                <a:solidFill>
                  <a:srgbClr val="FFFFFF"/>
                </a:solidFill>
                <a:latin typeface="Chalkboard" charset="0"/>
                <a:sym typeface="Gill Sans" charset="0"/>
              </a:rPr>
              <a:t> Contact</a:t>
            </a:r>
            <a:endParaRPr lang="en-US" sz="5100" dirty="0">
              <a:solidFill>
                <a:srgbClr val="FFFFFF"/>
              </a:solidFill>
              <a:latin typeface="Chalkboard" charset="0"/>
              <a:sym typeface="Gill Sans" charset="0"/>
            </a:endParaRPr>
          </a:p>
        </p:txBody>
      </p:sp>
      <p:sp>
        <p:nvSpPr>
          <p:cNvPr id="24586" name="Rectangle 10"/>
          <p:cNvSpPr>
            <a:spLocks noGrp="1" noChangeArrowheads="1"/>
          </p:cNvSpPr>
          <p:nvPr>
            <p:ph type="title"/>
          </p:nvPr>
        </p:nvSpPr>
        <p:spPr>
          <a:xfrm>
            <a:off x="5589984" y="892972"/>
            <a:ext cx="3482578" cy="1732359"/>
          </a:xfrm>
          <a:effectLst>
            <a:outerShdw dist="50800" dir="2700000" algn="ctr" rotWithShape="0">
              <a:schemeClr val="bg2">
                <a:alpha val="75000"/>
              </a:schemeClr>
            </a:outerShdw>
          </a:effectLst>
        </p:spPr>
        <p:txBody>
          <a:bodyPr/>
          <a:lstStyle/>
          <a:p>
            <a:pPr eaLnBrk="1" hangingPunct="1">
              <a:defRPr/>
            </a:pPr>
            <a:r>
              <a:rPr lang="en-US" smtClean="0">
                <a:sym typeface="Gill Sans" charset="0"/>
              </a:rPr>
              <a:t>Funding Sources</a:t>
            </a:r>
            <a:br>
              <a:rPr lang="en-US" smtClean="0">
                <a:sym typeface="Gill Sans" charset="0"/>
              </a:rPr>
            </a:br>
            <a:endParaRPr lang="en-US" smtClean="0">
              <a:sym typeface="Gill Sans"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p:cNvSpPr>
          <p:nvPr/>
        </p:nvSpPr>
        <p:spPr bwMode="auto">
          <a:xfrm>
            <a:off x="5697141" y="2143127"/>
            <a:ext cx="3321844" cy="4296835"/>
          </a:xfrm>
          <a:prstGeom prst="rect">
            <a:avLst/>
          </a:prstGeom>
          <a:noFill/>
          <a:ln w="25400">
            <a:noFill/>
            <a:miter lim="800000"/>
            <a:headEnd/>
            <a:tailEnd/>
          </a:ln>
        </p:spPr>
        <p:txBody>
          <a:bodyPr lIns="64281" tIns="32140" rIns="64281" bIns="32140">
            <a:spAutoFit/>
          </a:bodyPr>
          <a:lstStyle/>
          <a:p>
            <a:pPr defTabSz="914306" fontAlgn="base">
              <a:spcBef>
                <a:spcPct val="50000"/>
              </a:spcBef>
              <a:spcAft>
                <a:spcPct val="0"/>
              </a:spcAft>
              <a:buFontTx/>
              <a:buChar char="•"/>
              <a:tabLst>
                <a:tab pos="198648" algn="l"/>
              </a:tabLst>
            </a:pPr>
            <a:r>
              <a:rPr lang="en-US" sz="2500" dirty="0">
                <a:solidFill>
                  <a:srgbClr val="FFFFFF"/>
                </a:solidFill>
                <a:latin typeface="Chalkboard" charset="0"/>
                <a:sym typeface="Gill Sans" charset="0"/>
              </a:rPr>
              <a:t> Why Teach About…</a:t>
            </a:r>
          </a:p>
          <a:p>
            <a:pPr defTabSz="914306" fontAlgn="base">
              <a:spcBef>
                <a:spcPct val="50000"/>
              </a:spcBef>
              <a:spcAft>
                <a:spcPct val="0"/>
              </a:spcAft>
              <a:buFontTx/>
              <a:buChar char="•"/>
              <a:tabLst>
                <a:tab pos="198648" algn="l"/>
              </a:tabLst>
            </a:pPr>
            <a:r>
              <a:rPr lang="en-US" sz="2500" dirty="0">
                <a:solidFill>
                  <a:srgbClr val="FFFFFF"/>
                </a:solidFill>
                <a:latin typeface="Chalkboard" charset="0"/>
                <a:sym typeface="Gill Sans" charset="0"/>
              </a:rPr>
              <a:t> Featured Resources</a:t>
            </a:r>
          </a:p>
          <a:p>
            <a:pPr defTabSz="914306" fontAlgn="base">
              <a:spcBef>
                <a:spcPct val="50000"/>
              </a:spcBef>
              <a:spcAft>
                <a:spcPct val="0"/>
              </a:spcAft>
              <a:buFontTx/>
              <a:buChar char="•"/>
              <a:tabLst>
                <a:tab pos="198648" algn="l"/>
              </a:tabLst>
            </a:pPr>
            <a:r>
              <a:rPr lang="en-US" sz="2500" dirty="0">
                <a:solidFill>
                  <a:srgbClr val="FFFFFF"/>
                </a:solidFill>
                <a:latin typeface="Chalkboard" charset="0"/>
                <a:sym typeface="Gill Sans" charset="0"/>
              </a:rPr>
              <a:t> EE News</a:t>
            </a:r>
          </a:p>
          <a:p>
            <a:pPr defTabSz="914306" fontAlgn="base">
              <a:spcBef>
                <a:spcPct val="50000"/>
              </a:spcBef>
              <a:spcAft>
                <a:spcPct val="0"/>
              </a:spcAft>
              <a:buFontTx/>
              <a:buChar char="•"/>
              <a:tabLst>
                <a:tab pos="198648" algn="l"/>
              </a:tabLst>
            </a:pPr>
            <a:r>
              <a:rPr lang="en-US" sz="2500" dirty="0">
                <a:solidFill>
                  <a:srgbClr val="FFFFFF"/>
                </a:solidFill>
                <a:latin typeface="Chalkboard" charset="0"/>
                <a:sym typeface="Gill Sans" charset="0"/>
              </a:rPr>
              <a:t> Field Study Stories</a:t>
            </a:r>
          </a:p>
          <a:p>
            <a:pPr defTabSz="914306" fontAlgn="base">
              <a:spcBef>
                <a:spcPct val="50000"/>
              </a:spcBef>
              <a:spcAft>
                <a:spcPct val="0"/>
              </a:spcAft>
              <a:buFontTx/>
              <a:buChar char="•"/>
              <a:tabLst>
                <a:tab pos="198648" algn="l"/>
              </a:tabLst>
            </a:pPr>
            <a:r>
              <a:rPr lang="en-US" sz="2500" dirty="0">
                <a:solidFill>
                  <a:srgbClr val="FFFFFF"/>
                </a:solidFill>
                <a:latin typeface="Chalkboard" charset="0"/>
                <a:sym typeface="Gill Sans" charset="0"/>
              </a:rPr>
              <a:t> Funding and 	Contests</a:t>
            </a:r>
          </a:p>
          <a:p>
            <a:pPr defTabSz="914306" fontAlgn="base">
              <a:spcBef>
                <a:spcPct val="50000"/>
              </a:spcBef>
              <a:spcAft>
                <a:spcPct val="0"/>
              </a:spcAft>
              <a:buFontTx/>
              <a:buChar char="•"/>
              <a:tabLst>
                <a:tab pos="198648" algn="l"/>
              </a:tabLst>
            </a:pPr>
            <a:r>
              <a:rPr lang="en-US" sz="2500" dirty="0">
                <a:solidFill>
                  <a:srgbClr val="FFFFFF"/>
                </a:solidFill>
                <a:latin typeface="Chalkboard" charset="0"/>
                <a:sym typeface="Gill Sans" charset="0"/>
              </a:rPr>
              <a:t> Training</a:t>
            </a:r>
          </a:p>
          <a:p>
            <a:pPr defTabSz="914306" fontAlgn="base">
              <a:spcBef>
                <a:spcPct val="50000"/>
              </a:spcBef>
              <a:spcAft>
                <a:spcPct val="0"/>
              </a:spcAft>
              <a:buFontTx/>
              <a:buChar char="•"/>
              <a:tabLst>
                <a:tab pos="198648" algn="l"/>
              </a:tabLst>
            </a:pPr>
            <a:r>
              <a:rPr lang="en-US" sz="2500" dirty="0">
                <a:solidFill>
                  <a:srgbClr val="FFFFFF"/>
                </a:solidFill>
                <a:latin typeface="Chalkboard" charset="0"/>
                <a:sym typeface="Gill Sans" charset="0"/>
              </a:rPr>
              <a:t>School Spotlight</a:t>
            </a:r>
            <a:endParaRPr lang="en-US" sz="5100" dirty="0">
              <a:solidFill>
                <a:srgbClr val="FFFFFF"/>
              </a:solidFill>
              <a:latin typeface="Chalkboard" charset="0"/>
              <a:sym typeface="Gill Sans" charset="0"/>
            </a:endParaRPr>
          </a:p>
        </p:txBody>
      </p:sp>
      <p:sp>
        <p:nvSpPr>
          <p:cNvPr id="95237" name="Rectangle 5"/>
          <p:cNvSpPr>
            <a:spLocks noGrp="1" noChangeArrowheads="1"/>
          </p:cNvSpPr>
          <p:nvPr>
            <p:ph type="title"/>
          </p:nvPr>
        </p:nvSpPr>
        <p:spPr>
          <a:xfrm>
            <a:off x="5589984" y="892972"/>
            <a:ext cx="3482578" cy="1732359"/>
          </a:xfrm>
          <a:effectLst>
            <a:outerShdw dist="50800" dir="2700000" algn="ctr" rotWithShape="0">
              <a:schemeClr val="bg2">
                <a:alpha val="75000"/>
              </a:schemeClr>
            </a:outerShdw>
          </a:effectLst>
        </p:spPr>
        <p:txBody>
          <a:bodyPr/>
          <a:lstStyle/>
          <a:p>
            <a:pPr eaLnBrk="1" hangingPunct="1">
              <a:defRPr/>
            </a:pPr>
            <a:r>
              <a:rPr lang="en-US" dirty="0" smtClean="0">
                <a:sym typeface="Gill Sans" charset="0"/>
              </a:rPr>
              <a:t>Backpack Blog</a:t>
            </a:r>
            <a:br>
              <a:rPr lang="en-US" dirty="0" smtClean="0">
                <a:sym typeface="Gill Sans" charset="0"/>
              </a:rPr>
            </a:br>
            <a:endParaRPr lang="en-US" dirty="0" smtClean="0">
              <a:sym typeface="Gill Sans" charset="0"/>
            </a:endParaRPr>
          </a:p>
        </p:txBody>
      </p:sp>
      <p:pic>
        <p:nvPicPr>
          <p:cNvPr id="26628" name="Picture 8"/>
          <p:cNvPicPr>
            <a:picLocks noChangeAspect="1"/>
          </p:cNvPicPr>
          <p:nvPr/>
        </p:nvPicPr>
        <p:blipFill>
          <a:blip r:embed="rId3"/>
          <a:srcRect l="25781" t="19812" r="27344" b="4716"/>
          <a:stretch>
            <a:fillRect/>
          </a:stretch>
        </p:blipFill>
        <p:spPr bwMode="auto">
          <a:xfrm>
            <a:off x="285751" y="375050"/>
            <a:ext cx="5327675" cy="6215063"/>
          </a:xfrm>
          <a:prstGeom prst="rect">
            <a:avLst/>
          </a:prstGeom>
          <a:noFill/>
          <a:ln w="25400">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p:cNvSpPr>
          <p:nvPr/>
        </p:nvSpPr>
        <p:spPr bwMode="auto">
          <a:xfrm>
            <a:off x="381001" y="1730164"/>
            <a:ext cx="8561785" cy="5127832"/>
          </a:xfrm>
          <a:prstGeom prst="rect">
            <a:avLst/>
          </a:prstGeom>
          <a:noFill/>
          <a:ln w="25400">
            <a:noFill/>
            <a:miter lim="800000"/>
            <a:headEnd/>
            <a:tailEnd/>
          </a:ln>
        </p:spPr>
        <p:txBody>
          <a:bodyPr wrap="square" lIns="64281" tIns="32140" rIns="64281" bIns="32140">
            <a:spAutoFit/>
          </a:bodyPr>
          <a:lstStyle/>
          <a:p>
            <a:pPr defTabSz="914306" fontAlgn="base">
              <a:spcBef>
                <a:spcPct val="50000"/>
              </a:spcBef>
              <a:spcAft>
                <a:spcPct val="0"/>
              </a:spcAft>
              <a:buFontTx/>
              <a:buChar char="•"/>
              <a:tabLst>
                <a:tab pos="198648" algn="l"/>
              </a:tabLst>
            </a:pPr>
            <a:r>
              <a:rPr lang="en-US" sz="2500" dirty="0">
                <a:solidFill>
                  <a:srgbClr val="FFFFFF"/>
                </a:solidFill>
                <a:latin typeface="Chalkboard"/>
                <a:sym typeface="Gill Sans" charset="0"/>
              </a:rPr>
              <a:t> Field Studies Page</a:t>
            </a:r>
          </a:p>
          <a:p>
            <a:pPr marL="457154" lvl="1" defTabSz="914306" fontAlgn="base">
              <a:spcAft>
                <a:spcPct val="0"/>
              </a:spcAft>
              <a:buFontTx/>
              <a:buChar char="•"/>
              <a:tabLst>
                <a:tab pos="198648" algn="l"/>
              </a:tabLst>
            </a:pPr>
            <a:r>
              <a:rPr lang="en-US" sz="2500" dirty="0">
                <a:solidFill>
                  <a:srgbClr val="FFFFFF"/>
                </a:solidFill>
                <a:latin typeface="Chalkboard"/>
                <a:sym typeface="Gill Sans" charset="0"/>
              </a:rPr>
              <a:t> Make it </a:t>
            </a:r>
            <a:r>
              <a:rPr lang="en-US" sz="2500" dirty="0">
                <a:solidFill>
                  <a:srgbClr val="FFFFFF"/>
                </a:solidFill>
                <a:latin typeface="Chalkboard"/>
              </a:rPr>
              <a:t>as inclusive and complete as possible</a:t>
            </a:r>
          </a:p>
          <a:p>
            <a:pPr marL="457154" lvl="1" defTabSz="914306" fontAlgn="base">
              <a:spcAft>
                <a:spcPct val="0"/>
              </a:spcAft>
              <a:buFontTx/>
              <a:buChar char="•"/>
              <a:tabLst>
                <a:tab pos="198648" algn="l"/>
              </a:tabLst>
            </a:pPr>
            <a:r>
              <a:rPr lang="en-US" sz="2500" dirty="0">
                <a:solidFill>
                  <a:srgbClr val="FFFFFF"/>
                </a:solidFill>
                <a:latin typeface="Chalkboard"/>
                <a:sym typeface="Gill Sans" charset="0"/>
              </a:rPr>
              <a:t> Improve search features - </a:t>
            </a:r>
            <a:r>
              <a:rPr lang="en-US" sz="2500" dirty="0">
                <a:solidFill>
                  <a:srgbClr val="FFFFFF"/>
                </a:solidFill>
                <a:latin typeface="Chalkboard"/>
              </a:rPr>
              <a:t>Multiple search parameters, but also a “full list by county”</a:t>
            </a:r>
            <a:endParaRPr lang="en-US" sz="2500" dirty="0">
              <a:solidFill>
                <a:srgbClr val="FFFFFF"/>
              </a:solidFill>
              <a:latin typeface="Chalkboard"/>
              <a:sym typeface="Gill Sans" charset="0"/>
            </a:endParaRPr>
          </a:p>
          <a:p>
            <a:pPr defTabSz="914306" fontAlgn="base">
              <a:spcBef>
                <a:spcPct val="50000"/>
              </a:spcBef>
              <a:spcAft>
                <a:spcPct val="0"/>
              </a:spcAft>
              <a:buFontTx/>
              <a:buChar char="•"/>
              <a:tabLst>
                <a:tab pos="198648" algn="l"/>
              </a:tabLst>
            </a:pPr>
            <a:r>
              <a:rPr lang="en-US" sz="2500" dirty="0">
                <a:solidFill>
                  <a:srgbClr val="FFFFFF"/>
                </a:solidFill>
                <a:latin typeface="Chalkboard"/>
              </a:rPr>
              <a:t> Might need to restructure the website - longer term, more in-depth projects need to be more prominently featured</a:t>
            </a:r>
          </a:p>
          <a:p>
            <a:pPr defTabSz="914306" fontAlgn="base">
              <a:spcBef>
                <a:spcPct val="50000"/>
              </a:spcBef>
              <a:spcAft>
                <a:spcPct val="0"/>
              </a:spcAft>
              <a:buFontTx/>
              <a:buChar char="•"/>
              <a:tabLst>
                <a:tab pos="198648" algn="l"/>
              </a:tabLst>
            </a:pPr>
            <a:r>
              <a:rPr lang="en-US" sz="2500" dirty="0">
                <a:solidFill>
                  <a:srgbClr val="FFFFFF"/>
                </a:solidFill>
                <a:latin typeface="Chalkboard"/>
                <a:sym typeface="Gill Sans" charset="0"/>
              </a:rPr>
              <a:t> “Tag” resources for STEM, service learning, outdoors</a:t>
            </a:r>
          </a:p>
          <a:p>
            <a:pPr defTabSz="914306" fontAlgn="base">
              <a:spcBef>
                <a:spcPct val="50000"/>
              </a:spcBef>
              <a:spcAft>
                <a:spcPct val="0"/>
              </a:spcAft>
              <a:buFontTx/>
              <a:buChar char="•"/>
              <a:tabLst>
                <a:tab pos="198648" algn="l"/>
              </a:tabLst>
            </a:pPr>
            <a:r>
              <a:rPr lang="en-US" sz="2500" dirty="0">
                <a:solidFill>
                  <a:srgbClr val="FFFFFF"/>
                </a:solidFill>
                <a:latin typeface="Chalkboard"/>
                <a:sym typeface="Gill Sans" charset="0"/>
              </a:rPr>
              <a:t> Explore the possibility of including a “speakers bureau”</a:t>
            </a:r>
          </a:p>
          <a:p>
            <a:pPr defTabSz="914306" fontAlgn="base">
              <a:spcBef>
                <a:spcPct val="50000"/>
              </a:spcBef>
              <a:spcAft>
                <a:spcPct val="0"/>
              </a:spcAft>
              <a:buFontTx/>
              <a:buChar char="•"/>
              <a:tabLst>
                <a:tab pos="198648" algn="l"/>
              </a:tabLst>
            </a:pPr>
            <a:r>
              <a:rPr lang="en-US" sz="2500" dirty="0">
                <a:solidFill>
                  <a:srgbClr val="FFFFFF"/>
                </a:solidFill>
                <a:latin typeface="Chalkboard"/>
                <a:sym typeface="Gill Sans" charset="0"/>
              </a:rPr>
              <a:t> Develop an Environmental Literacy Info page</a:t>
            </a:r>
          </a:p>
          <a:p>
            <a:pPr defTabSz="914306" fontAlgn="base">
              <a:spcBef>
                <a:spcPct val="50000"/>
              </a:spcBef>
              <a:spcAft>
                <a:spcPct val="0"/>
              </a:spcAft>
              <a:buFontTx/>
              <a:buChar char="•"/>
              <a:tabLst>
                <a:tab pos="198648" algn="l"/>
              </a:tabLst>
            </a:pPr>
            <a:r>
              <a:rPr lang="en-US" sz="2500" b="1" dirty="0">
                <a:solidFill>
                  <a:srgbClr val="FFFFFF"/>
                </a:solidFill>
                <a:latin typeface="Chalkboard"/>
                <a:sym typeface="Gill Sans" charset="0"/>
              </a:rPr>
              <a:t> </a:t>
            </a:r>
            <a:r>
              <a:rPr lang="en-US" sz="3600" b="1" dirty="0">
                <a:solidFill>
                  <a:srgbClr val="FFFFFF"/>
                </a:solidFill>
                <a:latin typeface="Chalkboard"/>
                <a:sym typeface="Gill Sans" charset="0"/>
              </a:rPr>
              <a:t>Potential to begin build-out this fall! </a:t>
            </a:r>
          </a:p>
        </p:txBody>
      </p:sp>
      <p:sp>
        <p:nvSpPr>
          <p:cNvPr id="95237" name="Rectangle 5"/>
          <p:cNvSpPr>
            <a:spLocks noGrp="1" noChangeArrowheads="1"/>
          </p:cNvSpPr>
          <p:nvPr>
            <p:ph type="title"/>
          </p:nvPr>
        </p:nvSpPr>
        <p:spPr>
          <a:xfrm>
            <a:off x="1066800" y="76200"/>
            <a:ext cx="7243762" cy="1524000"/>
          </a:xfrm>
          <a:effectLst>
            <a:outerShdw dist="50800" dir="2700000" algn="ctr" rotWithShape="0">
              <a:schemeClr val="bg2">
                <a:alpha val="75000"/>
              </a:schemeClr>
            </a:outerShdw>
          </a:effectLst>
        </p:spPr>
        <p:txBody>
          <a:bodyPr/>
          <a:lstStyle/>
          <a:p>
            <a:pPr eaLnBrk="1" hangingPunct="1">
              <a:defRPr/>
            </a:pPr>
            <a:r>
              <a:rPr lang="en-US" dirty="0" smtClean="0">
                <a:sym typeface="Gill Sans" charset="0"/>
              </a:rPr>
              <a:t>Bay Backpack 2.0 Suggestions</a:t>
            </a:r>
            <a:endParaRPr lang="en-US" dirty="0" smtClean="0">
              <a:sym typeface="Gill Sans"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ph type="title"/>
          </p:nvPr>
        </p:nvSpPr>
        <p:spPr>
          <a:xfrm>
            <a:off x="812602" y="2580680"/>
            <a:ext cx="7518797" cy="1598414"/>
          </a:xfrm>
        </p:spPr>
        <p:txBody>
          <a:bodyPr/>
          <a:lstStyle/>
          <a:p>
            <a:pPr eaLnBrk="1" hangingPunct="1"/>
            <a:r>
              <a:rPr lang="en-US" u="sng" smtClean="0">
                <a:solidFill>
                  <a:schemeClr val="accent1"/>
                </a:solidFill>
                <a:latin typeface="Gill Sans" charset="0"/>
                <a:sym typeface="Gill Sans" charset="0"/>
              </a:rPr>
              <a:t>www.baybackpack.com</a:t>
            </a:r>
          </a:p>
        </p:txBody>
      </p:sp>
      <p:pic>
        <p:nvPicPr>
          <p:cNvPr id="48133" name="Picture 5"/>
          <p:cNvPicPr>
            <a:picLocks noChangeAspect="1" noChangeArrowheads="1"/>
          </p:cNvPicPr>
          <p:nvPr/>
        </p:nvPicPr>
        <p:blipFill>
          <a:blip r:embed="rId3"/>
          <a:srcRect/>
          <a:stretch>
            <a:fillRect/>
          </a:stretch>
        </p:blipFill>
        <p:spPr bwMode="auto">
          <a:xfrm>
            <a:off x="553641" y="622846"/>
            <a:ext cx="8027789" cy="2216795"/>
          </a:xfrm>
          <a:prstGeom prst="rect">
            <a:avLst/>
          </a:prstGeom>
          <a:noFill/>
          <a:ln w="12700">
            <a:noFill/>
            <a:miter lim="800000"/>
            <a:headEnd/>
            <a:tailEnd/>
          </a:ln>
          <a:effectLst>
            <a:outerShdw dist="63500" dir="2700000" algn="ctr" rotWithShape="0">
              <a:schemeClr val="bg2">
                <a:alpha val="75000"/>
              </a:schemeClr>
            </a:outerShdw>
          </a:effectLst>
        </p:spPr>
      </p:pic>
      <p:sp>
        <p:nvSpPr>
          <p:cNvPr id="33796" name="Rectangle 6"/>
          <p:cNvSpPr>
            <a:spLocks/>
          </p:cNvSpPr>
          <p:nvPr/>
        </p:nvSpPr>
        <p:spPr bwMode="auto">
          <a:xfrm>
            <a:off x="178594" y="5208241"/>
            <a:ext cx="5572125" cy="1419137"/>
          </a:xfrm>
          <a:prstGeom prst="rect">
            <a:avLst/>
          </a:prstGeom>
          <a:noFill/>
          <a:ln w="25400">
            <a:noFill/>
            <a:miter lim="800000"/>
            <a:headEnd/>
            <a:tailEnd/>
          </a:ln>
        </p:spPr>
        <p:txBody>
          <a:bodyPr lIns="64291" tIns="32146" rIns="64291" bIns="32146">
            <a:spAutoFit/>
          </a:bodyPr>
          <a:lstStyle/>
          <a:p>
            <a:pPr algn="l"/>
            <a:r>
              <a:rPr lang="en-US" sz="2200" b="1" dirty="0">
                <a:latin typeface="Gill Sans" charset="0"/>
                <a:sym typeface="Gill Sans" charset="0"/>
              </a:rPr>
              <a:t>Sarah Brzezinski</a:t>
            </a:r>
          </a:p>
          <a:p>
            <a:pPr algn="l"/>
            <a:r>
              <a:rPr lang="en-US" sz="2200" b="1" dirty="0">
                <a:latin typeface="Gill Sans" charset="0"/>
                <a:sym typeface="Gill Sans" charset="0"/>
              </a:rPr>
              <a:t>(410) 260-2494</a:t>
            </a:r>
          </a:p>
          <a:p>
            <a:pPr algn="l"/>
            <a:r>
              <a:rPr lang="en-US" sz="2200" b="1" dirty="0">
                <a:latin typeface="Gill Sans" charset="0"/>
                <a:sym typeface="Gill Sans" charset="0"/>
              </a:rPr>
              <a:t>Sarah_Brzezinski@partner.nps.gov</a:t>
            </a:r>
          </a:p>
          <a:p>
            <a:pPr algn="l"/>
            <a:r>
              <a:rPr lang="en-US" sz="2200" b="1" dirty="0">
                <a:latin typeface="Gill Sans" charset="0"/>
                <a:sym typeface="Gill Sans" charset="0"/>
              </a:rPr>
              <a:t>Info@BayBackpack.com</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Subtitle">
      <a:majorFont>
        <a:latin typeface="Chalkboard"/>
        <a:ea typeface=""/>
        <a:cs typeface=""/>
      </a:majorFont>
      <a:minorFont>
        <a:latin typeface="Chalkboar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Chalkboard"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Chalkboard" charset="0"/>
            <a:sym typeface="Chalkboard"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672</Words>
  <Application>Microsoft Office PowerPoint</Application>
  <PresentationFormat>On-screen Show (4:3)</PresentationFormat>
  <Paragraphs>134</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Title &amp; Subtitle</vt:lpstr>
      <vt:lpstr>Slide 1</vt:lpstr>
      <vt:lpstr>www.baybackpack.com</vt:lpstr>
      <vt:lpstr>Teaching  Resources </vt:lpstr>
      <vt:lpstr>Field Study Programs</vt:lpstr>
      <vt:lpstr>Professional  Development</vt:lpstr>
      <vt:lpstr>Funding Sources </vt:lpstr>
      <vt:lpstr>Backpack Blog </vt:lpstr>
      <vt:lpstr>Bay Backpack 2.0 Suggestions</vt:lpstr>
      <vt:lpstr>www.baybackpack.com</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sbrzezinski</dc:creator>
  <cp:lastModifiedBy>sbrzezinski</cp:lastModifiedBy>
  <cp:revision>2</cp:revision>
  <dcterms:created xsi:type="dcterms:W3CDTF">2012-06-05T23:31:44Z</dcterms:created>
  <dcterms:modified xsi:type="dcterms:W3CDTF">2012-06-05T23:43:35Z</dcterms:modified>
</cp:coreProperties>
</file>