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56" r:id="rId4"/>
    <p:sldId id="257" r:id="rId5"/>
    <p:sldId id="258" r:id="rId6"/>
    <p:sldId id="259" r:id="rId7"/>
    <p:sldId id="260" r:id="rId8"/>
    <p:sldId id="261" r:id="rId9"/>
    <p:sldId id="262"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E022D84F-9A44-445B-A9DD-7859D26A0A0B}" type="datetimeFigureOut">
              <a:rPr lang="en-US" smtClean="0"/>
              <a:pPr/>
              <a:t>6/6/2012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E92EF628-260E-4C72-A5DA-4BEBA39553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22D84F-9A44-445B-A9DD-7859D26A0A0B}" type="datetimeFigureOut">
              <a:rPr lang="en-US" smtClean="0"/>
              <a:pPr/>
              <a:t>6/6/2012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2EF628-260E-4C72-A5DA-4BEBA39553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22D84F-9A44-445B-A9DD-7859D26A0A0B}" type="datetimeFigureOut">
              <a:rPr lang="en-US" smtClean="0"/>
              <a:pPr/>
              <a:t>6/6/2012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2EF628-260E-4C72-A5DA-4BEBA39553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22D84F-9A44-445B-A9DD-7859D26A0A0B}" type="datetimeFigureOut">
              <a:rPr lang="en-US" smtClean="0"/>
              <a:pPr/>
              <a:t>6/6/2012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2EF628-260E-4C72-A5DA-4BEBA39553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022D84F-9A44-445B-A9DD-7859D26A0A0B}" type="datetimeFigureOut">
              <a:rPr lang="en-US" smtClean="0"/>
              <a:pPr/>
              <a:t>6/6/2012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2EF628-260E-4C72-A5DA-4BEBA39553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22D84F-9A44-445B-A9DD-7859D26A0A0B}" type="datetimeFigureOut">
              <a:rPr lang="en-US" smtClean="0"/>
              <a:pPr/>
              <a:t>6/6/2012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2EF628-260E-4C72-A5DA-4BEBA39553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022D84F-9A44-445B-A9DD-7859D26A0A0B}" type="datetimeFigureOut">
              <a:rPr lang="en-US" smtClean="0"/>
              <a:pPr/>
              <a:t>6/6/2012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92EF628-260E-4C72-A5DA-4BEBA39553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022D84F-9A44-445B-A9DD-7859D26A0A0B}" type="datetimeFigureOut">
              <a:rPr lang="en-US" smtClean="0"/>
              <a:pPr/>
              <a:t>6/6/2012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92EF628-260E-4C72-A5DA-4BEBA39553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022D84F-9A44-445B-A9DD-7859D26A0A0B}" type="datetimeFigureOut">
              <a:rPr lang="en-US" smtClean="0"/>
              <a:pPr/>
              <a:t>6/6/2012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92EF628-260E-4C72-A5DA-4BEBA39553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22D84F-9A44-445B-A9DD-7859D26A0A0B}" type="datetimeFigureOut">
              <a:rPr lang="en-US" smtClean="0"/>
              <a:pPr/>
              <a:t>6/6/2012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2EF628-260E-4C72-A5DA-4BEBA39553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22D84F-9A44-445B-A9DD-7859D26A0A0B}" type="datetimeFigureOut">
              <a:rPr lang="en-US" smtClean="0"/>
              <a:pPr/>
              <a:t>6/6/2012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2EF628-260E-4C72-A5DA-4BEBA395536D}"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022D84F-9A44-445B-A9DD-7859D26A0A0B}" type="datetimeFigureOut">
              <a:rPr lang="en-US" smtClean="0"/>
              <a:pPr/>
              <a:t>6/6/2012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92EF628-260E-4C72-A5DA-4BEBA39553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matthew.Ritter@state.de.us" TargetMode="External"/><Relationship Id="rId2" Type="http://schemas.openxmlformats.org/officeDocument/2006/relationships/hyperlink" Target="mailto:tmead@doe.k12.de.us" TargetMode="External"/><Relationship Id="rId1" Type="http://schemas.openxmlformats.org/officeDocument/2006/relationships/slideLayout" Target="../slideLayouts/slideLayout2.xml"/><Relationship Id="rId4" Type="http://schemas.openxmlformats.org/officeDocument/2006/relationships/hyperlink" Target="mailto:jray@doe.k12.de.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solidFill>
                  <a:schemeClr val="tx1"/>
                </a:solidFill>
              </a:rPr>
              <a:t>Presentation by: Tonyea Mead, Delaware Dept. of Education, Science Education Associate, CIN Taskforce Member</a:t>
            </a:r>
            <a:endParaRPr lang="en-US" sz="2000" dirty="0">
              <a:solidFill>
                <a:schemeClr val="tx1"/>
              </a:solidFill>
            </a:endParaRPr>
          </a:p>
        </p:txBody>
      </p:sp>
      <p:sp>
        <p:nvSpPr>
          <p:cNvPr id="3" name="Text Placeholder 2"/>
          <p:cNvSpPr>
            <a:spLocks noGrp="1"/>
          </p:cNvSpPr>
          <p:nvPr>
            <p:ph type="body" idx="1"/>
          </p:nvPr>
        </p:nvSpPr>
        <p:spPr>
          <a:xfrm>
            <a:off x="468344" y="5867400"/>
            <a:ext cx="8183880" cy="177708"/>
          </a:xfrm>
        </p:spPr>
        <p:txBody>
          <a:bodyPr>
            <a:normAutofit fontScale="55000" lnSpcReduction="20000"/>
          </a:bodyPr>
          <a:lstStyle/>
          <a:p>
            <a:pPr algn="ctr"/>
            <a:endParaRPr lang="en-US" dirty="0"/>
          </a:p>
        </p:txBody>
      </p:sp>
      <p:sp>
        <p:nvSpPr>
          <p:cNvPr id="4" name="Rectangle 3"/>
          <p:cNvSpPr/>
          <p:nvPr/>
        </p:nvSpPr>
        <p:spPr>
          <a:xfrm>
            <a:off x="1066800" y="838200"/>
            <a:ext cx="6934200" cy="923330"/>
          </a:xfrm>
          <a:prstGeom prst="rect">
            <a:avLst/>
          </a:prstGeom>
        </p:spPr>
        <p:txBody>
          <a:bodyPr wrap="square">
            <a:spAutoFit/>
          </a:bodyPr>
          <a:lstStyle/>
          <a:p>
            <a:pPr algn="ctr"/>
            <a:endParaRPr lang="en-US" dirty="0"/>
          </a:p>
          <a:p>
            <a:pPr algn="ctr"/>
            <a:r>
              <a:rPr lang="en-US" dirty="0"/>
              <a:t> STATE OF DELAWARE </a:t>
            </a:r>
          </a:p>
          <a:p>
            <a:pPr algn="ctr"/>
            <a:r>
              <a:rPr lang="en-US" b="1" dirty="0"/>
              <a:t>Children in Nature / No Child Left Inside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762000" y="2438400"/>
            <a:ext cx="2200275" cy="20097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200400" y="2438400"/>
            <a:ext cx="2181225" cy="20097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638800" y="2424113"/>
            <a:ext cx="2057400"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ctr"/>
            <a:r>
              <a:rPr lang="en-US" dirty="0" smtClean="0"/>
              <a:t>For More information contact:</a:t>
            </a:r>
          </a:p>
          <a:p>
            <a:pPr algn="ctr"/>
            <a:endParaRPr lang="en-US" dirty="0" smtClean="0"/>
          </a:p>
          <a:p>
            <a:pPr algn="ctr"/>
            <a:r>
              <a:rPr lang="en-US" dirty="0" smtClean="0"/>
              <a:t>Tonyea Mead, Science Ed. Associate, DDOE (</a:t>
            </a:r>
            <a:r>
              <a:rPr lang="en-US" dirty="0" smtClean="0">
                <a:hlinkClick r:id="rId2"/>
              </a:rPr>
              <a:t>tmead@doe.k12.de.us</a:t>
            </a:r>
            <a:r>
              <a:rPr lang="en-US" dirty="0" smtClean="0"/>
              <a:t>)</a:t>
            </a:r>
          </a:p>
          <a:p>
            <a:pPr algn="ctr"/>
            <a:endParaRPr lang="en-US" dirty="0" smtClean="0"/>
          </a:p>
          <a:p>
            <a:pPr algn="ctr"/>
            <a:r>
              <a:rPr lang="en-US" dirty="0" smtClean="0"/>
              <a:t>Matt Ritter, Chief of Programs, Delaware State Parks(</a:t>
            </a:r>
            <a:r>
              <a:rPr lang="en-US" dirty="0" smtClean="0">
                <a:hlinkClick r:id="rId3"/>
              </a:rPr>
              <a:t>matthew.Ritter@state.de.us</a:t>
            </a:r>
            <a:r>
              <a:rPr lang="en-US" dirty="0" smtClean="0"/>
              <a:t>)</a:t>
            </a:r>
          </a:p>
          <a:p>
            <a:pPr algn="ctr"/>
            <a:endParaRPr lang="en-US" b="1" dirty="0" smtClean="0"/>
          </a:p>
          <a:p>
            <a:pPr algn="ctr"/>
            <a:r>
              <a:rPr lang="en-US" dirty="0" smtClean="0"/>
              <a:t>John Ray, Health/PE Education Specialists, DDOE (</a:t>
            </a:r>
            <a:r>
              <a:rPr lang="en-US" dirty="0" smtClean="0">
                <a:hlinkClick r:id="rId4"/>
              </a:rPr>
              <a:t>jray@doe.k12.de.us</a:t>
            </a:r>
            <a:r>
              <a:rPr lang="en-US" dirty="0" smtClean="0"/>
              <a:t>)</a:t>
            </a:r>
          </a:p>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762000" y="609600"/>
            <a:ext cx="7239000" cy="4247317"/>
          </a:xfrm>
          <a:prstGeom prst="rect">
            <a:avLst/>
          </a:prstGeom>
        </p:spPr>
        <p:txBody>
          <a:bodyPr wrap="square">
            <a:spAutoFit/>
          </a:bodyPr>
          <a:lstStyle/>
          <a:p>
            <a:r>
              <a:rPr lang="en-US" dirty="0"/>
              <a:t>Governor Jack </a:t>
            </a:r>
            <a:r>
              <a:rPr lang="en-US" dirty="0" err="1"/>
              <a:t>Markell</a:t>
            </a:r>
            <a:r>
              <a:rPr lang="en-US" dirty="0"/>
              <a:t> charged the Children in Nature/No Child Left Inside (CIN/NCLI) Taskforce to be proactive in addressing the opportunities afforded by the reauthorization of the Elementary and Secondary Education Act (ESEA) and the status of “nature-deficit disorder” facing the citizens of Delaware. </a:t>
            </a:r>
            <a:endParaRPr lang="en-US" dirty="0" smtClean="0"/>
          </a:p>
          <a:p>
            <a:endParaRPr lang="en-US" dirty="0" smtClean="0"/>
          </a:p>
          <a:p>
            <a:r>
              <a:rPr lang="en-US" dirty="0" smtClean="0"/>
              <a:t>The </a:t>
            </a:r>
            <a:r>
              <a:rPr lang="en-US" dirty="0"/>
              <a:t>members of the </a:t>
            </a:r>
            <a:r>
              <a:rPr lang="en-US" dirty="0" smtClean="0"/>
              <a:t>taskforce:</a:t>
            </a:r>
          </a:p>
          <a:p>
            <a:endParaRPr lang="en-US" dirty="0" smtClean="0"/>
          </a:p>
          <a:p>
            <a:r>
              <a:rPr lang="en-US" dirty="0" smtClean="0"/>
              <a:t> </a:t>
            </a:r>
            <a:r>
              <a:rPr lang="en-US" dirty="0"/>
              <a:t>Department of Education, Department of Natural Resources and Environmental Control, Nemours Health and Prevention, Delaware Nature Society, US Fish and Wildlife Service, Center for Inland Bays, Department of Public Health, Delaware Greenways and the Delaware Association for Environmental Education. </a:t>
            </a:r>
          </a:p>
        </p:txBody>
      </p:sp>
      <p:pic>
        <p:nvPicPr>
          <p:cNvPr id="3078" name="Picture 6" descr="C:\Users\tmead\AppData\Local\Microsoft\Windows\Temporary Internet Files\Content.IE5\UXM4F303\MP900255428[1].jpg"/>
          <p:cNvPicPr>
            <a:picLocks noChangeAspect="1" noChangeArrowheads="1"/>
          </p:cNvPicPr>
          <p:nvPr/>
        </p:nvPicPr>
        <p:blipFill>
          <a:blip r:embed="rId2" cstate="print"/>
          <a:srcRect/>
          <a:stretch>
            <a:fillRect/>
          </a:stretch>
        </p:blipFill>
        <p:spPr bwMode="auto">
          <a:xfrm>
            <a:off x="5867399" y="4572000"/>
            <a:ext cx="2880599" cy="1905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820206"/>
            <a:ext cx="7772400" cy="618194"/>
          </a:xfrm>
        </p:spPr>
        <p:txBody>
          <a:bodyPr>
            <a:normAutofit fontScale="90000"/>
          </a:bodyPr>
          <a:lstStyle/>
          <a:p>
            <a:pPr algn="ctr"/>
            <a:r>
              <a:rPr lang="en-US" dirty="0" smtClean="0"/>
              <a:t>Taskforce Mission</a:t>
            </a:r>
            <a:endParaRPr lang="en-US" dirty="0"/>
          </a:p>
        </p:txBody>
      </p:sp>
      <p:sp>
        <p:nvSpPr>
          <p:cNvPr id="3" name="Subtitle 2"/>
          <p:cNvSpPr>
            <a:spLocks noGrp="1"/>
          </p:cNvSpPr>
          <p:nvPr>
            <p:ph type="subTitle" idx="1"/>
          </p:nvPr>
        </p:nvSpPr>
        <p:spPr>
          <a:xfrm>
            <a:off x="722376" y="3685032"/>
            <a:ext cx="7772400" cy="2106168"/>
          </a:xfrm>
        </p:spPr>
        <p:txBody>
          <a:bodyPr>
            <a:normAutofit/>
          </a:bodyPr>
          <a:lstStyle/>
          <a:p>
            <a:pPr algn="ctr"/>
            <a:endParaRPr lang="en-US" dirty="0" smtClean="0">
              <a:solidFill>
                <a:schemeClr val="tx1"/>
              </a:solidFill>
            </a:endParaRPr>
          </a:p>
          <a:p>
            <a:pPr algn="ctr"/>
            <a:r>
              <a:rPr lang="en-US" dirty="0" smtClean="0">
                <a:solidFill>
                  <a:schemeClr val="tx1"/>
                </a:solidFill>
              </a:rPr>
              <a:t>To </a:t>
            </a:r>
            <a:r>
              <a:rPr lang="en-US" dirty="0">
                <a:solidFill>
                  <a:schemeClr val="tx1"/>
                </a:solidFill>
              </a:rPr>
              <a:t>improve environmental literacy, create opportunities for children to participate in outdoor experiences, promote healthy lifestyles and provide better access to green space through schools and community programs. </a:t>
            </a:r>
          </a:p>
        </p:txBody>
      </p:sp>
      <p:pic>
        <p:nvPicPr>
          <p:cNvPr id="1027" name="Picture 3" descr="C:\Users\tmead\AppData\Local\Microsoft\Windows\Temporary Internet Files\Content.IE5\IUEVYOKB\MP900427779[1].jpg"/>
          <p:cNvPicPr>
            <a:picLocks noChangeAspect="1" noChangeArrowheads="1"/>
          </p:cNvPicPr>
          <p:nvPr/>
        </p:nvPicPr>
        <p:blipFill>
          <a:blip r:embed="rId2" cstate="print"/>
          <a:srcRect/>
          <a:stretch>
            <a:fillRect/>
          </a:stretch>
        </p:blipFill>
        <p:spPr bwMode="auto">
          <a:xfrm>
            <a:off x="838201" y="685800"/>
            <a:ext cx="1142999" cy="1066800"/>
          </a:xfrm>
          <a:prstGeom prst="rect">
            <a:avLst/>
          </a:prstGeom>
          <a:noFill/>
        </p:spPr>
      </p:pic>
      <p:pic>
        <p:nvPicPr>
          <p:cNvPr id="1028" name="Picture 4" descr="C:\Users\tmead\AppData\Local\Microsoft\Windows\Temporary Internet Files\Content.IE5\KJWYC3GL\MP900427910[1].jpg"/>
          <p:cNvPicPr>
            <a:picLocks noChangeAspect="1" noChangeArrowheads="1"/>
          </p:cNvPicPr>
          <p:nvPr/>
        </p:nvPicPr>
        <p:blipFill>
          <a:blip r:embed="rId3" cstate="print"/>
          <a:srcRect/>
          <a:stretch>
            <a:fillRect/>
          </a:stretch>
        </p:blipFill>
        <p:spPr bwMode="auto">
          <a:xfrm>
            <a:off x="7162800" y="2438400"/>
            <a:ext cx="1386520" cy="9905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2376" y="1295400"/>
            <a:ext cx="7772400" cy="1295400"/>
          </a:xfrm>
        </p:spPr>
        <p:txBody>
          <a:bodyPr/>
          <a:lstStyle/>
          <a:p>
            <a:r>
              <a:rPr lang="en-US" dirty="0" smtClean="0"/>
              <a:t>Taskforce Vision</a:t>
            </a:r>
            <a:endParaRPr lang="en-US" dirty="0"/>
          </a:p>
        </p:txBody>
      </p:sp>
      <p:sp>
        <p:nvSpPr>
          <p:cNvPr id="5" name="Subtitle 4"/>
          <p:cNvSpPr>
            <a:spLocks noGrp="1"/>
          </p:cNvSpPr>
          <p:nvPr>
            <p:ph type="subTitle" idx="1"/>
          </p:nvPr>
        </p:nvSpPr>
        <p:spPr>
          <a:xfrm>
            <a:off x="722376" y="3685032"/>
            <a:ext cx="7772400" cy="2639568"/>
          </a:xfrm>
        </p:spPr>
        <p:txBody>
          <a:bodyPr>
            <a:normAutofit fontScale="92500" lnSpcReduction="10000"/>
          </a:bodyPr>
          <a:lstStyle/>
          <a:p>
            <a:pPr algn="ctr"/>
            <a:r>
              <a:rPr lang="en-US" dirty="0" smtClean="0">
                <a:solidFill>
                  <a:schemeClr val="tx1"/>
                </a:solidFill>
                <a:latin typeface="Arial Unicode MS" pitchFamily="34" charset="-128"/>
                <a:ea typeface="Arial Unicode MS" pitchFamily="34" charset="-128"/>
                <a:cs typeface="Arial Unicode MS" pitchFamily="34" charset="-128"/>
              </a:rPr>
              <a:t>Delaware will be recognized as a leader in progressive environmental education for all of our children. At school and at home, in parks, backyards and other outdoor spaces, children and adults will experience a multitude of ways to improve health and well-being and enhance life-long learning through their encounters with and growing knowledge of the natural world. No child will grow up without having a positive outdoor experience. All families will have access to green spaces. Our children will reconnect with the natural world in meaningful ways and there will be no child left inside! </a:t>
            </a:r>
            <a:endParaRPr lang="en-US" dirty="0">
              <a:solidFill>
                <a:schemeClr val="tx1"/>
              </a:solidFill>
              <a:latin typeface="Arial Unicode MS" pitchFamily="34" charset="-128"/>
              <a:ea typeface="Arial Unicode MS" pitchFamily="34" charset="-128"/>
              <a:cs typeface="Arial Unicode MS" pitchFamily="34" charset="-128"/>
            </a:endParaRPr>
          </a:p>
        </p:txBody>
      </p:sp>
      <p:pic>
        <p:nvPicPr>
          <p:cNvPr id="4098" name="Picture 2" descr="C:\Users\tmead\AppData\Local\Microsoft\Windows\Temporary Internet Files\Content.IE5\5P2T89JA\MP900255381[1].jpg"/>
          <p:cNvPicPr>
            <a:picLocks noChangeAspect="1" noChangeArrowheads="1"/>
          </p:cNvPicPr>
          <p:nvPr/>
        </p:nvPicPr>
        <p:blipFill>
          <a:blip r:embed="rId2" cstate="print"/>
          <a:srcRect/>
          <a:stretch>
            <a:fillRect/>
          </a:stretch>
        </p:blipFill>
        <p:spPr bwMode="auto">
          <a:xfrm>
            <a:off x="476706" y="457200"/>
            <a:ext cx="1906829" cy="304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2376" y="1219200"/>
            <a:ext cx="7772400" cy="1295400"/>
          </a:xfrm>
        </p:spPr>
        <p:txBody>
          <a:bodyPr>
            <a:normAutofit fontScale="90000"/>
          </a:bodyPr>
          <a:lstStyle/>
          <a:p>
            <a:pPr algn="ctr"/>
            <a:r>
              <a:rPr lang="en-US" dirty="0" smtClean="0"/>
              <a:t>Taskforce Recommendations </a:t>
            </a:r>
            <a:endParaRPr lang="en-US" dirty="0"/>
          </a:p>
        </p:txBody>
      </p:sp>
      <p:sp>
        <p:nvSpPr>
          <p:cNvPr id="5" name="Subtitle 4"/>
          <p:cNvSpPr>
            <a:spLocks noGrp="1"/>
          </p:cNvSpPr>
          <p:nvPr>
            <p:ph type="subTitle" idx="1"/>
          </p:nvPr>
        </p:nvSpPr>
        <p:spPr>
          <a:xfrm>
            <a:off x="722376" y="3886200"/>
            <a:ext cx="7772400" cy="2133600"/>
          </a:xfrm>
        </p:spPr>
        <p:txBody>
          <a:bodyPr/>
          <a:lstStyle/>
          <a:p>
            <a:pPr algn="ctr"/>
            <a:r>
              <a:rPr lang="en-US" dirty="0" smtClean="0">
                <a:solidFill>
                  <a:schemeClr val="tx1"/>
                </a:solidFill>
              </a:rPr>
              <a:t>The taskforce has researched and developed recommendations and actions in education, access, community, health, plan implementation, marketing and policy and legislative support. </a:t>
            </a:r>
            <a:endParaRPr lang="en-US" dirty="0">
              <a:solidFill>
                <a:schemeClr val="tx1"/>
              </a:solidFill>
            </a:endParaRPr>
          </a:p>
        </p:txBody>
      </p:sp>
      <p:pic>
        <p:nvPicPr>
          <p:cNvPr id="5122" name="Picture 2" descr="C:\Users\tmead\AppData\Local\Microsoft\Windows\Temporary Internet Files\Content.IE5\IUEVYOKB\MP900289351[1].jpg"/>
          <p:cNvPicPr>
            <a:picLocks noChangeAspect="1" noChangeArrowheads="1"/>
          </p:cNvPicPr>
          <p:nvPr/>
        </p:nvPicPr>
        <p:blipFill>
          <a:blip r:embed="rId2" cstate="print"/>
          <a:srcRect/>
          <a:stretch>
            <a:fillRect/>
          </a:stretch>
        </p:blipFill>
        <p:spPr bwMode="auto">
          <a:xfrm>
            <a:off x="3124200" y="5181600"/>
            <a:ext cx="2362200" cy="1219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609598"/>
            <a:ext cx="7467600" cy="50783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solidFill>
                  <a:srgbClr val="FFC000"/>
                </a:solidFill>
              </a:rPr>
              <a:t>Education</a:t>
            </a:r>
            <a:r>
              <a:rPr lang="en-US" b="1" dirty="0"/>
              <a:t> </a:t>
            </a:r>
          </a:p>
          <a:p>
            <a:r>
              <a:rPr lang="en-US" dirty="0"/>
              <a:t>We envision a Delaware where every child has an opportunity to engage in outdoor learning experiences that arouse their natural curiosity to explore and learn by discovery at school and in their community to achieve environmental literacy. </a:t>
            </a:r>
            <a:endParaRPr lang="en-US" dirty="0" smtClean="0"/>
          </a:p>
          <a:p>
            <a:endParaRPr lang="en-US" dirty="0"/>
          </a:p>
          <a:p>
            <a:pPr>
              <a:buFont typeface="Arial" pitchFamily="34" charset="0"/>
              <a:buChar char="•"/>
            </a:pPr>
            <a:r>
              <a:rPr lang="en-US" dirty="0" smtClean="0"/>
              <a:t> Promote </a:t>
            </a:r>
            <a:r>
              <a:rPr lang="en-US" dirty="0"/>
              <a:t>participation in meaningful outdoor and overnight </a:t>
            </a:r>
            <a:r>
              <a:rPr lang="en-US" dirty="0" smtClean="0"/>
              <a:t>experiences</a:t>
            </a:r>
            <a:r>
              <a:rPr lang="en-US" dirty="0"/>
              <a:t>; </a:t>
            </a:r>
            <a:endParaRPr lang="en-US" dirty="0" smtClean="0"/>
          </a:p>
          <a:p>
            <a:pPr>
              <a:buFont typeface="Arial" pitchFamily="34" charset="0"/>
              <a:buChar char="•"/>
            </a:pPr>
            <a:endParaRPr lang="en-US" dirty="0"/>
          </a:p>
          <a:p>
            <a:pPr>
              <a:buFont typeface="Arial" pitchFamily="34" charset="0"/>
              <a:buChar char="•"/>
            </a:pPr>
            <a:r>
              <a:rPr lang="en-US" dirty="0" smtClean="0"/>
              <a:t> </a:t>
            </a:r>
            <a:r>
              <a:rPr lang="en-US" dirty="0"/>
              <a:t>Establish “Greener Schools for Delaware” programs; </a:t>
            </a:r>
          </a:p>
          <a:p>
            <a:r>
              <a:rPr lang="en-US" dirty="0" smtClean="0"/>
              <a:t> </a:t>
            </a:r>
            <a:r>
              <a:rPr lang="en-US" dirty="0"/>
              <a:t>Develop and integrate school yard natural areas to strengthen and enhance Pre K – 12 education; </a:t>
            </a:r>
            <a:endParaRPr lang="en-US" dirty="0" smtClean="0"/>
          </a:p>
          <a:p>
            <a:endParaRPr lang="en-US" dirty="0"/>
          </a:p>
          <a:p>
            <a:pPr>
              <a:buFont typeface="Arial" pitchFamily="34" charset="0"/>
              <a:buChar char="•"/>
            </a:pPr>
            <a:r>
              <a:rPr lang="en-US" dirty="0" smtClean="0"/>
              <a:t> </a:t>
            </a:r>
            <a:r>
              <a:rPr lang="en-US" dirty="0"/>
              <a:t>Increase collaboration between formal and informal educators; </a:t>
            </a:r>
            <a:endParaRPr lang="en-US" dirty="0" smtClean="0"/>
          </a:p>
          <a:p>
            <a:pPr>
              <a:buFont typeface="Arial" pitchFamily="34" charset="0"/>
              <a:buChar char="•"/>
            </a:pPr>
            <a:endParaRPr lang="en-US" dirty="0"/>
          </a:p>
          <a:p>
            <a:pPr>
              <a:buFont typeface="Arial" pitchFamily="34" charset="0"/>
              <a:buChar char="•"/>
            </a:pPr>
            <a:r>
              <a:rPr lang="en-US" dirty="0" smtClean="0"/>
              <a:t>Increase </a:t>
            </a:r>
            <a:r>
              <a:rPr lang="en-US" dirty="0"/>
              <a:t>environmental literacy through development of an environmental literacy plan. </a:t>
            </a:r>
          </a:p>
        </p:txBody>
      </p:sp>
      <p:pic>
        <p:nvPicPr>
          <p:cNvPr id="6146" name="Picture 2" descr="C:\Users\tmead\AppData\Local\Microsoft\Windows\Temporary Internet Files\Content.IE5\8372XGQU\MP900439564[1].jpg"/>
          <p:cNvPicPr>
            <a:picLocks noChangeAspect="1" noChangeArrowheads="1"/>
          </p:cNvPicPr>
          <p:nvPr/>
        </p:nvPicPr>
        <p:blipFill>
          <a:blip r:embed="rId2" cstate="print"/>
          <a:srcRect/>
          <a:stretch>
            <a:fillRect/>
          </a:stretch>
        </p:blipFill>
        <p:spPr bwMode="auto">
          <a:xfrm>
            <a:off x="6781800" y="5334000"/>
            <a:ext cx="2133600" cy="1422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7696200" cy="4247317"/>
          </a:xfrm>
          <a:prstGeom prst="rect">
            <a:avLst/>
          </a:prstGeom>
        </p:spPr>
        <p:txBody>
          <a:bodyPr wrap="square">
            <a:spAutoFit/>
          </a:bodyPr>
          <a:lstStyle/>
          <a:p>
            <a:r>
              <a:rPr lang="en-US" b="1" dirty="0">
                <a:solidFill>
                  <a:srgbClr val="FFC000"/>
                </a:solidFill>
                <a:latin typeface="Arial Unicode MS" pitchFamily="34" charset="-128"/>
                <a:ea typeface="Arial Unicode MS" pitchFamily="34" charset="-128"/>
                <a:cs typeface="Arial Unicode MS" pitchFamily="34" charset="-128"/>
              </a:rPr>
              <a:t>Access </a:t>
            </a:r>
          </a:p>
          <a:p>
            <a:r>
              <a:rPr lang="en-US" dirty="0">
                <a:latin typeface="Arial Unicode MS" pitchFamily="34" charset="-128"/>
                <a:ea typeface="Arial Unicode MS" pitchFamily="34" charset="-128"/>
                <a:cs typeface="Arial Unicode MS" pitchFamily="34" charset="-128"/>
              </a:rPr>
              <a:t>The taskforce envisions a Delaware where children and families have safe and enjoyable outdoor recreation opportunities that are both convenient and provide equal access to nature. </a:t>
            </a:r>
            <a:endParaRPr lang="en-US" dirty="0" smtClean="0">
              <a:latin typeface="Arial Unicode MS" pitchFamily="34" charset="-128"/>
              <a:ea typeface="Arial Unicode MS" pitchFamily="34" charset="-128"/>
              <a:cs typeface="Arial Unicode MS" pitchFamily="34" charset="-128"/>
            </a:endParaRPr>
          </a:p>
          <a:p>
            <a:endParaRPr lang="en-US" dirty="0">
              <a:latin typeface="Arial Unicode MS" pitchFamily="34" charset="-128"/>
              <a:ea typeface="Arial Unicode MS" pitchFamily="34" charset="-128"/>
              <a:cs typeface="Arial Unicode MS" pitchFamily="34" charset="-128"/>
            </a:endParaRP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Incorporate </a:t>
            </a:r>
            <a:r>
              <a:rPr lang="en-US" dirty="0">
                <a:latin typeface="Arial Unicode MS" pitchFamily="34" charset="-128"/>
                <a:ea typeface="Arial Unicode MS" pitchFamily="34" charset="-128"/>
                <a:cs typeface="Arial Unicode MS" pitchFamily="34" charset="-128"/>
              </a:rPr>
              <a:t>natural spaces into the built environment; </a:t>
            </a:r>
            <a:endParaRPr lang="en-US" dirty="0" smtClean="0">
              <a:latin typeface="Arial Unicode MS" pitchFamily="34" charset="-128"/>
              <a:ea typeface="Arial Unicode MS" pitchFamily="34" charset="-128"/>
              <a:cs typeface="Arial Unicode MS" pitchFamily="34" charset="-128"/>
            </a:endParaRPr>
          </a:p>
          <a:p>
            <a:pPr>
              <a:buFont typeface="Arial" pitchFamily="34" charset="0"/>
              <a:buChar char="•"/>
            </a:pPr>
            <a:endParaRPr lang="en-US" dirty="0">
              <a:latin typeface="Arial Unicode MS" pitchFamily="34" charset="-128"/>
              <a:ea typeface="Arial Unicode MS" pitchFamily="34" charset="-128"/>
              <a:cs typeface="Arial Unicode MS" pitchFamily="34" charset="-128"/>
            </a:endParaRP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Provide </a:t>
            </a:r>
            <a:r>
              <a:rPr lang="en-US" dirty="0">
                <a:latin typeface="Arial Unicode MS" pitchFamily="34" charset="-128"/>
                <a:ea typeface="Arial Unicode MS" pitchFamily="34" charset="-128"/>
                <a:cs typeface="Arial Unicode MS" pitchFamily="34" charset="-128"/>
              </a:rPr>
              <a:t>access for multi-generational use to increase physical activity for all ages; </a:t>
            </a:r>
            <a:endParaRPr lang="en-US" dirty="0" smtClean="0">
              <a:latin typeface="Arial Unicode MS" pitchFamily="34" charset="-128"/>
              <a:ea typeface="Arial Unicode MS" pitchFamily="34" charset="-128"/>
              <a:cs typeface="Arial Unicode MS" pitchFamily="34" charset="-128"/>
            </a:endParaRPr>
          </a:p>
          <a:p>
            <a:pPr>
              <a:buFont typeface="Arial" pitchFamily="34" charset="0"/>
              <a:buChar char="•"/>
            </a:pPr>
            <a:endParaRPr lang="en-US" dirty="0">
              <a:latin typeface="Arial Unicode MS" pitchFamily="34" charset="-128"/>
              <a:ea typeface="Arial Unicode MS" pitchFamily="34" charset="-128"/>
              <a:cs typeface="Arial Unicode MS" pitchFamily="34" charset="-128"/>
            </a:endParaRP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Improve </a:t>
            </a:r>
            <a:r>
              <a:rPr lang="en-US" dirty="0">
                <a:latin typeface="Arial Unicode MS" pitchFamily="34" charset="-128"/>
                <a:ea typeface="Arial Unicode MS" pitchFamily="34" charset="-128"/>
                <a:cs typeface="Arial Unicode MS" pitchFamily="34" charset="-128"/>
              </a:rPr>
              <a:t>and increase accessibility to existing areas; </a:t>
            </a:r>
            <a:endParaRPr lang="en-US" dirty="0" smtClean="0">
              <a:latin typeface="Arial Unicode MS" pitchFamily="34" charset="-128"/>
              <a:ea typeface="Arial Unicode MS" pitchFamily="34" charset="-128"/>
              <a:cs typeface="Arial Unicode MS" pitchFamily="34" charset="-128"/>
            </a:endParaRPr>
          </a:p>
          <a:p>
            <a:pPr>
              <a:buFont typeface="Arial" pitchFamily="34" charset="0"/>
              <a:buChar char="•"/>
            </a:pPr>
            <a:endParaRPr lang="en-US" dirty="0">
              <a:latin typeface="Arial Unicode MS" pitchFamily="34" charset="-128"/>
              <a:ea typeface="Arial Unicode MS" pitchFamily="34" charset="-128"/>
              <a:cs typeface="Arial Unicode MS" pitchFamily="34" charset="-128"/>
            </a:endParaRP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Share </a:t>
            </a:r>
            <a:r>
              <a:rPr lang="en-US" dirty="0">
                <a:latin typeface="Arial Unicode MS" pitchFamily="34" charset="-128"/>
                <a:ea typeface="Arial Unicode MS" pitchFamily="34" charset="-128"/>
                <a:cs typeface="Arial Unicode MS" pitchFamily="34" charset="-128"/>
              </a:rPr>
              <a:t>inventory data about the state’s outdoor recreation resources; </a:t>
            </a:r>
            <a:endParaRPr lang="en-US" dirty="0" smtClean="0">
              <a:latin typeface="Arial Unicode MS" pitchFamily="34" charset="-128"/>
              <a:ea typeface="Arial Unicode MS" pitchFamily="34" charset="-128"/>
              <a:cs typeface="Arial Unicode MS" pitchFamily="34" charset="-128"/>
            </a:endParaRPr>
          </a:p>
          <a:p>
            <a:pPr>
              <a:buFont typeface="Arial" pitchFamily="34" charset="0"/>
              <a:buChar char="•"/>
            </a:pPr>
            <a:endParaRPr lang="en-US" dirty="0">
              <a:latin typeface="Arial Unicode MS" pitchFamily="34" charset="-128"/>
              <a:ea typeface="Arial Unicode MS" pitchFamily="34" charset="-128"/>
              <a:cs typeface="Arial Unicode MS" pitchFamily="34" charset="-128"/>
            </a:endParaRP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Improve walk ability </a:t>
            </a:r>
            <a:r>
              <a:rPr lang="en-US" dirty="0">
                <a:latin typeface="Arial Unicode MS" pitchFamily="34" charset="-128"/>
                <a:ea typeface="Arial Unicode MS" pitchFamily="34" charset="-128"/>
                <a:cs typeface="Arial Unicode MS" pitchFamily="34" charset="-128"/>
              </a:rPr>
              <a:t>and safe access to natural resource areas. </a:t>
            </a:r>
          </a:p>
        </p:txBody>
      </p:sp>
      <p:pic>
        <p:nvPicPr>
          <p:cNvPr id="7172" name="Picture 4" descr="C:\Users\tmead\AppData\Local\Microsoft\Windows\Temporary Internet Files\Content.IE5\UXM4F303\MP900399413[1].jpg"/>
          <p:cNvPicPr>
            <a:picLocks noChangeAspect="1" noChangeArrowheads="1"/>
          </p:cNvPicPr>
          <p:nvPr/>
        </p:nvPicPr>
        <p:blipFill>
          <a:blip r:embed="rId2" cstate="print"/>
          <a:srcRect/>
          <a:stretch>
            <a:fillRect/>
          </a:stretch>
        </p:blipFill>
        <p:spPr bwMode="auto">
          <a:xfrm>
            <a:off x="6400800" y="4953000"/>
            <a:ext cx="1828800" cy="1600200"/>
          </a:xfrm>
          <a:prstGeom prst="rect">
            <a:avLst/>
          </a:prstGeom>
          <a:noFill/>
        </p:spPr>
      </p:pic>
      <p:pic>
        <p:nvPicPr>
          <p:cNvPr id="7173" name="Picture 5" descr="C:\Users\tmead\AppData\Local\Microsoft\Windows\Temporary Internet Files\Content.IE5\98NIRTGR\MP900422786[1].jpg"/>
          <p:cNvPicPr>
            <a:picLocks noChangeAspect="1" noChangeArrowheads="1"/>
          </p:cNvPicPr>
          <p:nvPr/>
        </p:nvPicPr>
        <p:blipFill>
          <a:blip r:embed="rId3" cstate="print"/>
          <a:srcRect/>
          <a:stretch>
            <a:fillRect/>
          </a:stretch>
        </p:blipFill>
        <p:spPr bwMode="auto">
          <a:xfrm>
            <a:off x="1066800" y="4953000"/>
            <a:ext cx="1752600" cy="1600200"/>
          </a:xfrm>
          <a:prstGeom prst="rect">
            <a:avLst/>
          </a:prstGeom>
          <a:noFill/>
        </p:spPr>
      </p:pic>
      <p:pic>
        <p:nvPicPr>
          <p:cNvPr id="7174" name="Picture 6" descr="C:\Users\tmead\AppData\Local\Microsoft\Windows\Temporary Internet Files\Content.IE5\8372XGQU\MP900442509[1].jpg"/>
          <p:cNvPicPr>
            <a:picLocks noChangeAspect="1" noChangeArrowheads="1"/>
          </p:cNvPicPr>
          <p:nvPr/>
        </p:nvPicPr>
        <p:blipFill>
          <a:blip r:embed="rId4" cstate="print"/>
          <a:srcRect/>
          <a:stretch>
            <a:fillRect/>
          </a:stretch>
        </p:blipFill>
        <p:spPr bwMode="auto">
          <a:xfrm>
            <a:off x="2819400" y="4953000"/>
            <a:ext cx="1828800" cy="1600200"/>
          </a:xfrm>
          <a:prstGeom prst="rect">
            <a:avLst/>
          </a:prstGeom>
          <a:noFill/>
        </p:spPr>
      </p:pic>
      <p:pic>
        <p:nvPicPr>
          <p:cNvPr id="7175" name="Picture 7" descr="C:\Users\tmead\AppData\Local\Microsoft\Windows\Temporary Internet Files\Content.IE5\KJWYC3GL\MP900289133[1].jpg"/>
          <p:cNvPicPr>
            <a:picLocks noChangeAspect="1" noChangeArrowheads="1"/>
          </p:cNvPicPr>
          <p:nvPr/>
        </p:nvPicPr>
        <p:blipFill>
          <a:blip r:embed="rId5" cstate="print"/>
          <a:srcRect/>
          <a:stretch>
            <a:fillRect/>
          </a:stretch>
        </p:blipFill>
        <p:spPr bwMode="auto">
          <a:xfrm>
            <a:off x="4648200" y="4953000"/>
            <a:ext cx="1823847" cy="1600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620000" cy="59093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solidFill>
                  <a:srgbClr val="FFC000"/>
                </a:solidFill>
              </a:rPr>
              <a:t>Community</a:t>
            </a:r>
          </a:p>
          <a:p>
            <a:r>
              <a:rPr lang="en-US" dirty="0" smtClean="0"/>
              <a:t>We </a:t>
            </a:r>
            <a:r>
              <a:rPr lang="en-US" dirty="0"/>
              <a:t>envision a Delaware where all members of the community embrace the value of connecting with nature and provide the support needed to maintain longstanding promotion of its benefits for generations to come. </a:t>
            </a:r>
            <a:endParaRPr lang="en-US" dirty="0" smtClean="0"/>
          </a:p>
          <a:p>
            <a:endParaRPr lang="en-US" dirty="0"/>
          </a:p>
          <a:p>
            <a:pPr>
              <a:buFont typeface="Arial" pitchFamily="34" charset="0"/>
              <a:buChar char="•"/>
            </a:pPr>
            <a:r>
              <a:rPr lang="en-US" dirty="0" smtClean="0"/>
              <a:t> </a:t>
            </a:r>
            <a:r>
              <a:rPr lang="en-US" dirty="0"/>
              <a:t>Increase access to recreational facilities through community partnerships; </a:t>
            </a:r>
            <a:endParaRPr lang="en-US" dirty="0" smtClean="0"/>
          </a:p>
          <a:p>
            <a:pPr>
              <a:buFont typeface="Arial" pitchFamily="34" charset="0"/>
              <a:buChar char="•"/>
            </a:pPr>
            <a:endParaRPr lang="en-US" dirty="0"/>
          </a:p>
          <a:p>
            <a:pPr>
              <a:buFont typeface="Arial" pitchFamily="34" charset="0"/>
              <a:buChar char="•"/>
            </a:pPr>
            <a:r>
              <a:rPr lang="en-US" dirty="0" smtClean="0"/>
              <a:t>Develop </a:t>
            </a:r>
            <a:r>
              <a:rPr lang="en-US" dirty="0"/>
              <a:t>training and workshops to increase the communities’ understanding of the Children In Nature/No Child Left Inside (CIN/NCLI) movement and increase environmentally literacy statewide; </a:t>
            </a:r>
            <a:endParaRPr lang="en-US" dirty="0" smtClean="0"/>
          </a:p>
          <a:p>
            <a:pPr>
              <a:buFont typeface="Arial" pitchFamily="34" charset="0"/>
              <a:buChar char="•"/>
            </a:pPr>
            <a:endParaRPr lang="en-US" dirty="0"/>
          </a:p>
          <a:p>
            <a:pPr>
              <a:buFont typeface="Arial" pitchFamily="34" charset="0"/>
              <a:buChar char="•"/>
            </a:pPr>
            <a:r>
              <a:rPr lang="en-US" dirty="0" smtClean="0"/>
              <a:t>Bring </a:t>
            </a:r>
            <a:r>
              <a:rPr lang="en-US" dirty="0"/>
              <a:t>together full representation of the state’s population, across generations, cultures and economic conditions to help build the Children In Nature/No Child Left Inside unified message; </a:t>
            </a:r>
            <a:endParaRPr lang="en-US" dirty="0" smtClean="0"/>
          </a:p>
          <a:p>
            <a:pPr>
              <a:buFont typeface="Arial" pitchFamily="34" charset="0"/>
              <a:buChar char="•"/>
            </a:pPr>
            <a:endParaRPr lang="en-US" dirty="0"/>
          </a:p>
          <a:p>
            <a:pPr>
              <a:buFont typeface="Arial" pitchFamily="34" charset="0"/>
              <a:buChar char="•"/>
            </a:pPr>
            <a:r>
              <a:rPr lang="en-US" dirty="0" smtClean="0"/>
              <a:t>Address </a:t>
            </a:r>
            <a:r>
              <a:rPr lang="en-US" dirty="0"/>
              <a:t>issues that prevent underserved communities from experiencing nature. </a:t>
            </a:r>
          </a:p>
        </p:txBody>
      </p:sp>
      <p:pic>
        <p:nvPicPr>
          <p:cNvPr id="8195" name="Picture 3" descr="C:\Users\tmead\AppData\Local\Microsoft\Windows\Temporary Internet Files\Content.IE5\RPE5VWLB\MP900437296[1].jpg"/>
          <p:cNvPicPr>
            <a:picLocks noChangeAspect="1" noChangeArrowheads="1"/>
          </p:cNvPicPr>
          <p:nvPr/>
        </p:nvPicPr>
        <p:blipFill>
          <a:blip r:embed="rId2" cstate="print"/>
          <a:srcRect/>
          <a:stretch>
            <a:fillRect/>
          </a:stretch>
        </p:blipFill>
        <p:spPr bwMode="auto">
          <a:xfrm>
            <a:off x="7162800" y="5613400"/>
            <a:ext cx="1828800" cy="109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609600"/>
            <a:ext cx="7772400" cy="1295400"/>
          </a:xfrm>
        </p:spPr>
        <p:txBody>
          <a:bodyPr>
            <a:normAutofit/>
          </a:bodyPr>
          <a:lstStyle/>
          <a:p>
            <a:pPr algn="ctr"/>
            <a:r>
              <a:rPr lang="en-US" dirty="0" smtClean="0"/>
              <a:t>Health</a:t>
            </a:r>
            <a:endParaRPr lang="en-US" dirty="0"/>
          </a:p>
        </p:txBody>
      </p:sp>
      <p:sp>
        <p:nvSpPr>
          <p:cNvPr id="3" name="Subtitle 2"/>
          <p:cNvSpPr>
            <a:spLocks noGrp="1"/>
          </p:cNvSpPr>
          <p:nvPr>
            <p:ph type="subTitle" idx="1"/>
          </p:nvPr>
        </p:nvSpPr>
        <p:spPr>
          <a:xfrm>
            <a:off x="685800" y="1905000"/>
            <a:ext cx="7772400" cy="4191000"/>
          </a:xfrm>
        </p:spPr>
        <p:txBody>
          <a:bodyPr>
            <a:normAutofit lnSpcReduction="10000"/>
          </a:bodyPr>
          <a:lstStyle/>
          <a:p>
            <a:pPr algn="ctr"/>
            <a:r>
              <a:rPr lang="en-US" b="1" dirty="0" smtClean="0">
                <a:solidFill>
                  <a:schemeClr val="tx1"/>
                </a:solidFill>
              </a:rPr>
              <a:t> </a:t>
            </a:r>
          </a:p>
          <a:p>
            <a:pPr algn="ctr"/>
            <a:r>
              <a:rPr lang="en-US" sz="1800" dirty="0" smtClean="0">
                <a:solidFill>
                  <a:schemeClr val="tx1"/>
                </a:solidFill>
              </a:rPr>
              <a:t>We envision a Delaware with healthier individuals and communities that results from increased awareness of the benefits of time spent in the natural world and a better understanding of the relationship between health and outdoor activities in nature. </a:t>
            </a:r>
          </a:p>
          <a:p>
            <a:pPr algn="ctr"/>
            <a:endParaRPr lang="en-US" sz="1800" dirty="0" smtClean="0">
              <a:solidFill>
                <a:schemeClr val="tx1"/>
              </a:solidFill>
            </a:endParaRPr>
          </a:p>
          <a:p>
            <a:pPr algn="l">
              <a:buFont typeface="Arial" pitchFamily="34" charset="0"/>
              <a:buChar char="•"/>
            </a:pPr>
            <a:r>
              <a:rPr lang="en-US" sz="1800" dirty="0" smtClean="0">
                <a:solidFill>
                  <a:schemeClr val="tx1"/>
                </a:solidFill>
              </a:rPr>
              <a:t>Utilizing nature-based activities (such as unstructured outdoor play, hiking in safe outdoor areas, spending time in a green space, etc.) and resources as a health strategy; </a:t>
            </a:r>
          </a:p>
          <a:p>
            <a:pPr algn="ctr">
              <a:buFont typeface="Arial" pitchFamily="34" charset="0"/>
              <a:buChar char="•"/>
            </a:pPr>
            <a:endParaRPr lang="en-US" sz="1800" dirty="0" smtClean="0">
              <a:solidFill>
                <a:schemeClr val="tx1"/>
              </a:solidFill>
            </a:endParaRPr>
          </a:p>
          <a:p>
            <a:pPr algn="l">
              <a:buFont typeface="Arial" pitchFamily="34" charset="0"/>
              <a:buChar char="•"/>
            </a:pPr>
            <a:r>
              <a:rPr lang="en-US" sz="1800" dirty="0" smtClean="0">
                <a:solidFill>
                  <a:schemeClr val="tx1"/>
                </a:solidFill>
              </a:rPr>
              <a:t>Providing outreach and professional development in fields of health care and prevention services; </a:t>
            </a:r>
          </a:p>
          <a:p>
            <a:pPr algn="l">
              <a:buFont typeface="Arial" pitchFamily="34" charset="0"/>
              <a:buChar char="•"/>
            </a:pPr>
            <a:endParaRPr lang="en-US" sz="1800" dirty="0" smtClean="0">
              <a:solidFill>
                <a:schemeClr val="tx1"/>
              </a:solidFill>
            </a:endParaRPr>
          </a:p>
          <a:p>
            <a:pPr algn="l">
              <a:buFont typeface="Arial" pitchFamily="34" charset="0"/>
              <a:buChar char="•"/>
            </a:pPr>
            <a:r>
              <a:rPr lang="en-US" sz="1800" dirty="0" smtClean="0">
                <a:solidFill>
                  <a:schemeClr val="tx1"/>
                </a:solidFill>
              </a:rPr>
              <a:t>Conducting research that supports the relationship between health and activity in nature. </a:t>
            </a:r>
          </a:p>
          <a:p>
            <a:endParaRPr lang="en-US" dirty="0"/>
          </a:p>
        </p:txBody>
      </p:sp>
      <p:pic>
        <p:nvPicPr>
          <p:cNvPr id="9219" name="Picture 3" descr="C:\Users\tmead\AppData\Local\Microsoft\Windows\Temporary Internet Files\Content.IE5\8372XGQU\MP900437185[1].jpg"/>
          <p:cNvPicPr>
            <a:picLocks noChangeAspect="1" noChangeArrowheads="1"/>
          </p:cNvPicPr>
          <p:nvPr/>
        </p:nvPicPr>
        <p:blipFill>
          <a:blip r:embed="rId2" cstate="print"/>
          <a:srcRect/>
          <a:stretch>
            <a:fillRect/>
          </a:stretch>
        </p:blipFill>
        <p:spPr bwMode="auto">
          <a:xfrm>
            <a:off x="762000" y="762000"/>
            <a:ext cx="2379704" cy="1371600"/>
          </a:xfrm>
          <a:prstGeom prst="rect">
            <a:avLst/>
          </a:prstGeom>
          <a:noFill/>
        </p:spPr>
      </p:pic>
      <p:pic>
        <p:nvPicPr>
          <p:cNvPr id="9221" name="Picture 5" descr="C:\Users\tmead\AppData\Local\Microsoft\Windows\Temporary Internet Files\Content.IE5\7P51DCYD\MP910220905[1].jpg"/>
          <p:cNvPicPr>
            <a:picLocks noChangeAspect="1" noChangeArrowheads="1"/>
          </p:cNvPicPr>
          <p:nvPr/>
        </p:nvPicPr>
        <p:blipFill>
          <a:blip r:embed="rId3" cstate="print"/>
          <a:srcRect/>
          <a:stretch>
            <a:fillRect/>
          </a:stretch>
        </p:blipFill>
        <p:spPr bwMode="auto">
          <a:xfrm>
            <a:off x="5867400" y="609600"/>
            <a:ext cx="2743200" cy="14478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59</TotalTime>
  <Words>729</Words>
  <Application>Microsoft Office PowerPoint</Application>
  <PresentationFormat>On-screen Show (4:3)</PresentationFormat>
  <Paragraphs>65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Aspect</vt:lpstr>
      <vt:lpstr>Presentation by: Tonyea Mead, Delaware Dept. of Education, Science Education Associate, CIN Taskforce Member</vt:lpstr>
      <vt:lpstr>Slide 2</vt:lpstr>
      <vt:lpstr>Taskforce Mission</vt:lpstr>
      <vt:lpstr>Taskforce Vision</vt:lpstr>
      <vt:lpstr>Taskforce Recommendations </vt:lpstr>
      <vt:lpstr>Slide 6</vt:lpstr>
      <vt:lpstr>Slide 7</vt:lpstr>
      <vt:lpstr>Slide 8</vt:lpstr>
      <vt:lpstr>Health</vt:lpstr>
      <vt:lpstr>Slide 10</vt:lpstr>
    </vt:vector>
  </TitlesOfParts>
  <Company>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Taskforce Mission</dc:title>
  <dc:creator>tmead</dc:creator>
  <cp:lastModifiedBy>tmead</cp:lastModifiedBy>
  <cp:revision>6</cp:revision>
  <dcterms:created xsi:type="dcterms:W3CDTF">2012-05-29T17:30:08Z</dcterms:created>
  <dcterms:modified xsi:type="dcterms:W3CDTF">2012-06-06T11:28:38Z</dcterms:modified>
</cp:coreProperties>
</file>