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126" autoAdjust="0"/>
  </p:normalViewPr>
  <p:slideViewPr>
    <p:cSldViewPr>
      <p:cViewPr varScale="1">
        <p:scale>
          <a:sx n="60" d="100"/>
          <a:sy n="60" d="100"/>
        </p:scale>
        <p:origin x="-7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A57A4F-D6DB-413F-979F-5D4A3EF4620B}" type="datetimeFigureOut">
              <a:rPr lang="en-US" smtClean="0"/>
              <a:pPr/>
              <a:t>6/6/2012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B7CC56-1A29-4912-9D6D-3503A72699E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NOAA's competitive environmental literacy grants program, which was budgeted at $5 million and Congress later funded at $8 million last year, has been eliminated completely in the President's FY13 budget this year. EPA's Office of Environmental Education, which he proposed to fund at $9.7 last year and Congress funded at that amount, also was eliminated. Finally, NSF has provided about $6 million for climate change education grants (as part of the Science, Engineering and Education for Sustainability program) for the past two years, and the President's FY13 NSF budget reduces this to $500,000. </a:t>
            </a:r>
            <a:r>
              <a:rPr lang="en-US" b="1" dirty="0" smtClean="0"/>
              <a:t>So in total, EE funding in the President's budget has gone from $26 million last year to essentially zero this year.</a:t>
            </a:r>
            <a:r>
              <a:rPr lang="en-US" dirty="0" smtClean="0"/>
              <a:t> (And that doesn't even include the elimination of NASA's $10 million climate change education grant program which took place in the President's FY12 budget.) </a:t>
            </a:r>
          </a:p>
          <a:p>
            <a:endParaRPr lang="en-US" dirty="0" smtClean="0"/>
          </a:p>
          <a:p>
            <a:r>
              <a:rPr lang="en-US" dirty="0" smtClean="0"/>
              <a:t>As the only positive news for environmental education in his budget, the President again proposed to include environmental literacy (along with at least 8 other subjects and possibly more) in a new $90 million "Effective Teaching and Learning For a Well Rounded Education" grant program at the Department of Education that combines existing grant programs for civics, arts, economics, history, and others. However, he made a similar proposal in last year's budget (but with $240 million of funding rather than $90 million) and Congress did not support it.</a:t>
            </a:r>
            <a:endParaRPr lang="en-US" dirty="0"/>
          </a:p>
        </p:txBody>
      </p:sp>
      <p:sp>
        <p:nvSpPr>
          <p:cNvPr id="4" name="Slide Number Placeholder 3"/>
          <p:cNvSpPr>
            <a:spLocks noGrp="1"/>
          </p:cNvSpPr>
          <p:nvPr>
            <p:ph type="sldNum" sz="quarter" idx="10"/>
          </p:nvPr>
        </p:nvSpPr>
        <p:spPr/>
        <p:txBody>
          <a:bodyPr/>
          <a:lstStyle/>
          <a:p>
            <a:fld id="{73B7CC56-1A29-4912-9D6D-3503A72699EE}"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dirty="0" smtClean="0"/>
              <a:t>Panel 1: 21st Century Environmentalism</a:t>
            </a:r>
            <a:r>
              <a:rPr lang="en-US" dirty="0" smtClean="0"/>
              <a:t> - Shaping the Emerging Vision for Environmental Education Moderated by Dr. Marsha McNutt, Director of the USGS, panelists Pat Pineda (Toyota), Judy </a:t>
            </a:r>
            <a:r>
              <a:rPr lang="en-US" dirty="0" err="1" smtClean="0"/>
              <a:t>Braus</a:t>
            </a:r>
            <a:r>
              <a:rPr lang="en-US" dirty="0" smtClean="0"/>
              <a:t> (North American Association for Environmental Education), Andrew </a:t>
            </a:r>
            <a:r>
              <a:rPr lang="en-US" dirty="0" err="1" smtClean="0"/>
              <a:t>Rotherham</a:t>
            </a:r>
            <a:r>
              <a:rPr lang="en-US" dirty="0" smtClean="0"/>
              <a:t> (Time), </a:t>
            </a:r>
            <a:r>
              <a:rPr lang="en-US" dirty="0" err="1" smtClean="0"/>
              <a:t>Brigid</a:t>
            </a:r>
            <a:r>
              <a:rPr lang="en-US" dirty="0" smtClean="0"/>
              <a:t> Howe (Girl Scouts), and Charles </a:t>
            </a:r>
            <a:r>
              <a:rPr lang="en-US" dirty="0" err="1" smtClean="0"/>
              <a:t>Saylan</a:t>
            </a:r>
            <a:r>
              <a:rPr lang="en-US" dirty="0" smtClean="0"/>
              <a:t> (Ocean Conservation Society) &amp; Dan Blumstein (UCLA),the co-authors of The Failure of Environmental Education, discussed 21st century environmentalism, particularly emerging issues and how environmental education can be responsive to changes in the future.</a:t>
            </a:r>
          </a:p>
          <a:p>
            <a:r>
              <a:rPr lang="en-US" dirty="0" smtClean="0"/>
              <a:t>Each panelist first explained their journey into environmental education and then discussed the overall educational system, including the demands that standards place on teacher and student time, and how environmental education best fits into a formal K-12 classroom. Panelists also chatted about how the EE community can reach diverse populations, including bringing the environment to urban youth, making the environment relevant and engaging to today’s “plugged-in” generation, and what evaluation tools are needed for EE to convert awareness into action.</a:t>
            </a:r>
          </a:p>
          <a:p>
            <a:r>
              <a:rPr lang="en-US" b="1" dirty="0" smtClean="0"/>
              <a:t>Panel 2: Innovators in Environmental Education</a:t>
            </a:r>
            <a:r>
              <a:rPr lang="en-US" dirty="0" smtClean="0"/>
              <a:t> Moderated by Dr. Ann </a:t>
            </a:r>
            <a:r>
              <a:rPr lang="en-US" dirty="0" err="1" smtClean="0"/>
              <a:t>Bartuska</a:t>
            </a:r>
            <a:r>
              <a:rPr lang="en-US" dirty="0" smtClean="0"/>
              <a:t>, Deputy Under Secretary for Research, Education &amp; Economics at the USDA, discussed innovation in environmental education. NASCAR's Mike Lynch described NASCAR Green's biggest challenges in environmental education and how NASCAR has worked to make environmental issues relevant to their fans by focusing on the environmental issues people care about.</a:t>
            </a:r>
          </a:p>
          <a:p>
            <a:r>
              <a:rPr lang="en-US" dirty="0" smtClean="0"/>
              <a:t>Author </a:t>
            </a:r>
            <a:r>
              <a:rPr lang="en-US" dirty="0" err="1" smtClean="0"/>
              <a:t>Akiima</a:t>
            </a:r>
            <a:r>
              <a:rPr lang="en-US" dirty="0" smtClean="0"/>
              <a:t> Price described her work with urban communities and the successes she has experienced with community environmental education and connecting the environment to the urban community. Samsung's David Steel discussed the role of the private sector in environmental education and was joined by Disney Parks and Resorts' Jackie Ogden, who also described the unique partnerships Disney has pursued to further environmental education. Diane Wood of NEEF elaborated on the concept of EE partnerships, discussing how her organization facilitates private/public partnerships and leverages those partnerships in support of environmental education.</a:t>
            </a:r>
          </a:p>
          <a:p>
            <a:r>
              <a:rPr lang="en-US" b="1" dirty="0" smtClean="0"/>
              <a:t>Panel 3: Federal Government as a Convener and Catalyst - Supporting and Connecting Environmental Education Partners, Activities and Goals</a:t>
            </a:r>
            <a:r>
              <a:rPr lang="en-US" dirty="0" smtClean="0"/>
              <a:t> Moderated by Deputy Administrator Bob </a:t>
            </a:r>
            <a:r>
              <a:rPr lang="en-US" dirty="0" err="1" smtClean="0"/>
              <a:t>Perciasepe</a:t>
            </a:r>
            <a:r>
              <a:rPr lang="en-US" dirty="0" smtClean="0"/>
              <a:t> (EPA), panelists Jonathan Jarvis (National Park Service), Michael </a:t>
            </a:r>
            <a:r>
              <a:rPr lang="en-US" dirty="0" err="1" smtClean="0"/>
              <a:t>Feder</a:t>
            </a:r>
            <a:r>
              <a:rPr lang="en-US" dirty="0" smtClean="0"/>
              <a:t> (OSTP), John McGrath (Department of Education), Dr. Michelle Fox (Department of Energy), and Dr. Ericka Reid (NIEHS) discussed the role of the federal government in environmental education, particularly in supporting and connecting potential partners, activities and goals.</a:t>
            </a:r>
          </a:p>
          <a:p>
            <a:r>
              <a:rPr lang="en-US" dirty="0" smtClean="0"/>
              <a:t>Panelists discussed using non-governmental expertise as a catalyst to bring in new ideas and leveraging partnerships between the federal government and non-governmental organizations. Further, panelists also discussed interagency collaboration and opportunities to achieve environmental education outcomes, such as the Department of Education's Green Ribbon Schools program. Panelists also discussed the relationship between environmental education and public health and the steps the federal government can take to improve coordination and communication of these two topics.</a:t>
            </a:r>
          </a:p>
          <a:p>
            <a:r>
              <a:rPr lang="en-US" dirty="0" smtClean="0"/>
              <a:t>Panelists highlighted the importance of including the topic of workforce development, the concept that your job can be a part of environmental stewardship, into environmental education. Finally, panelists discussed integrating and linking environmental education into current initiatives, such as STEM, to improve environmental literacy. In closing, panelists suggested improving interagency coordination to integrate environmental education into existing programs and initiatives</a:t>
            </a:r>
          </a:p>
          <a:p>
            <a:endParaRPr lang="en-US" dirty="0"/>
          </a:p>
        </p:txBody>
      </p:sp>
      <p:sp>
        <p:nvSpPr>
          <p:cNvPr id="4" name="Slide Number Placeholder 3"/>
          <p:cNvSpPr>
            <a:spLocks noGrp="1"/>
          </p:cNvSpPr>
          <p:nvPr>
            <p:ph type="sldNum" sz="quarter" idx="10"/>
          </p:nvPr>
        </p:nvSpPr>
        <p:spPr/>
        <p:txBody>
          <a:bodyPr/>
          <a:lstStyle/>
          <a:p>
            <a:fld id="{73B7CC56-1A29-4912-9D6D-3503A72699EE}"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A682776-4D13-4167-B67C-08563096E831}" type="datetimeFigureOut">
              <a:rPr lang="en-US" smtClean="0"/>
              <a:pPr/>
              <a:t>6/6/2012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2E1A0EE-4015-4645-B90C-7CFC0E802B9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682776-4D13-4167-B67C-08563096E831}" type="datetimeFigureOut">
              <a:rPr lang="en-US" smtClean="0"/>
              <a:pPr/>
              <a:t>6/6/2012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E1A0EE-4015-4645-B90C-7CFC0E802B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A682776-4D13-4167-B67C-08563096E831}" type="datetimeFigureOut">
              <a:rPr lang="en-US" smtClean="0"/>
              <a:pPr/>
              <a:t>6/6/2012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2E1A0EE-4015-4645-B90C-7CFC0E802B9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A682776-4D13-4167-B67C-08563096E831}" type="datetimeFigureOut">
              <a:rPr lang="en-US" smtClean="0"/>
              <a:pPr/>
              <a:t>6/6/2012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2E1A0EE-4015-4645-B90C-7CFC0E802B9D}"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A682776-4D13-4167-B67C-08563096E831}" type="datetimeFigureOut">
              <a:rPr lang="en-US" smtClean="0"/>
              <a:pPr/>
              <a:t>6/6/2012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2E1A0EE-4015-4645-B90C-7CFC0E802B9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A682776-4D13-4167-B67C-08563096E831}" type="datetimeFigureOut">
              <a:rPr lang="en-US" smtClean="0"/>
              <a:pPr/>
              <a:t>6/6/2012</a:t>
            </a:fld>
            <a:endParaRPr lang="en-US"/>
          </a:p>
        </p:txBody>
      </p:sp>
      <p:sp>
        <p:nvSpPr>
          <p:cNvPr id="10" name="Slide Number Placeholder 9"/>
          <p:cNvSpPr>
            <a:spLocks noGrp="1"/>
          </p:cNvSpPr>
          <p:nvPr>
            <p:ph type="sldNum" sz="quarter" idx="16"/>
          </p:nvPr>
        </p:nvSpPr>
        <p:spPr/>
        <p:txBody>
          <a:bodyPr rtlCol="0"/>
          <a:lstStyle/>
          <a:p>
            <a:fld id="{B2E1A0EE-4015-4645-B90C-7CFC0E802B9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A682776-4D13-4167-B67C-08563096E831}" type="datetimeFigureOut">
              <a:rPr lang="en-US" smtClean="0"/>
              <a:pPr/>
              <a:t>6/6/2012</a:t>
            </a:fld>
            <a:endParaRPr lang="en-US"/>
          </a:p>
        </p:txBody>
      </p:sp>
      <p:sp>
        <p:nvSpPr>
          <p:cNvPr id="12" name="Slide Number Placeholder 11"/>
          <p:cNvSpPr>
            <a:spLocks noGrp="1"/>
          </p:cNvSpPr>
          <p:nvPr>
            <p:ph type="sldNum" sz="quarter" idx="16"/>
          </p:nvPr>
        </p:nvSpPr>
        <p:spPr/>
        <p:txBody>
          <a:bodyPr rtlCol="0"/>
          <a:lstStyle/>
          <a:p>
            <a:fld id="{B2E1A0EE-4015-4645-B90C-7CFC0E802B9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682776-4D13-4167-B67C-08563096E831}" type="datetimeFigureOut">
              <a:rPr lang="en-US" smtClean="0"/>
              <a:pPr/>
              <a:t>6/6/2012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2E1A0EE-4015-4645-B90C-7CFC0E802B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82776-4D13-4167-B67C-08563096E831}" type="datetimeFigureOut">
              <a:rPr lang="en-US" smtClean="0"/>
              <a:pPr/>
              <a:t>6/6/2012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2E1A0EE-4015-4645-B90C-7CFC0E802B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A682776-4D13-4167-B67C-08563096E831}" type="datetimeFigureOut">
              <a:rPr lang="en-US" smtClean="0"/>
              <a:pPr/>
              <a:t>6/6/2012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2E1A0EE-4015-4645-B90C-7CFC0E802B9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A682776-4D13-4167-B67C-08563096E831}" type="datetimeFigureOut">
              <a:rPr lang="en-US" smtClean="0"/>
              <a:pPr/>
              <a:t>6/6/2012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2E1A0EE-4015-4645-B90C-7CFC0E802B9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A682776-4D13-4167-B67C-08563096E831}" type="datetimeFigureOut">
              <a:rPr lang="en-US" smtClean="0"/>
              <a:pPr/>
              <a:t>6/6/2012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2E1A0EE-4015-4645-B90C-7CFC0E802B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Federal update</a:t>
            </a:r>
            <a:endParaRPr lang="en-US" dirty="0"/>
          </a:p>
        </p:txBody>
      </p:sp>
      <p:sp>
        <p:nvSpPr>
          <p:cNvPr id="3" name="Subtitle 2"/>
          <p:cNvSpPr>
            <a:spLocks noGrp="1"/>
          </p:cNvSpPr>
          <p:nvPr>
            <p:ph type="subTitle" idx="1"/>
          </p:nvPr>
        </p:nvSpPr>
        <p:spPr/>
        <p:txBody>
          <a:bodyPr/>
          <a:lstStyle/>
          <a:p>
            <a:r>
              <a:rPr lang="en-US" dirty="0" smtClean="0"/>
              <a:t>Shannon Sprague, NOAA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Funding</a:t>
            </a:r>
            <a:endParaRPr lang="en-US" dirty="0"/>
          </a:p>
        </p:txBody>
      </p:sp>
      <p:sp>
        <p:nvSpPr>
          <p:cNvPr id="3" name="Content Placeholder 2"/>
          <p:cNvSpPr>
            <a:spLocks noGrp="1"/>
          </p:cNvSpPr>
          <p:nvPr>
            <p:ph sz="quarter" idx="1"/>
          </p:nvPr>
        </p:nvSpPr>
        <p:spPr/>
        <p:txBody>
          <a:bodyPr>
            <a:normAutofit fontScale="85000" lnSpcReduction="20000"/>
          </a:bodyPr>
          <a:lstStyle/>
          <a:p>
            <a:pPr lvl="0"/>
            <a:r>
              <a:rPr lang="en-US" dirty="0" smtClean="0"/>
              <a:t>Environmental Education Programs largely eliminated in FY 2013:</a:t>
            </a:r>
          </a:p>
          <a:p>
            <a:pPr lvl="1"/>
            <a:r>
              <a:rPr lang="en-US" dirty="0" smtClean="0"/>
              <a:t>NOAA Environmental Literacy Grants ($8M appropriation)</a:t>
            </a:r>
          </a:p>
          <a:p>
            <a:pPr lvl="1"/>
            <a:r>
              <a:rPr lang="en-US" dirty="0" smtClean="0"/>
              <a:t>NOAA B-WET Grants ($9.7M)</a:t>
            </a:r>
          </a:p>
          <a:p>
            <a:pPr lvl="1"/>
            <a:r>
              <a:rPr lang="en-US" dirty="0" smtClean="0"/>
              <a:t>EPA's Office of Environmental Education ($9.7M)</a:t>
            </a:r>
          </a:p>
          <a:p>
            <a:pPr lvl="1"/>
            <a:r>
              <a:rPr lang="en-US" dirty="0" smtClean="0"/>
              <a:t>NSF climate change education grants ($6M down to $500K) </a:t>
            </a:r>
          </a:p>
          <a:p>
            <a:pPr lvl="0"/>
            <a:r>
              <a:rPr lang="en-US" dirty="0" smtClean="0"/>
              <a:t>Also – in FY 2012 the Administration eliminated NASA's $10M climate change education grant program</a:t>
            </a:r>
          </a:p>
          <a:p>
            <a:pPr lvl="0"/>
            <a:r>
              <a:rPr lang="en-US" dirty="0" smtClean="0"/>
              <a:t>Administration proposed including environmental literacy in a new $90 million "Effective Teaching and Learning For a Well Rounded Education" grant program at the Department of Education that combines existing grant programs for civics, arts, economics, history, and others.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White House Summit</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April 16, 2012</a:t>
            </a:r>
          </a:p>
          <a:p>
            <a:r>
              <a:rPr lang="en-US" dirty="0" smtClean="0"/>
              <a:t>Panelists and participants addressed the challenges of environmental education in an increasingly technology-driven world</a:t>
            </a:r>
          </a:p>
          <a:p>
            <a:r>
              <a:rPr lang="en-US" dirty="0" smtClean="0"/>
              <a:t>Panels:</a:t>
            </a:r>
          </a:p>
          <a:p>
            <a:pPr lvl="1"/>
            <a:r>
              <a:rPr lang="en-US" i="1" dirty="0" smtClean="0"/>
              <a:t>21st Century Environmentalism</a:t>
            </a:r>
          </a:p>
          <a:p>
            <a:pPr lvl="1"/>
            <a:r>
              <a:rPr lang="en-US" i="1" dirty="0" smtClean="0"/>
              <a:t>Innovators in Environmental Education</a:t>
            </a:r>
          </a:p>
          <a:p>
            <a:pPr lvl="1"/>
            <a:r>
              <a:rPr lang="en-US" i="1" dirty="0" smtClean="0"/>
              <a:t>Federal Government as a Convener and Catalyst - Supporting and Connecting Environmental Education Partners, Activities and Goals</a:t>
            </a:r>
            <a:endParaRPr lang="en-US"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EPA EE Capacity Building Workshop</a:t>
            </a:r>
            <a:endParaRPr lang="en-US" dirty="0"/>
          </a:p>
        </p:txBody>
      </p:sp>
      <p:sp>
        <p:nvSpPr>
          <p:cNvPr id="3" name="Content Placeholder 2"/>
          <p:cNvSpPr>
            <a:spLocks noGrp="1"/>
          </p:cNvSpPr>
          <p:nvPr>
            <p:ph sz="quarter" idx="1"/>
          </p:nvPr>
        </p:nvSpPr>
        <p:spPr>
          <a:xfrm>
            <a:off x="612648" y="1600200"/>
            <a:ext cx="8153400" cy="4953000"/>
          </a:xfrm>
        </p:spPr>
        <p:txBody>
          <a:bodyPr>
            <a:normAutofit fontScale="92500" lnSpcReduction="10000"/>
          </a:bodyPr>
          <a:lstStyle/>
          <a:p>
            <a:r>
              <a:rPr lang="en-US" dirty="0" err="1" smtClean="0"/>
              <a:t>EECapacity</a:t>
            </a:r>
            <a:r>
              <a:rPr lang="en-US" dirty="0" smtClean="0"/>
              <a:t> is funded by EPA and housed in Cornell University’s Civic Ecology Lab</a:t>
            </a:r>
          </a:p>
          <a:p>
            <a:r>
              <a:rPr lang="en-US" dirty="0" err="1" smtClean="0"/>
              <a:t>EECapacity</a:t>
            </a:r>
            <a:r>
              <a:rPr lang="en-US" dirty="0" smtClean="0"/>
              <a:t> links two groups of professionals:</a:t>
            </a:r>
          </a:p>
          <a:p>
            <a:pPr lvl="1"/>
            <a:r>
              <a:rPr lang="en-US" dirty="0" smtClean="0"/>
              <a:t>established environmental educators</a:t>
            </a:r>
          </a:p>
          <a:p>
            <a:pPr lvl="1"/>
            <a:r>
              <a:rPr lang="en-US" dirty="0" smtClean="0"/>
              <a:t>emerging group of grassroots, urban environmental educators</a:t>
            </a:r>
          </a:p>
          <a:p>
            <a:r>
              <a:rPr lang="en-US" dirty="0" smtClean="0"/>
              <a:t>States: Maryland, Colorado, California + Mexico</a:t>
            </a:r>
          </a:p>
          <a:p>
            <a:r>
              <a:rPr lang="en-US" dirty="0" smtClean="0"/>
              <a:t>Dissemination partners: NOAA, FWS, NAAEE affiliates, AZA, etc. </a:t>
            </a:r>
          </a:p>
          <a:p>
            <a:r>
              <a:rPr lang="en-US" dirty="0" smtClean="0"/>
              <a:t>NAAEE will be developing guidelines on engaging communities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Generation Science Standards</a:t>
            </a:r>
            <a:endParaRPr lang="en-US" dirty="0"/>
          </a:p>
        </p:txBody>
      </p:sp>
      <p:sp>
        <p:nvSpPr>
          <p:cNvPr id="3" name="Content Placeholder 2"/>
          <p:cNvSpPr>
            <a:spLocks noGrp="1"/>
          </p:cNvSpPr>
          <p:nvPr>
            <p:ph sz="quarter" idx="1"/>
          </p:nvPr>
        </p:nvSpPr>
        <p:spPr>
          <a:xfrm>
            <a:off x="612648" y="1600200"/>
            <a:ext cx="8153400" cy="5029200"/>
          </a:xfrm>
        </p:spPr>
        <p:txBody>
          <a:bodyPr>
            <a:normAutofit fontScale="70000" lnSpcReduction="20000"/>
          </a:bodyPr>
          <a:lstStyle/>
          <a:p>
            <a:r>
              <a:rPr lang="en-US" dirty="0" smtClean="0"/>
              <a:t>26 states drafting new standards</a:t>
            </a:r>
          </a:p>
          <a:p>
            <a:r>
              <a:rPr lang="en-US" dirty="0" smtClean="0"/>
              <a:t>Views science as both a body of knowledge and an evidence-based, model and theory building enterprise that continually extends, refines, and revises knowledge </a:t>
            </a:r>
          </a:p>
          <a:p>
            <a:r>
              <a:rPr lang="en-US" dirty="0" smtClean="0"/>
              <a:t>3 dimensions are used to create each standard: </a:t>
            </a:r>
          </a:p>
          <a:p>
            <a:pPr lvl="1"/>
            <a:r>
              <a:rPr lang="en-US" dirty="0" smtClean="0"/>
              <a:t>Practices</a:t>
            </a:r>
          </a:p>
          <a:p>
            <a:pPr lvl="1"/>
            <a:r>
              <a:rPr lang="en-US" dirty="0" smtClean="0"/>
              <a:t>Cross-cutting concepts</a:t>
            </a:r>
          </a:p>
          <a:p>
            <a:pPr lvl="1"/>
            <a:r>
              <a:rPr lang="en-US" dirty="0" smtClean="0"/>
              <a:t>Disciplinary Core Ideas</a:t>
            </a:r>
          </a:p>
          <a:p>
            <a:pPr lvl="2"/>
            <a:r>
              <a:rPr lang="en-US" dirty="0" smtClean="0"/>
              <a:t>Physical Sciences</a:t>
            </a:r>
          </a:p>
          <a:p>
            <a:pPr lvl="2"/>
            <a:r>
              <a:rPr lang="en-US" dirty="0" smtClean="0"/>
              <a:t>Life Sciences</a:t>
            </a:r>
          </a:p>
          <a:p>
            <a:pPr lvl="2"/>
            <a:r>
              <a:rPr lang="en-US" dirty="0" smtClean="0"/>
              <a:t>Earth/Space Sciences</a:t>
            </a:r>
          </a:p>
          <a:p>
            <a:pPr lvl="2"/>
            <a:r>
              <a:rPr lang="en-US" dirty="0" smtClean="0"/>
              <a:t>Engineering, Technology ,and Applications of Science</a:t>
            </a:r>
          </a:p>
          <a:p>
            <a:r>
              <a:rPr lang="en-US" dirty="0" smtClean="0"/>
              <a:t>First public comment period from May 11-June 1; Second public comment period Fall 2012</a:t>
            </a:r>
          </a:p>
          <a:p>
            <a:r>
              <a:rPr lang="en-US" dirty="0" smtClean="0"/>
              <a:t>Will be completed 2013</a:t>
            </a:r>
          </a:p>
          <a:p>
            <a:r>
              <a:rPr lang="en-US" dirty="0" smtClean="0"/>
              <a:t>http://www.nextgenscience.org/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Green Ribbon Schools</a:t>
            </a:r>
            <a:endParaRPr lang="en-US" dirty="0"/>
          </a:p>
        </p:txBody>
      </p:sp>
      <p:sp>
        <p:nvSpPr>
          <p:cNvPr id="3" name="Content Placeholder 2"/>
          <p:cNvSpPr>
            <a:spLocks noGrp="1"/>
          </p:cNvSpPr>
          <p:nvPr>
            <p:ph sz="quarter" idx="1"/>
          </p:nvPr>
        </p:nvSpPr>
        <p:spPr>
          <a:xfrm>
            <a:off x="612648" y="1600200"/>
            <a:ext cx="8153400" cy="5029200"/>
          </a:xfrm>
        </p:spPr>
        <p:txBody>
          <a:bodyPr>
            <a:normAutofit/>
          </a:bodyPr>
          <a:lstStyle/>
          <a:p>
            <a:r>
              <a:rPr lang="en-US" dirty="0" smtClean="0"/>
              <a:t>Award ceremony – June 4, 2012</a:t>
            </a:r>
          </a:p>
          <a:p>
            <a:r>
              <a:rPr lang="en-US" dirty="0" smtClean="0"/>
              <a:t>78 schools honored; 50% underserved</a:t>
            </a:r>
          </a:p>
          <a:p>
            <a:r>
              <a:rPr lang="en-US" dirty="0" smtClean="0"/>
              <a:t>3 pillar areas:</a:t>
            </a:r>
          </a:p>
          <a:p>
            <a:pPr lvl="1"/>
            <a:r>
              <a:rPr lang="en-US" dirty="0" smtClean="0"/>
              <a:t>Environmental Impact and Energy Efficiency</a:t>
            </a:r>
          </a:p>
          <a:p>
            <a:pPr lvl="1"/>
            <a:r>
              <a:rPr lang="en-US" dirty="0" smtClean="0"/>
              <a:t>Healthy School Environments</a:t>
            </a:r>
          </a:p>
          <a:p>
            <a:pPr lvl="1"/>
            <a:r>
              <a:rPr lang="en-US" dirty="0" smtClean="0"/>
              <a:t>Environmental and Sustainability Education</a:t>
            </a:r>
          </a:p>
          <a:p>
            <a:r>
              <a:rPr lang="en-US" dirty="0" smtClean="0"/>
              <a:t>July 2012 – Criteria for next round of awards will be release</a:t>
            </a:r>
          </a:p>
          <a:p>
            <a:r>
              <a:rPr lang="en-US" dirty="0" smtClean="0"/>
              <a:t>First Green Strides Webinar:</a:t>
            </a:r>
            <a:br>
              <a:rPr lang="en-US" dirty="0" smtClean="0"/>
            </a:br>
            <a:r>
              <a:rPr lang="en-US" dirty="0" smtClean="0"/>
              <a:t>Thursday, June 21, 2012, from 1 – 2 p.m. EDT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Awardees</a:t>
            </a:r>
            <a:endParaRPr lang="en-US" dirty="0"/>
          </a:p>
        </p:txBody>
      </p:sp>
      <p:sp>
        <p:nvSpPr>
          <p:cNvPr id="3" name="Content Placeholder 2"/>
          <p:cNvSpPr>
            <a:spLocks noGrp="1"/>
          </p:cNvSpPr>
          <p:nvPr>
            <p:ph sz="quarter" idx="1"/>
          </p:nvPr>
        </p:nvSpPr>
        <p:spPr>
          <a:xfrm>
            <a:off x="612648" y="1600200"/>
            <a:ext cx="8153400" cy="5257800"/>
          </a:xfrm>
        </p:spPr>
        <p:txBody>
          <a:bodyPr>
            <a:normAutofit fontScale="55000" lnSpcReduction="20000"/>
          </a:bodyPr>
          <a:lstStyle/>
          <a:p>
            <a:r>
              <a:rPr lang="en-US" dirty="0" smtClean="0"/>
              <a:t>D.C.</a:t>
            </a:r>
          </a:p>
          <a:p>
            <a:pPr lvl="1"/>
            <a:r>
              <a:rPr lang="en-US" dirty="0" smtClean="0"/>
              <a:t>Stoddert Elementary, NW</a:t>
            </a:r>
          </a:p>
          <a:p>
            <a:pPr lvl="1"/>
            <a:r>
              <a:rPr lang="en-US" dirty="0" err="1" smtClean="0"/>
              <a:t>Sidwell</a:t>
            </a:r>
            <a:r>
              <a:rPr lang="en-US" dirty="0" smtClean="0"/>
              <a:t> Friends School, NW</a:t>
            </a:r>
          </a:p>
          <a:p>
            <a:r>
              <a:rPr lang="en-US" dirty="0" smtClean="0"/>
              <a:t>Maryland</a:t>
            </a:r>
          </a:p>
          <a:p>
            <a:pPr lvl="1"/>
            <a:r>
              <a:rPr lang="en-US" dirty="0" err="1" smtClean="0"/>
              <a:t>Dunloggin</a:t>
            </a:r>
            <a:r>
              <a:rPr lang="en-US" dirty="0" smtClean="0"/>
              <a:t> Middle School, Ellicott City, MD</a:t>
            </a:r>
          </a:p>
          <a:p>
            <a:pPr lvl="1"/>
            <a:r>
              <a:rPr lang="en-US" dirty="0" smtClean="0"/>
              <a:t>Francis Scott Key Middle School, Silver Spring, MD</a:t>
            </a:r>
          </a:p>
          <a:p>
            <a:pPr lvl="1"/>
            <a:r>
              <a:rPr lang="en-US" dirty="0" err="1" smtClean="0"/>
              <a:t>Folger</a:t>
            </a:r>
            <a:r>
              <a:rPr lang="en-US" dirty="0" smtClean="0"/>
              <a:t> McKinsey Elementary School, Severna Park, MD</a:t>
            </a:r>
          </a:p>
          <a:p>
            <a:pPr lvl="1"/>
            <a:r>
              <a:rPr lang="en-US" dirty="0" smtClean="0"/>
              <a:t>Lucy School, Middletown, MD</a:t>
            </a:r>
          </a:p>
          <a:p>
            <a:r>
              <a:rPr lang="en-US" dirty="0" smtClean="0"/>
              <a:t>Pennsylvania</a:t>
            </a:r>
          </a:p>
          <a:p>
            <a:pPr lvl="1"/>
            <a:r>
              <a:rPr lang="en-US" dirty="0" smtClean="0"/>
              <a:t>Radnor Middle School, Wayne, PA</a:t>
            </a:r>
          </a:p>
          <a:p>
            <a:pPr lvl="1"/>
            <a:r>
              <a:rPr lang="en-US" dirty="0" smtClean="0"/>
              <a:t>Thaddeus Stevens Elementary School, Chambersburg, PA</a:t>
            </a:r>
          </a:p>
          <a:p>
            <a:pPr lvl="1"/>
            <a:r>
              <a:rPr lang="en-US" dirty="0" smtClean="0"/>
              <a:t>A.W. Beattie Career Center, Allison Park, PA</a:t>
            </a:r>
          </a:p>
          <a:p>
            <a:pPr lvl="1"/>
            <a:r>
              <a:rPr lang="en-US" dirty="0" err="1" smtClean="0"/>
              <a:t>Springside</a:t>
            </a:r>
            <a:r>
              <a:rPr lang="en-US" dirty="0" smtClean="0"/>
              <a:t> Chestnut Hill Academy, Philadelphia, PA</a:t>
            </a:r>
          </a:p>
          <a:p>
            <a:r>
              <a:rPr lang="en-US" dirty="0" smtClean="0"/>
              <a:t>Virginia</a:t>
            </a:r>
          </a:p>
          <a:p>
            <a:pPr lvl="1"/>
            <a:r>
              <a:rPr lang="en-US" dirty="0" err="1" smtClean="0"/>
              <a:t>Fishburn</a:t>
            </a:r>
            <a:r>
              <a:rPr lang="en-US" dirty="0" smtClean="0"/>
              <a:t> Elementary School, Roanoke, VA</a:t>
            </a:r>
          </a:p>
          <a:p>
            <a:pPr lvl="1"/>
            <a:r>
              <a:rPr lang="fr-FR" dirty="0" err="1" smtClean="0"/>
              <a:t>Gereau</a:t>
            </a:r>
            <a:r>
              <a:rPr lang="fr-FR" dirty="0" smtClean="0"/>
              <a:t> Center, Rocky Mount, VA</a:t>
            </a:r>
            <a:endParaRPr lang="en-US" dirty="0" smtClean="0"/>
          </a:p>
          <a:p>
            <a:r>
              <a:rPr lang="en-US" dirty="0" smtClean="0"/>
              <a:t>West Virginia</a:t>
            </a:r>
          </a:p>
          <a:p>
            <a:pPr lvl="1"/>
            <a:r>
              <a:rPr lang="en-US" dirty="0" smtClean="0"/>
              <a:t>Hilltop Elementary, Wheeling, WV</a:t>
            </a:r>
          </a:p>
          <a:p>
            <a:pPr lvl="1"/>
            <a:r>
              <a:rPr lang="en-US" dirty="0" smtClean="0"/>
              <a:t>Wyoming County Career and Technical Center, Pineville, WV</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49</TotalTime>
  <Words>1332</Words>
  <Application>Microsoft Office PowerPoint</Application>
  <PresentationFormat>On-screen Show (4:3)</PresentationFormat>
  <Paragraphs>80</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Federal update</vt:lpstr>
      <vt:lpstr>Federal Funding</vt:lpstr>
      <vt:lpstr>White House Summit</vt:lpstr>
      <vt:lpstr>EPA EE Capacity Building Workshop</vt:lpstr>
      <vt:lpstr>Next Generation Science Standards</vt:lpstr>
      <vt:lpstr>Green Ribbon Schools</vt:lpstr>
      <vt:lpstr>Awardees</vt:lpstr>
    </vt:vector>
  </TitlesOfParts>
  <Company>NOAA Chesapeake Bay 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update</dc:title>
  <dc:creator>Shannon.Sprague</dc:creator>
  <cp:lastModifiedBy>CBPStaff</cp:lastModifiedBy>
  <cp:revision>3</cp:revision>
  <dcterms:created xsi:type="dcterms:W3CDTF">2012-06-06T12:05:27Z</dcterms:created>
  <dcterms:modified xsi:type="dcterms:W3CDTF">2012-06-06T13:13:13Z</dcterms:modified>
</cp:coreProperties>
</file>