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80" r:id="rId4"/>
    <p:sldId id="290" r:id="rId5"/>
    <p:sldId id="267" r:id="rId6"/>
    <p:sldId id="286" r:id="rId7"/>
    <p:sldId id="283" r:id="rId8"/>
    <p:sldId id="311" r:id="rId9"/>
    <p:sldId id="293" r:id="rId10"/>
    <p:sldId id="294" r:id="rId11"/>
    <p:sldId id="312" r:id="rId12"/>
    <p:sldId id="313" r:id="rId13"/>
    <p:sldId id="315" r:id="rId14"/>
    <p:sldId id="260" r:id="rId15"/>
    <p:sldId id="31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6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91B8F41-3581-4132-A9AC-81D1C8EB71FE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51568BBE-8422-4C18-9214-0EFD9F3DF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1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</p:spPr>
        <p:txBody>
          <a:bodyPr lIns="0" rIns="0" bIns="0" anchor="b"/>
          <a:lstStyle/>
          <a:p>
            <a:pPr eaLnBrk="0" hangingPunct="0"/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6739" name="Rectangle 3"/>
          <p:cNvSpPr>
            <a:spLocks noGrp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>
              <a:latin typeface="Constant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8608-C93F-4205-B09C-ADFC30E370E4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5539-60A0-470D-BDF5-B71E07E4F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0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973E-E40D-48BE-89A5-2A39D3E1D2AD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9345-A4E4-4128-B9E1-CEC4D426A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7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</p:spPr>
        <p:txBody>
          <a:bodyPr lIns="0" rIns="0" bIns="0" anchor="b"/>
          <a:lstStyle/>
          <a:p>
            <a:pPr eaLnBrk="0" hangingPunct="0"/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7763" name="Rectangle 3"/>
          <p:cNvSpPr>
            <a:spLocks noGrp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>
              <a:latin typeface="Constantia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</p:spPr>
        <p:txBody>
          <a:bodyPr lIns="0" rIns="0" bIns="0" anchor="b"/>
          <a:lstStyle/>
          <a:p>
            <a:pPr eaLnBrk="0" hangingPunct="0"/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5715" name="Rectangle 3"/>
          <p:cNvSpPr>
            <a:spLocks noGrp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>
              <a:latin typeface="Constantia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C9C3-8105-4ED3-81D7-052BB7BDECD0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F410-8D25-43FD-BCCE-A03F932B8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86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EFFD-27EA-4130-B5D8-45ECE1DD1612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94CB-8C6C-49F4-BB4F-EF4D8C89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03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5C3C-D415-4803-AAAE-B83E7883C112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1006-9EE3-498F-9196-FAB0A5CEB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8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4691-45C4-4FFF-B3D1-DD5B726C7A32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CB74-D65B-4620-8A7D-2CD7CC6D1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9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D092-EA84-4DAF-B478-6B0C6BC123B8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BB86-C281-4F3C-8F74-6C161EE2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11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CE71-3F56-4D08-8467-64992DD1DD77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6C57-8760-4E09-85E8-BC034BE57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3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CC938-E856-4C2B-8813-1878D9FCBFEA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0B0F8-FFC6-4126-BA48-A12AF43AF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1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rjwisema@access.k12.wv.us" TargetMode="External"/><Relationship Id="rId3" Type="http://schemas.openxmlformats.org/officeDocument/2006/relationships/hyperlink" Target="http://www.potomacaudubon.org/" TargetMode="External"/><Relationship Id="rId7" Type="http://schemas.openxmlformats.org/officeDocument/2006/relationships/hyperlink" Target="http://www.canaanv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Sync%20Verbatim\frank%20rodgers\CI%20Work%20Files%202011a\CBP%20EWG%20FFB%20etc\Ed%20Work%20Group\2011\Mid%20Atlantic%20E.L\www.canaanvi.org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cacaponinstitute.org/" TargetMode="External"/><Relationship Id="rId10" Type="http://schemas.openxmlformats.org/officeDocument/2006/relationships/hyperlink" Target="http://www.dep.wv.gov/nonpoint" TargetMode="External"/><Relationship Id="rId4" Type="http://schemas.openxmlformats.org/officeDocument/2006/relationships/hyperlink" Target="http://oionline.com/" TargetMode="External"/><Relationship Id="rId9" Type="http://schemas.openxmlformats.org/officeDocument/2006/relationships/hyperlink" Target="mailto:Timothy.D.Craddock@wv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Overburden%20Blast.wmv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Frank%20Rodgers\My%20Documents\My%20Videos\Democracy%20Now!\acid%20stream%20and%20water.wm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33400" y="1066800"/>
            <a:ext cx="7851648" cy="1295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Chesapeake Bay Program</a:t>
            </a:r>
            <a:b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Education Work Group</a:t>
            </a:r>
            <a:endParaRPr lang="en-US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50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992688" y="2895600"/>
            <a:ext cx="3770312" cy="294322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lIns="0" rIns="18288"/>
          <a:lstStyle/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June 6, 2012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For the WVEEA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Frank Rodgers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Vice Chair WVEEA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Director of Education &amp; Outreach, Cacapon Institute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frodgers@cacaponinstitute.org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21508" name="Picture 4" descr="WVEEA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438308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Status of Literacy Planning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1981200"/>
            <a:ext cx="8839200" cy="4431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/>
              <a:t>2006 WVEEA Founded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/>
              <a:t>2007 1</a:t>
            </a:r>
            <a:r>
              <a:rPr lang="en-US" sz="2800" baseline="30000" dirty="0"/>
              <a:t>st</a:t>
            </a:r>
            <a:r>
              <a:rPr lang="en-US" sz="2800" dirty="0"/>
              <a:t> WVEEA Conference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/>
              <a:t>2010 EL workgroup proposed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Fall 2010 </a:t>
            </a:r>
            <a:r>
              <a:rPr lang="en-US" sz="2800" dirty="0"/>
              <a:t>WV joins Mid-Atlantic EL Roundtable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/>
              <a:t>March </a:t>
            </a:r>
            <a:r>
              <a:rPr lang="en-US" sz="2800" dirty="0" smtClean="0"/>
              <a:t>2011 </a:t>
            </a:r>
            <a:r>
              <a:rPr lang="en-US" sz="2800" dirty="0"/>
              <a:t>EL </a:t>
            </a:r>
            <a:r>
              <a:rPr lang="en-US" sz="2800" dirty="0" smtClean="0"/>
              <a:t>session at WVEEA Conference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December 2011 WV Sustainable Schools Program accepts applicants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Fall 2012 WV Sustainable Schools Awards &amp;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round of </a:t>
            </a:r>
            <a:r>
              <a:rPr lang="en-US" sz="2800" dirty="0" err="1" smtClean="0"/>
              <a:t>aplicantions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7" t="3333" r="7917"/>
          <a:stretch/>
        </p:blipFill>
        <p:spPr>
          <a:xfrm>
            <a:off x="2316140" y="76200"/>
            <a:ext cx="6523060" cy="6837424"/>
          </a:xfrm>
          <a:prstGeom prst="rect">
            <a:avLst/>
          </a:prstGeom>
        </p:spPr>
      </p:pic>
      <p:pic>
        <p:nvPicPr>
          <p:cNvPr id="7" name="Picture 6" descr="WVEEA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88" y="1752600"/>
            <a:ext cx="15765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1" t="3710" r="64870" b="80522"/>
          <a:stretch/>
        </p:blipFill>
        <p:spPr>
          <a:xfrm>
            <a:off x="53788" y="609600"/>
            <a:ext cx="22322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2" t="4621" r="7541" b="7065"/>
          <a:stretch/>
        </p:blipFill>
        <p:spPr>
          <a:xfrm>
            <a:off x="2133600" y="647700"/>
            <a:ext cx="6496050" cy="6191250"/>
          </a:xfrm>
          <a:prstGeom prst="rect">
            <a:avLst/>
          </a:prstGeom>
        </p:spPr>
      </p:pic>
      <p:pic>
        <p:nvPicPr>
          <p:cNvPr id="5" name="Picture 6" descr="WVEEA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5765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1" t="3710" r="64870" b="80522"/>
          <a:stretch/>
        </p:blipFill>
        <p:spPr>
          <a:xfrm>
            <a:off x="0" y="609600"/>
            <a:ext cx="22322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WV Sustainable Schools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1981200"/>
            <a:ext cx="8839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Char char="•"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81200"/>
            <a:ext cx="8839200" cy="4508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0">
              <a:spcAft>
                <a:spcPts val="600"/>
              </a:spcAft>
            </a:pPr>
            <a:r>
              <a:rPr lang="en-US" sz="2800" dirty="0" smtClean="0"/>
              <a:t>In addition to four national referrals WV Sustainable Schools will award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place, runner up and honorable mentions under each objective.</a:t>
            </a:r>
          </a:p>
          <a:p>
            <a:pPr marL="457200" indent="0">
              <a:spcAft>
                <a:spcPts val="600"/>
              </a:spcAft>
            </a:pPr>
            <a:endParaRPr lang="en-US" sz="2800" dirty="0" smtClean="0"/>
          </a:p>
          <a:p>
            <a:pPr marL="9144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Environmental and Sustainable Education</a:t>
            </a:r>
          </a:p>
          <a:p>
            <a:pPr marL="9144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Healthy School Environments</a:t>
            </a:r>
          </a:p>
          <a:p>
            <a:pPr marL="9144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Environmental Impact and Energy Efficiency</a:t>
            </a:r>
          </a:p>
          <a:p>
            <a:pPr marL="457200" indent="0">
              <a:spcAft>
                <a:spcPts val="600"/>
              </a:spcAft>
            </a:pPr>
            <a:endParaRPr lang="en-US" sz="2800" dirty="0" smtClean="0"/>
          </a:p>
          <a:p>
            <a:pPr marL="457200" indent="0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7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WV EL Team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905000"/>
            <a:ext cx="4572000" cy="285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Ellen Murphy, WVEEA Environmental Literacy Workgroup Coordinator</a:t>
            </a:r>
          </a:p>
          <a:p>
            <a:r>
              <a:rPr lang="en-US" sz="1400" dirty="0"/>
              <a:t>Watershed Educator, Potomac Valley Audubon</a:t>
            </a:r>
          </a:p>
          <a:p>
            <a:r>
              <a:rPr lang="en-US" sz="1400" dirty="0"/>
              <a:t>pvasmail@gmail.com</a:t>
            </a:r>
          </a:p>
          <a:p>
            <a:r>
              <a:rPr lang="en-US" sz="1400" dirty="0"/>
              <a:t>304-676-3397</a:t>
            </a:r>
          </a:p>
          <a:p>
            <a:r>
              <a:rPr lang="en-US" sz="1400" dirty="0"/>
              <a:t>PO Box 578, Shepherdstown, WV 25443</a:t>
            </a:r>
          </a:p>
          <a:p>
            <a:r>
              <a:rPr lang="en-US" sz="1400" dirty="0">
                <a:hlinkClick r:id="rId3"/>
              </a:rPr>
              <a:t>www.potomacaudubon.org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Eriks E. Janelsins, President of WVEEA</a:t>
            </a:r>
          </a:p>
          <a:p>
            <a:r>
              <a:rPr lang="en-US" sz="1400" dirty="0"/>
              <a:t>Director, Schrader Environmental Center</a:t>
            </a:r>
          </a:p>
          <a:p>
            <a:r>
              <a:rPr lang="en-US" sz="1400" dirty="0" err="1"/>
              <a:t>Oglebay</a:t>
            </a:r>
            <a:r>
              <a:rPr lang="en-US" sz="1400" dirty="0"/>
              <a:t> Institute · Wheeling, WV 26003</a:t>
            </a:r>
          </a:p>
          <a:p>
            <a:r>
              <a:rPr lang="en-US" sz="1400" dirty="0"/>
              <a:t>304.242.6855 · 304.242.5197(fax)· </a:t>
            </a:r>
            <a:r>
              <a:rPr lang="en-US" sz="1400" dirty="0">
                <a:hlinkClick r:id="rId4" tooltip="blocked::http://oionline.com/"/>
              </a:rPr>
              <a:t>OIonline.com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495800" y="152400"/>
            <a:ext cx="4572000" cy="6555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Frank Rodgers, liaison with Fed &amp; States</a:t>
            </a:r>
            <a:br>
              <a:rPr lang="en-US" sz="1400" dirty="0"/>
            </a:br>
            <a:r>
              <a:rPr lang="en-US" sz="1400" dirty="0"/>
              <a:t>Director of Education &amp; Outreach</a:t>
            </a:r>
            <a:br>
              <a:rPr lang="en-US" sz="1400" dirty="0"/>
            </a:br>
            <a:r>
              <a:rPr lang="en-US" sz="1400" dirty="0"/>
              <a:t>ISA Certified Arborist MA-4468A</a:t>
            </a:r>
            <a:br>
              <a:rPr lang="en-US" sz="1400" dirty="0"/>
            </a:br>
            <a:r>
              <a:rPr lang="en-US" sz="1400" dirty="0"/>
              <a:t>Cacapon Institute, P.O. Box 68, High View, WV  26808</a:t>
            </a:r>
            <a:br>
              <a:rPr lang="en-US" sz="1400" dirty="0"/>
            </a:br>
            <a:r>
              <a:rPr lang="en-US" sz="1400" dirty="0"/>
              <a:t>304-856-1385  /  </a:t>
            </a:r>
            <a:r>
              <a:rPr lang="en-US" sz="1400" dirty="0">
                <a:hlinkClick r:id="rId5" tooltip="blocked::http://www.cacaponinstitute.org/&#10;http://www.cacaponinstitute.org"/>
              </a:rPr>
              <a:t>www.cacaponinstitute.org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Vicki Fenwick-Judy,  </a:t>
            </a:r>
            <a:r>
              <a:rPr lang="en-US" sz="1400" dirty="0" smtClean="0"/>
              <a:t>WVEEA Sustainable</a:t>
            </a:r>
          </a:p>
          <a:p>
            <a:r>
              <a:rPr lang="en-US" sz="1400" dirty="0" smtClean="0"/>
              <a:t>School </a:t>
            </a:r>
            <a:r>
              <a:rPr lang="en-US" sz="1400" dirty="0"/>
              <a:t>lead</a:t>
            </a:r>
          </a:p>
          <a:p>
            <a:r>
              <a:rPr lang="en-US" sz="1400" dirty="0"/>
              <a:t>Canaan Valley Institute</a:t>
            </a:r>
          </a:p>
          <a:p>
            <a:r>
              <a:rPr lang="en-US" sz="1400" dirty="0"/>
              <a:t>Davis, WV</a:t>
            </a:r>
          </a:p>
          <a:p>
            <a:r>
              <a:rPr lang="en-US" sz="1400" dirty="0"/>
              <a:t>Education Coordinator</a:t>
            </a:r>
          </a:p>
          <a:p>
            <a:r>
              <a:rPr lang="en-US" sz="1400" dirty="0"/>
              <a:t>304.259.4739 x257</a:t>
            </a:r>
            <a:endParaRPr lang="en-US" sz="1400" dirty="0">
              <a:hlinkClick r:id="rId6" action="ppaction://hlinkfile" tooltip="blocked::www.canaanvi.org"/>
            </a:endParaRPr>
          </a:p>
          <a:p>
            <a:r>
              <a:rPr lang="en-US" sz="1400" dirty="0">
                <a:hlinkClick r:id="rId7" tooltip="blocked::www.canaanvi.org"/>
              </a:rPr>
              <a:t>www.canaanvi.org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Robin Anglin, WV DOE liaison</a:t>
            </a:r>
          </a:p>
          <a:p>
            <a:r>
              <a:rPr lang="en-US" sz="1400" dirty="0"/>
              <a:t>Science Coordinator, Office of Instruction</a:t>
            </a:r>
          </a:p>
          <a:p>
            <a:r>
              <a:rPr lang="en-US" sz="1400" dirty="0"/>
              <a:t>1900 Kanawha Blvd. E., Building 6, Room 603, Charleston, WV 25305</a:t>
            </a:r>
            <a:endParaRPr lang="en-US" sz="1400" dirty="0">
              <a:hlinkClick r:id="rId8" tooltip="blocked::mailto:rjwisema@access.k12.wv.us"/>
            </a:endParaRPr>
          </a:p>
          <a:p>
            <a:r>
              <a:rPr lang="en-US" sz="1400" dirty="0">
                <a:hlinkClick r:id="rId8" tooltip="blocked::mailto:rjwisema@access.k12.wv.us"/>
              </a:rPr>
              <a:t>ranglin@access.k12.wv.us</a:t>
            </a:r>
            <a:endParaRPr lang="en-US" sz="1400" dirty="0"/>
          </a:p>
          <a:p>
            <a:r>
              <a:rPr lang="en-US" sz="1400" dirty="0"/>
              <a:t>Phone: (304) 558-5325</a:t>
            </a:r>
          </a:p>
          <a:p>
            <a:endParaRPr lang="en-US" sz="1400" dirty="0"/>
          </a:p>
          <a:p>
            <a:r>
              <a:rPr lang="en-US" sz="1400" dirty="0"/>
              <a:t>Tim Craddock, WV DEP liaison</a:t>
            </a:r>
          </a:p>
          <a:p>
            <a:r>
              <a:rPr lang="en-US" sz="1400" dirty="0"/>
              <a:t>Nonpoint Program Coordinator</a:t>
            </a:r>
          </a:p>
          <a:p>
            <a:r>
              <a:rPr lang="en-US" sz="1400" dirty="0"/>
              <a:t>WVDEP's, Division of Water and Waste Management</a:t>
            </a:r>
          </a:p>
          <a:p>
            <a:r>
              <a:rPr lang="en-US" sz="1400" dirty="0"/>
              <a:t>601 57th Street, SE, Charleston, WV  25304</a:t>
            </a:r>
            <a:endParaRPr lang="en-US" sz="1400" dirty="0">
              <a:hlinkClick r:id="rId9" tooltip="blocked::mailto:Timothy.D.Craddock@wv.gov"/>
            </a:endParaRPr>
          </a:p>
          <a:p>
            <a:r>
              <a:rPr lang="en-US" sz="1400" dirty="0">
                <a:hlinkClick r:id="rId9" tooltip="blocked::mailto:Timothy.D.Craddock@wv.gov"/>
              </a:rPr>
              <a:t>timothy.d.craddock@wv.gov</a:t>
            </a:r>
            <a:r>
              <a:rPr lang="en-US" sz="1400" dirty="0"/>
              <a:t> </a:t>
            </a:r>
          </a:p>
          <a:p>
            <a:r>
              <a:rPr lang="en-US" sz="1400" dirty="0"/>
              <a:t>(304) 926-0499 Ext. 1040</a:t>
            </a:r>
            <a:endParaRPr lang="en-US" sz="1400" dirty="0">
              <a:hlinkClick r:id="rId10" tooltip="blocked::http://www.dep.wv.gov/nonpoint"/>
            </a:endParaRPr>
          </a:p>
          <a:p>
            <a:r>
              <a:rPr lang="en-US" sz="1400" dirty="0">
                <a:hlinkClick r:id="rId10" tooltip="blocked::http://www.dep.wv.gov/nonpoint"/>
              </a:rPr>
              <a:t>http://www.dep.wv.gov/nonpoint</a:t>
            </a:r>
            <a:endParaRPr lang="en-US" sz="1400" dirty="0"/>
          </a:p>
        </p:txBody>
      </p:sp>
      <p:pic>
        <p:nvPicPr>
          <p:cNvPr id="26630" name="Picture 6" descr="WVEEALogoCol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22860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33400" y="1066800"/>
            <a:ext cx="7851648" cy="1295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Chesapeake Bay Program</a:t>
            </a:r>
            <a:b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Education Work Group</a:t>
            </a:r>
            <a:endParaRPr lang="en-US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50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992688" y="2895600"/>
            <a:ext cx="3770312" cy="294322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lIns="0" rIns="18288"/>
          <a:lstStyle/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June 6, 2012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For the WVEEA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Frank Rodgers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Vice Chair WVEEA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Director of Education &amp; Outreach, Cacapon Institute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/>
              <a:t>frodgers@cacaponinstitute.org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21508" name="Picture 4" descr="WVEEA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438308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2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Environmental Issues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14375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4400" dirty="0"/>
              <a:t>West Virginia will key on </a:t>
            </a:r>
          </a:p>
          <a:p>
            <a:pPr lvl="1"/>
            <a:r>
              <a:rPr lang="en-US" sz="4400" dirty="0"/>
              <a:t>WV DEP’s priorities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WV DEP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4648200"/>
            <a:ext cx="9144000" cy="350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en-US" sz="2800" dirty="0"/>
              <a:t>WV DEP is organized by </a:t>
            </a:r>
          </a:p>
          <a:p>
            <a:pPr lvl="4"/>
            <a:r>
              <a:rPr lang="en-US" sz="2800" dirty="0"/>
              <a:t>air, </a:t>
            </a:r>
          </a:p>
          <a:p>
            <a:pPr lvl="4"/>
            <a:r>
              <a:rPr lang="en-US" sz="2800" dirty="0"/>
              <a:t>land, </a:t>
            </a:r>
          </a:p>
          <a:p>
            <a:pPr lvl="4"/>
            <a:r>
              <a:rPr lang="en-US" sz="2800" dirty="0"/>
              <a:t>water &amp; waste.</a:t>
            </a:r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1000"/>
            <a:ext cx="271938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04800"/>
            <a:ext cx="51895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710113"/>
            <a:ext cx="9144000" cy="1766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4400" b="1" dirty="0"/>
              <a:t>Air: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pPr lvl="1"/>
            <a:r>
              <a:rPr lang="en-US" sz="2400" dirty="0"/>
              <a:t>Nine cities and many counties are monitored and are included in the State Implementation Plan for air quality attainment.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wv_coalgeolo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86400" y="228600"/>
            <a:ext cx="3429000" cy="14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0099"/>
                </a:solidFill>
              </a:rPr>
              <a:t>WV:  AMD affects over 2000 miles of </a:t>
            </a:r>
          </a:p>
          <a:p>
            <a:pPr algn="ctr"/>
            <a:r>
              <a:rPr lang="en-US" sz="3000" b="1" dirty="0">
                <a:solidFill>
                  <a:srgbClr val="000099"/>
                </a:solidFill>
              </a:rPr>
              <a:t>streams</a:t>
            </a:r>
          </a:p>
        </p:txBody>
      </p:sp>
      <p:pic>
        <p:nvPicPr>
          <p:cNvPr id="4101" name="Picture 5" descr="Distribution of coal-bearing strata in the Appalachian region study area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657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2925" y="6134100"/>
            <a:ext cx="981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534988" y="5840413"/>
            <a:ext cx="2976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Extent of AMD in the mid-Appalachian region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3124200" cy="1415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4300" lvl="1"/>
            <a:r>
              <a:rPr lang="en-US" sz="4400" b="1" dirty="0" smtClean="0"/>
              <a:t>Land:</a:t>
            </a:r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/>
          </a:p>
          <a:p>
            <a:pPr marL="114300" lvl="1"/>
            <a:r>
              <a:rPr lang="en-US" sz="2400" dirty="0" smtClean="0"/>
              <a:t>Acid Mine Drainage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WV_Marcellus_20101208_8pt5x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810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7432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0" y="0"/>
            <a:ext cx="3810000" cy="1492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LAND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Resource extraction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Marcellus Shale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Overburden Blast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349250"/>
            <a:ext cx="9829800" cy="72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0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495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27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IMG_543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124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acid stream and water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909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50" y="76200"/>
            <a:ext cx="363855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4400" b="1" dirty="0" smtClean="0"/>
              <a:t>Water:</a:t>
            </a:r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Results of mining.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326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Environmental Education Vision: Ultimate </a:t>
            </a:r>
            <a:r>
              <a:rPr lang="en-US" dirty="0" err="1" smtClean="0"/>
              <a:t>Obective</a:t>
            </a:r>
            <a:endParaRPr lang="en-US" smtClean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2362200"/>
            <a:ext cx="8839200" cy="3627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4000"/>
              <a:t>Every student will have a meaningful outdoor PBL, MWEE and/or 21</a:t>
            </a:r>
            <a:r>
              <a:rPr lang="en-US" sz="4000" baseline="30000"/>
              <a:t>st</a:t>
            </a:r>
            <a:r>
              <a:rPr lang="en-US" sz="4000"/>
              <a:t> Century experience</a:t>
            </a:r>
          </a:p>
          <a:p>
            <a:pPr>
              <a:buFontTx/>
              <a:buChar char="•"/>
            </a:pPr>
            <a:endParaRPr lang="en-US" sz="3200"/>
          </a:p>
          <a:p>
            <a:pPr>
              <a:buFontTx/>
              <a:buChar char="•"/>
            </a:pPr>
            <a:r>
              <a:rPr lang="en-US" sz="4000"/>
              <a:t>EL embedded in WV DOE’s Constent Standards &amp; Objectives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943</TotalTime>
  <Words>288</Words>
  <Application>Microsoft Office PowerPoint</Application>
  <PresentationFormat>On-screen Show (4:3)</PresentationFormat>
  <Paragraphs>94</Paragraphs>
  <Slides>15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Chesapeake Bay Program Education Work Group</vt:lpstr>
      <vt:lpstr>Key Environmental Issues</vt:lpstr>
      <vt:lpstr>Slide 3</vt:lpstr>
      <vt:lpstr>Slide 4</vt:lpstr>
      <vt:lpstr>Slide 5</vt:lpstr>
      <vt:lpstr>Slide 6</vt:lpstr>
      <vt:lpstr>Slide 7</vt:lpstr>
      <vt:lpstr>Slide 8</vt:lpstr>
      <vt:lpstr>Environmental Education Vision: Ultimate Obective</vt:lpstr>
      <vt:lpstr>Status of Literacy Planning</vt:lpstr>
      <vt:lpstr>Slide 11</vt:lpstr>
      <vt:lpstr>Slide 12</vt:lpstr>
      <vt:lpstr>WV Sustainable Schools</vt:lpstr>
      <vt:lpstr>WV EL Team</vt:lpstr>
      <vt:lpstr>Chesapeake Bay Program Education Work Group</vt:lpstr>
    </vt:vector>
  </TitlesOfParts>
  <Company>Cacapon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Executive Order</dc:title>
  <dc:creator>Frank Rodgers</dc:creator>
  <cp:lastModifiedBy>CBPStaff</cp:lastModifiedBy>
  <cp:revision>37</cp:revision>
  <dcterms:created xsi:type="dcterms:W3CDTF">2011-03-08T20:49:40Z</dcterms:created>
  <dcterms:modified xsi:type="dcterms:W3CDTF">2012-06-06T13:20:11Z</dcterms:modified>
</cp:coreProperties>
</file>