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4" r:id="rId5"/>
    <p:sldId id="267" r:id="rId6"/>
    <p:sldId id="257" r:id="rId7"/>
    <p:sldId id="268" r:id="rId8"/>
    <p:sldId id="270" r:id="rId9"/>
    <p:sldId id="271" r:id="rId10"/>
    <p:sldId id="272" r:id="rId11"/>
    <p:sldId id="273" r:id="rId12"/>
    <p:sldId id="274" r:id="rId13"/>
    <p:sldId id="275" r:id="rId14"/>
    <p:sldId id="277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3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53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32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1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0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8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19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6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264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2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126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95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491DC-C724-4F10-80A2-7338071F008B}" type="datetimeFigureOut">
              <a:rPr lang="en-US" smtClean="0"/>
              <a:pPr/>
              <a:t>4/24/2012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656D3-7F39-499B-A4B7-B90662D419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9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3058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Chesapeake Bay Program</a:t>
            </a:r>
            <a:br>
              <a:rPr lang="en-US" dirty="0" smtClean="0"/>
            </a:br>
            <a:r>
              <a:rPr lang="en-US" dirty="0" smtClean="0"/>
              <a:t>Decision Framework Implementation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740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 Implementation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GIT/workgroup 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significant effort to implement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operational clarity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transparency and accountability</a:t>
            </a:r>
          </a:p>
          <a:p>
            <a:pPr marL="0" indent="0">
              <a:buNone/>
            </a:pPr>
            <a:r>
              <a:rPr lang="en-US" b="1" dirty="0" smtClean="0"/>
              <a:t>CBP management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identifying coordination opportunities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clarifying decision points </a:t>
            </a:r>
          </a:p>
          <a:p>
            <a:pPr marL="0" indent="0">
              <a:buNone/>
            </a:pPr>
            <a:r>
              <a:rPr lang="en-US" b="1" dirty="0" smtClean="0"/>
              <a:t>Future </a:t>
            </a:r>
            <a:r>
              <a:rPr lang="en-US" b="1" dirty="0"/>
              <a:t>p</a:t>
            </a:r>
            <a:r>
              <a:rPr lang="en-US" b="1" dirty="0" smtClean="0"/>
              <a:t>rogram design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framing management issues and partner roles</a:t>
            </a:r>
          </a:p>
        </p:txBody>
      </p:sp>
    </p:spTree>
    <p:extLst>
      <p:ext uri="{BB962C8B-B14F-4D97-AF65-F5344CB8AC3E}">
        <p14:creationId xmlns:p14="http://schemas.microsoft.com/office/powerpoint/2010/main" val="505963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Program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Review/synthesis of current goals</a:t>
            </a:r>
          </a:p>
          <a:p>
            <a:pPr lvl="1"/>
            <a:r>
              <a:rPr lang="en-US" dirty="0" smtClean="0"/>
              <a:t>EC approved goals and commitments</a:t>
            </a:r>
          </a:p>
          <a:p>
            <a:pPr lvl="1"/>
            <a:r>
              <a:rPr lang="en-US" dirty="0" smtClean="0"/>
              <a:t>presently there are 27 goals identified by GITs</a:t>
            </a:r>
          </a:p>
          <a:p>
            <a:pPr lvl="1"/>
            <a:r>
              <a:rPr lang="en-US" dirty="0" smtClean="0"/>
              <a:t>they cover:</a:t>
            </a:r>
          </a:p>
          <a:p>
            <a:pPr lvl="2"/>
            <a:r>
              <a:rPr lang="en-US" dirty="0" smtClean="0"/>
              <a:t>fisheries</a:t>
            </a:r>
          </a:p>
          <a:p>
            <a:pPr lvl="2"/>
            <a:r>
              <a:rPr lang="en-US" dirty="0" smtClean="0"/>
              <a:t>water quality</a:t>
            </a:r>
          </a:p>
          <a:p>
            <a:pPr lvl="2"/>
            <a:r>
              <a:rPr lang="en-US" dirty="0" smtClean="0"/>
              <a:t>habitat</a:t>
            </a:r>
          </a:p>
          <a:p>
            <a:pPr lvl="2"/>
            <a:r>
              <a:rPr lang="en-US" dirty="0" smtClean="0"/>
              <a:t>watersheds</a:t>
            </a:r>
          </a:p>
          <a:p>
            <a:pPr lvl="2"/>
            <a:r>
              <a:rPr lang="en-US" dirty="0" smtClean="0"/>
              <a:t>stewardship</a:t>
            </a:r>
          </a:p>
          <a:p>
            <a:pPr lvl="2"/>
            <a:r>
              <a:rPr lang="en-US" dirty="0" smtClean="0"/>
              <a:t>CBP governance</a:t>
            </a:r>
          </a:p>
          <a:p>
            <a:r>
              <a:rPr lang="en-US" dirty="0" smtClean="0"/>
              <a:t>What is missing?</a:t>
            </a:r>
          </a:p>
        </p:txBody>
      </p:sp>
    </p:spTree>
    <p:extLst>
      <p:ext uri="{BB962C8B-B14F-4D97-AF65-F5344CB8AC3E}">
        <p14:creationId xmlns:p14="http://schemas.microsoft.com/office/powerpoint/2010/main" val="3808838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Program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can and should be accomplished in managing the Chesapeake Bay system?</a:t>
            </a:r>
          </a:p>
          <a:p>
            <a:pPr lvl="1"/>
            <a:r>
              <a:rPr lang="en-US" dirty="0" smtClean="0"/>
              <a:t>given what is known about</a:t>
            </a:r>
          </a:p>
          <a:p>
            <a:pPr lvl="2"/>
            <a:r>
              <a:rPr lang="en-US" dirty="0" smtClean="0"/>
              <a:t>current conditions</a:t>
            </a:r>
          </a:p>
          <a:p>
            <a:pPr lvl="2"/>
            <a:r>
              <a:rPr lang="en-US" dirty="0" smtClean="0"/>
              <a:t>system trajectory (natural and human)</a:t>
            </a:r>
          </a:p>
          <a:p>
            <a:pPr lvl="2"/>
            <a:r>
              <a:rPr lang="en-US" dirty="0" smtClean="0"/>
              <a:t>ecosystem service capacity and values</a:t>
            </a:r>
          </a:p>
          <a:p>
            <a:pPr lvl="2"/>
            <a:r>
              <a:rPr lang="en-US" dirty="0" smtClean="0"/>
              <a:t>management efficacies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217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Program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structure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ho needs to be participating in the program to accomplish the desired outcomes?</a:t>
            </a:r>
          </a:p>
          <a:p>
            <a:pPr lvl="2"/>
            <a:r>
              <a:rPr lang="en-US" dirty="0" smtClean="0"/>
              <a:t>decision framework implementation is highlighting the essential distinctions between</a:t>
            </a:r>
          </a:p>
          <a:p>
            <a:pPr lvl="3"/>
            <a:r>
              <a:rPr lang="en-US" dirty="0" smtClean="0"/>
              <a:t>GIT purview and abilities</a:t>
            </a:r>
          </a:p>
          <a:p>
            <a:pPr lvl="3"/>
            <a:r>
              <a:rPr lang="en-US" dirty="0" smtClean="0"/>
              <a:t>partnership/program purview and abilities</a:t>
            </a:r>
          </a:p>
          <a:p>
            <a:pPr lvl="3"/>
            <a:r>
              <a:rPr lang="en-US" dirty="0" smtClean="0"/>
              <a:t>individual partners or stakeholders interests and actions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288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Program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evaluation</a:t>
            </a:r>
          </a:p>
          <a:p>
            <a:pPr lvl="1"/>
            <a:r>
              <a:rPr lang="en-US" dirty="0" smtClean="0"/>
              <a:t>What assessments are needed to monitor and manage the program?</a:t>
            </a:r>
          </a:p>
          <a:p>
            <a:pPr lvl="2"/>
            <a:r>
              <a:rPr lang="en-US" dirty="0" smtClean="0"/>
              <a:t>monitoring parameters and indicators</a:t>
            </a:r>
          </a:p>
          <a:p>
            <a:pPr lvl="2"/>
            <a:r>
              <a:rPr lang="en-US" dirty="0" smtClean="0"/>
              <a:t>performance expectations</a:t>
            </a:r>
          </a:p>
          <a:p>
            <a:pPr lvl="1"/>
            <a:r>
              <a:rPr lang="en-US" dirty="0" smtClean="0"/>
              <a:t>At what levels do assessments need to occur?</a:t>
            </a:r>
          </a:p>
          <a:p>
            <a:pPr lvl="2"/>
            <a:r>
              <a:rPr lang="en-US" dirty="0" smtClean="0"/>
              <a:t>individual intervention assessments (outputs)</a:t>
            </a:r>
          </a:p>
          <a:p>
            <a:pPr lvl="2"/>
            <a:r>
              <a:rPr lang="en-US" dirty="0" smtClean="0"/>
              <a:t>goal attainment evaluations (outcomes)</a:t>
            </a:r>
          </a:p>
          <a:p>
            <a:pPr lvl="2"/>
            <a:r>
              <a:rPr lang="en-US" dirty="0" smtClean="0"/>
              <a:t>program performance (effectiveness)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381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Program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</a:t>
            </a:r>
            <a:r>
              <a:rPr lang="en-US" dirty="0" smtClean="0"/>
              <a:t>haracteristics of any future agreement</a:t>
            </a:r>
          </a:p>
          <a:p>
            <a:pPr lvl="1"/>
            <a:r>
              <a:rPr lang="en-US" dirty="0" smtClean="0"/>
              <a:t>Should the agreement be based on:</a:t>
            </a:r>
          </a:p>
          <a:p>
            <a:pPr lvl="2"/>
            <a:r>
              <a:rPr lang="en-US" dirty="0" smtClean="0"/>
              <a:t>explicit environmental outcomes</a:t>
            </a:r>
          </a:p>
          <a:p>
            <a:pPr lvl="3"/>
            <a:r>
              <a:rPr lang="en-US" dirty="0" smtClean="0"/>
              <a:t>only shared objectives</a:t>
            </a:r>
          </a:p>
          <a:p>
            <a:pPr lvl="3"/>
            <a:r>
              <a:rPr lang="en-US" dirty="0" smtClean="0"/>
              <a:t>only trans-jurisdictional outcomes</a:t>
            </a:r>
          </a:p>
          <a:p>
            <a:pPr lvl="3"/>
            <a:r>
              <a:rPr lang="en-US" dirty="0" smtClean="0"/>
              <a:t>all desired outcomes</a:t>
            </a:r>
          </a:p>
          <a:p>
            <a:pPr lvl="2"/>
            <a:r>
              <a:rPr lang="en-US" dirty="0" smtClean="0"/>
              <a:t>partnership structure</a:t>
            </a:r>
          </a:p>
          <a:p>
            <a:pPr lvl="3"/>
            <a:r>
              <a:rPr lang="en-US" dirty="0" smtClean="0"/>
              <a:t>balance </a:t>
            </a:r>
            <a:r>
              <a:rPr lang="en-US" dirty="0" smtClean="0"/>
              <a:t>of federal and state governments</a:t>
            </a:r>
          </a:p>
          <a:p>
            <a:pPr lvl="3"/>
            <a:r>
              <a:rPr lang="en-US" dirty="0" smtClean="0"/>
              <a:t>representation </a:t>
            </a:r>
            <a:r>
              <a:rPr lang="en-US" dirty="0" smtClean="0"/>
              <a:t>across agencies</a:t>
            </a:r>
          </a:p>
          <a:p>
            <a:pPr lvl="3"/>
            <a:r>
              <a:rPr lang="en-US" dirty="0" smtClean="0"/>
              <a:t>representation </a:t>
            </a:r>
            <a:r>
              <a:rPr lang="en-US" dirty="0" smtClean="0"/>
              <a:t>of stakeholders (includes NGOs)</a:t>
            </a:r>
          </a:p>
          <a:p>
            <a:pPr lvl="2"/>
            <a:r>
              <a:rPr lang="en-US" dirty="0" smtClean="0"/>
              <a:t>governance/decision process</a:t>
            </a:r>
          </a:p>
          <a:p>
            <a:pPr lvl="3"/>
            <a:r>
              <a:rPr lang="en-US" dirty="0" smtClean="0"/>
              <a:t>allows for evolving management </a:t>
            </a:r>
            <a:r>
              <a:rPr lang="en-US" dirty="0" smtClean="0"/>
              <a:t>goals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9046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CBP reasons for implementing the decision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69342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Adaptive management</a:t>
            </a:r>
            <a:endParaRPr lang="en-US" b="1" dirty="0"/>
          </a:p>
          <a:p>
            <a:pPr lvl="1"/>
            <a:r>
              <a:rPr lang="en-US" dirty="0" smtClean="0"/>
              <a:t>clear demonstration/documentation of consistent, comprehensive use</a:t>
            </a:r>
          </a:p>
          <a:p>
            <a:r>
              <a:rPr lang="en-US" b="1" dirty="0" smtClean="0"/>
              <a:t>Accountability</a:t>
            </a:r>
          </a:p>
          <a:p>
            <a:pPr lvl="1"/>
            <a:r>
              <a:rPr lang="en-US" dirty="0" smtClean="0"/>
              <a:t>full documentation of CBP activities:</a:t>
            </a:r>
          </a:p>
          <a:p>
            <a:pPr lvl="2"/>
            <a:r>
              <a:rPr lang="en-US" dirty="0" smtClean="0"/>
              <a:t>what</a:t>
            </a:r>
          </a:p>
          <a:p>
            <a:pPr lvl="2"/>
            <a:r>
              <a:rPr lang="en-US" dirty="0" smtClean="0"/>
              <a:t>why</a:t>
            </a:r>
          </a:p>
          <a:p>
            <a:pPr lvl="2"/>
            <a:r>
              <a:rPr lang="en-US" dirty="0" smtClean="0"/>
              <a:t>how</a:t>
            </a:r>
          </a:p>
          <a:p>
            <a:pPr lvl="2"/>
            <a:r>
              <a:rPr lang="en-US" dirty="0" smtClean="0"/>
              <a:t>time-bound </a:t>
            </a:r>
            <a:r>
              <a:rPr lang="en-US" dirty="0" smtClean="0"/>
              <a:t>expectations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46018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CBP Decision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goals – clear articulation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factors affecting attainment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current efforts and gaps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strategies – detailed and justified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monitoring – outputs and outcomes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assessment – time-bound with identified uncertainties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adaptive management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809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46" y="176213"/>
            <a:ext cx="8382000" cy="652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2953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 Implementation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GIT/workgroup 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significant effort to implement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operational clarity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transparency and accountability</a:t>
            </a:r>
          </a:p>
          <a:p>
            <a:pPr marL="0" indent="0">
              <a:buNone/>
            </a:pPr>
            <a:r>
              <a:rPr lang="en-US" b="1" dirty="0" smtClean="0"/>
              <a:t>CBP management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identifying coordination opportunities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clarifying decision points </a:t>
            </a:r>
          </a:p>
          <a:p>
            <a:pPr marL="0" indent="0">
              <a:buNone/>
            </a:pPr>
            <a:r>
              <a:rPr lang="en-US" b="1" dirty="0" smtClean="0"/>
              <a:t>Future </a:t>
            </a:r>
            <a:r>
              <a:rPr lang="en-US" b="1" dirty="0"/>
              <a:t>p</a:t>
            </a:r>
            <a:r>
              <a:rPr lang="en-US" b="1" dirty="0" smtClean="0"/>
              <a:t>rogram design</a:t>
            </a:r>
          </a:p>
          <a:p>
            <a:pPr marL="914400" lvl="1" indent="-514350">
              <a:buFont typeface="Arial" pitchFamily="34" charset="0"/>
              <a:buChar char="•"/>
            </a:pPr>
            <a:r>
              <a:rPr lang="en-US" dirty="0" smtClean="0"/>
              <a:t>framing management issues and partner roles</a:t>
            </a:r>
          </a:p>
        </p:txBody>
      </p:sp>
    </p:spTree>
    <p:extLst>
      <p:ext uri="{BB962C8B-B14F-4D97-AF65-F5344CB8AC3E}">
        <p14:creationId xmlns:p14="http://schemas.microsoft.com/office/powerpoint/2010/main" val="3425868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GIT/Workgroup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199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goal </a:t>
            </a:r>
            <a:r>
              <a:rPr lang="en-US" dirty="0" smtClean="0"/>
              <a:t>articulation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learer understanding of intent</a:t>
            </a:r>
          </a:p>
          <a:p>
            <a:pPr lvl="1"/>
            <a:r>
              <a:rPr lang="en-US" dirty="0" smtClean="0"/>
              <a:t>transparency/accountability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factor analysis</a:t>
            </a:r>
          </a:p>
          <a:p>
            <a:pPr lvl="1"/>
            <a:r>
              <a:rPr lang="en-US" dirty="0" smtClean="0"/>
              <a:t>practicality of goals</a:t>
            </a:r>
          </a:p>
          <a:p>
            <a:pPr lvl="1"/>
            <a:r>
              <a:rPr lang="en-US" dirty="0" smtClean="0"/>
              <a:t>identification of “missed” factors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effort/gap analysis</a:t>
            </a:r>
          </a:p>
          <a:p>
            <a:pPr lvl="1"/>
            <a:r>
              <a:rPr lang="en-US" dirty="0" smtClean="0"/>
              <a:t>coordination opportunities within CBP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283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GIT/Workgroup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strategy development</a:t>
            </a:r>
          </a:p>
          <a:p>
            <a:pPr marL="914400" lvl="1" indent="-514350"/>
            <a:r>
              <a:rPr lang="en-US" dirty="0" smtClean="0"/>
              <a:t>enhanced internal and external coordination</a:t>
            </a:r>
          </a:p>
          <a:p>
            <a:pPr marL="914400" lvl="1" indent="-514350"/>
            <a:r>
              <a:rPr lang="en-US" dirty="0" smtClean="0"/>
              <a:t>focused scope of activities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monitoring</a:t>
            </a:r>
          </a:p>
          <a:p>
            <a:pPr lvl="1"/>
            <a:r>
              <a:rPr lang="en-US" dirty="0" smtClean="0"/>
              <a:t>improved design for performance assessment</a:t>
            </a:r>
          </a:p>
          <a:p>
            <a:pPr lvl="1"/>
            <a:r>
              <a:rPr lang="en-US" dirty="0" smtClean="0"/>
              <a:t>coordination opportunities within CBP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performance assessment</a:t>
            </a:r>
          </a:p>
          <a:p>
            <a:pPr lvl="1"/>
            <a:r>
              <a:rPr lang="en-US" dirty="0" smtClean="0"/>
              <a:t>changed posture for future evaluations</a:t>
            </a:r>
          </a:p>
          <a:p>
            <a:pPr lvl="1"/>
            <a:r>
              <a:rPr lang="en-US" dirty="0" smtClean="0"/>
              <a:t>enhanced alternatives analysis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manage adaptively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311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CBP Management Benefits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consistent and comprehensive documentation of program activities</a:t>
            </a:r>
          </a:p>
          <a:p>
            <a:r>
              <a:rPr lang="en-US" dirty="0" smtClean="0"/>
              <a:t>identification of coordination needs &amp; opportunities across GITs</a:t>
            </a:r>
          </a:p>
          <a:p>
            <a:pPr lvl="1"/>
            <a:r>
              <a:rPr lang="en-US" dirty="0" smtClean="0"/>
              <a:t>strategy links</a:t>
            </a:r>
          </a:p>
          <a:p>
            <a:pPr lvl="1"/>
            <a:r>
              <a:rPr lang="en-US" dirty="0" smtClean="0"/>
              <a:t>monitoring coordination</a:t>
            </a:r>
          </a:p>
          <a:p>
            <a:r>
              <a:rPr lang="en-US" dirty="0" smtClean="0"/>
              <a:t>clarification of CBP decision points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600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CBP decision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 smtClean="0"/>
              <a:t>GIT level</a:t>
            </a:r>
          </a:p>
          <a:p>
            <a:pPr lvl="1"/>
            <a:r>
              <a:rPr lang="en-US" dirty="0" smtClean="0"/>
              <a:t>strategy development</a:t>
            </a:r>
          </a:p>
          <a:p>
            <a:pPr lvl="1"/>
            <a:r>
              <a:rPr lang="en-US" dirty="0" smtClean="0"/>
              <a:t>strategy performance assessment and revision</a:t>
            </a:r>
          </a:p>
          <a:p>
            <a:r>
              <a:rPr lang="en-US" dirty="0" smtClean="0"/>
              <a:t>Program management level</a:t>
            </a:r>
          </a:p>
          <a:p>
            <a:pPr lvl="1"/>
            <a:r>
              <a:rPr lang="en-US" dirty="0" smtClean="0"/>
              <a:t>cross goal/strategy coordination</a:t>
            </a:r>
          </a:p>
          <a:p>
            <a:pPr lvl="1"/>
            <a:r>
              <a:rPr lang="en-US" dirty="0" smtClean="0"/>
              <a:t>program resource allocation needs/priorities</a:t>
            </a:r>
          </a:p>
          <a:p>
            <a:pPr lvl="1"/>
            <a:r>
              <a:rPr lang="en-US" dirty="0" smtClean="0"/>
              <a:t>DF implementation effectiveness</a:t>
            </a:r>
          </a:p>
          <a:p>
            <a:r>
              <a:rPr lang="en-US" dirty="0" smtClean="0"/>
              <a:t>Program direction level</a:t>
            </a:r>
          </a:p>
          <a:p>
            <a:pPr lvl="1"/>
            <a:r>
              <a:rPr lang="en-US" dirty="0" smtClean="0"/>
              <a:t>CBP scope and structure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903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459</Words>
  <Application>Microsoft Office PowerPoint</Application>
  <PresentationFormat>On-screen Show (4:3)</PresentationFormat>
  <Paragraphs>122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Chesapeake Bay Program Decision Framework Implementation</vt:lpstr>
      <vt:lpstr>CBP reasons for implementing the decision framework</vt:lpstr>
      <vt:lpstr>CBP Decision Framework</vt:lpstr>
      <vt:lpstr>PowerPoint Presentation</vt:lpstr>
      <vt:lpstr>DF Implementation Outcomes</vt:lpstr>
      <vt:lpstr>GIT/Workgroup Benefits</vt:lpstr>
      <vt:lpstr>GIT/Workgroup Benefits</vt:lpstr>
      <vt:lpstr>CBP Management Benefits</vt:lpstr>
      <vt:lpstr>CBP decision points</vt:lpstr>
      <vt:lpstr>DF Implementation Outcomes</vt:lpstr>
      <vt:lpstr>Future Program Design</vt:lpstr>
      <vt:lpstr>Future Program Design</vt:lpstr>
      <vt:lpstr>Future Program Design</vt:lpstr>
      <vt:lpstr>Future Program Design</vt:lpstr>
      <vt:lpstr>Future Program Design</vt:lpstr>
    </vt:vector>
  </TitlesOfParts>
  <Company>VIMS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Chesapeake Bay Program Decision Framework Implementation</dc:title>
  <dc:creator>Carl Hershner</dc:creator>
  <cp:lastModifiedBy>Carl Hershner</cp:lastModifiedBy>
  <cp:revision>25</cp:revision>
  <dcterms:created xsi:type="dcterms:W3CDTF">2012-04-17T14:59:35Z</dcterms:created>
  <dcterms:modified xsi:type="dcterms:W3CDTF">2012-04-25T01:34:28Z</dcterms:modified>
</cp:coreProperties>
</file>