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10" autoAdjust="0"/>
  </p:normalViewPr>
  <p:slideViewPr>
    <p:cSldViewPr>
      <p:cViewPr>
        <p:scale>
          <a:sx n="88" d="100"/>
          <a:sy n="88" d="100"/>
        </p:scale>
        <p:origin x="-72" y="-4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09B943-3B48-4F6A-B2D8-D41A4DABA8FB}" type="datetimeFigureOut">
              <a:rPr lang="en-US" smtClean="0"/>
              <a:pPr/>
              <a:t>6/19/2012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5388D5-7154-45BF-8626-4C1F1DBC57B7}" type="slidenum">
              <a:rPr lang="en-US" smtClean="0"/>
              <a:pPr/>
              <a:t>‹#›</a:t>
            </a:fld>
            <a:endParaRPr lang="en-US"/>
          </a:p>
        </p:txBody>
      </p:sp>
    </p:spTree>
    <p:extLst>
      <p:ext uri="{BB962C8B-B14F-4D97-AF65-F5344CB8AC3E}">
        <p14:creationId xmlns:p14="http://schemas.microsoft.com/office/powerpoint/2010/main" xmlns="" val="2085553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Issued in April 2008 – aimed at improving quality of compensatory mitigation, ensuring that all forms of mitigation including </a:t>
            </a:r>
            <a:r>
              <a:rPr lang="en-US" dirty="0" err="1" smtClean="0"/>
              <a:t>permittee</a:t>
            </a:r>
            <a:r>
              <a:rPr lang="en-US" dirty="0" smtClean="0"/>
              <a:t> responsible &amp; banks held to equivalent standards. Incorporates recommendations by the NRC to improve mitigation.</a:t>
            </a:r>
            <a:endParaRPr lang="en-US" dirty="0"/>
          </a:p>
        </p:txBody>
      </p:sp>
      <p:sp>
        <p:nvSpPr>
          <p:cNvPr id="4" name="Slide Number Placeholder 3"/>
          <p:cNvSpPr>
            <a:spLocks noGrp="1"/>
          </p:cNvSpPr>
          <p:nvPr>
            <p:ph type="sldNum" sz="quarter" idx="10"/>
          </p:nvPr>
        </p:nvSpPr>
        <p:spPr/>
        <p:txBody>
          <a:bodyPr/>
          <a:lstStyle/>
          <a:p>
            <a:fld id="{DA5388D5-7154-45BF-8626-4C1F1DBC57B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99406-F1F7-45C0-AD85-D97DB1512EDB}" type="slidenum">
              <a:rPr lang="en-US"/>
              <a:pPr/>
              <a:t>3</a:t>
            </a:fld>
            <a:endParaRPr lang="en-US"/>
          </a:p>
        </p:txBody>
      </p:sp>
      <p:sp>
        <p:nvSpPr>
          <p:cNvPr id="293890" name="Rectangle 2"/>
          <p:cNvSpPr>
            <a:spLocks noGrp="1" noRot="1" noChangeAspect="1" noChangeArrowheads="1" noTextEdit="1"/>
          </p:cNvSpPr>
          <p:nvPr>
            <p:ph type="sldImg"/>
          </p:nvPr>
        </p:nvSpPr>
        <p:spPr>
          <a:xfrm>
            <a:off x="1144588" y="685800"/>
            <a:ext cx="4572000" cy="3429000"/>
          </a:xfrm>
          <a:ln/>
        </p:spPr>
      </p:sp>
      <p:sp>
        <p:nvSpPr>
          <p:cNvPr id="293891" name="Rectangle 3"/>
          <p:cNvSpPr>
            <a:spLocks noGrp="1" noChangeArrowheads="1"/>
          </p:cNvSpPr>
          <p:nvPr>
            <p:ph type="body" idx="1"/>
          </p:nvPr>
        </p:nvSpPr>
        <p:spPr/>
        <p:txBody>
          <a:bodyPr/>
          <a:lstStyle/>
          <a:p>
            <a:pPr marL="223845" indent="-223845">
              <a:lnSpc>
                <a:spcPct val="80000"/>
              </a:lnSpc>
            </a:pPr>
            <a:r>
              <a:rPr lang="en-US" dirty="0"/>
              <a:t>Intended to address NRC’s 2001 evaluation of mitigation for 404 purposes as well as concerns raised by regional reviews in VA, NJ, New England, CA, IL, FL, etc.</a:t>
            </a:r>
          </a:p>
          <a:p>
            <a:pPr marL="223845" indent="-223845">
              <a:lnSpc>
                <a:spcPct val="80000"/>
              </a:lnSpc>
            </a:pPr>
            <a:endParaRPr lang="en-US" sz="1000" dirty="0"/>
          </a:p>
          <a:p>
            <a:pPr marL="223845" indent="-223845">
              <a:lnSpc>
                <a:spcPct val="80000"/>
              </a:lnSpc>
            </a:pPr>
            <a:endParaRPr lang="en-US" sz="1000" dirty="0"/>
          </a:p>
          <a:p>
            <a:pPr marL="223845" indent="-223845">
              <a:lnSpc>
                <a:spcPct val="80000"/>
              </a:lnSpc>
              <a:buFontTx/>
              <a:buAutoNum type="arabicPeriod"/>
            </a:pPr>
            <a:r>
              <a:rPr lang="en-US" sz="1000" dirty="0"/>
              <a:t>First, rule is designed to ensure the compensation projects are sited, designed, implemented and managed to be sustainable.</a:t>
            </a:r>
          </a:p>
          <a:p>
            <a:pPr marL="223845" indent="-223845">
              <a:lnSpc>
                <a:spcPct val="80000"/>
              </a:lnSpc>
              <a:buFontTx/>
              <a:buAutoNum type="arabicPeriod"/>
            </a:pPr>
            <a:endParaRPr lang="en-US" sz="1000" dirty="0"/>
          </a:p>
          <a:p>
            <a:pPr marL="223845" indent="-223845">
              <a:lnSpc>
                <a:spcPct val="80000"/>
              </a:lnSpc>
              <a:buFontTx/>
              <a:buAutoNum type="arabicPeriod"/>
            </a:pPr>
            <a:r>
              <a:rPr lang="en-US" sz="1000" dirty="0"/>
              <a:t>Second, the rule will ensure that all types of mitigation—</a:t>
            </a:r>
            <a:r>
              <a:rPr lang="en-US" sz="1000" dirty="0" err="1"/>
              <a:t>permitee</a:t>
            </a:r>
            <a:r>
              <a:rPr lang="en-US" sz="1000" dirty="0"/>
              <a:t>-responsible compensatory mitigation, mitigation banking and in-lieu fee mitigation—will be held to equivalent, and more stringent, mitigation standards.</a:t>
            </a:r>
          </a:p>
          <a:p>
            <a:pPr marL="223845" indent="-223845">
              <a:lnSpc>
                <a:spcPct val="80000"/>
              </a:lnSpc>
              <a:buFontTx/>
              <a:buAutoNum type="arabicPeriod"/>
            </a:pPr>
            <a:endParaRPr lang="en-US" sz="1000" dirty="0"/>
          </a:p>
          <a:p>
            <a:pPr marL="223845" indent="-223845">
              <a:lnSpc>
                <a:spcPct val="80000"/>
              </a:lnSpc>
              <a:buFontTx/>
              <a:buAutoNum type="arabicPeriod"/>
            </a:pPr>
            <a:r>
              <a:rPr lang="en-US" sz="1000" dirty="0"/>
              <a:t>Third, the rule emphasizes the use of the best available science. The rule incorporates all of the applicable National Research Council (NRC) recommendations associated with improving the planning, implementation, and management of wetland and stream replacement projects.  </a:t>
            </a:r>
          </a:p>
          <a:p>
            <a:pPr marL="223845" indent="-223845">
              <a:lnSpc>
                <a:spcPct val="80000"/>
              </a:lnSpc>
              <a:buFontTx/>
              <a:buAutoNum type="arabicPeriod"/>
            </a:pPr>
            <a:endParaRPr lang="en-US" sz="1000" dirty="0"/>
          </a:p>
          <a:p>
            <a:pPr marL="223845" indent="-223845">
              <a:lnSpc>
                <a:spcPct val="80000"/>
              </a:lnSpc>
              <a:buFontTx/>
              <a:buAutoNum type="arabicPeriod"/>
            </a:pPr>
            <a:r>
              <a:rPr lang="en-US" sz="1000" dirty="0"/>
              <a:t>Forth, the rule will increase the predictability and efficiency of mitigation project review by clarifying the contents of mitigation plans and standardizing the review process for mitigation bank and ILF proposals</a:t>
            </a:r>
          </a:p>
          <a:p>
            <a:pPr marL="223845" indent="-223845">
              <a:lnSpc>
                <a:spcPct val="80000"/>
              </a:lnSpc>
            </a:pPr>
            <a:endParaRPr lang="en-US" sz="1000" dirty="0"/>
          </a:p>
          <a:p>
            <a:pPr marL="223845" indent="-223845">
              <a:lnSpc>
                <a:spcPct val="80000"/>
              </a:lnSpc>
            </a:pPr>
            <a:r>
              <a:rPr lang="en-US" sz="1000" dirty="0"/>
              <a:t>5. Finally, the rule includes important provisions that will expand opportunities for public participation in compensatory mitigation decisions.</a:t>
            </a:r>
          </a:p>
          <a:p>
            <a:pPr marL="223845" indent="-223845">
              <a:lnSpc>
                <a:spcPct val="80000"/>
              </a:lnSpc>
            </a:pPr>
            <a:endParaRPr lang="en-US" sz="1000" dirty="0"/>
          </a:p>
          <a:p>
            <a:pPr marL="223845" indent="-223845">
              <a:lnSpc>
                <a:spcPct val="80000"/>
              </a:lnSpc>
            </a:pPr>
            <a:r>
              <a:rPr lang="en-US" dirty="0"/>
              <a:t>The rule does not focus on </a:t>
            </a:r>
            <a:r>
              <a:rPr lang="en-US" u="sng" dirty="0">
                <a:latin typeface="ヒラギノ角ゴ Pro W3" pitchFamily="1" charset="-128"/>
              </a:rPr>
              <a:t>when</a:t>
            </a:r>
            <a:r>
              <a:rPr lang="en-US" dirty="0">
                <a:latin typeface="ヒラギノ角ゴ Pro W3" pitchFamily="1" charset="-128"/>
              </a:rPr>
              <a:t> mitigation is required - that’s a permit decision.</a:t>
            </a:r>
            <a:endParaRPr lang="en-US" dirty="0"/>
          </a:p>
          <a:p>
            <a:pPr marL="223845" indent="-223845">
              <a:lnSpc>
                <a:spcPct val="80000"/>
              </a:lnSpc>
            </a:pPr>
            <a:endParaRPr lang="en-US" sz="1000" dirty="0"/>
          </a:p>
          <a:p>
            <a:pPr marL="223845" indent="-223845">
              <a:lnSpc>
                <a:spcPct val="80000"/>
              </a:lnSpc>
            </a:pPr>
            <a:endParaRPr lang="en-US" sz="1000" dirty="0"/>
          </a:p>
          <a:p>
            <a:pPr marL="223845" indent="-223845">
              <a:lnSpc>
                <a:spcPct val="80000"/>
              </a:lnSpc>
              <a:buFontTx/>
              <a:buChar char="•"/>
            </a:pPr>
            <a:endParaRPr lang="en-US" sz="1000" dirty="0"/>
          </a:p>
          <a:p>
            <a:pPr marL="223845" indent="-223845">
              <a:lnSpc>
                <a:spcPct val="80000"/>
              </a:lnSpc>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74AB1-AEB3-43FA-9964-7E8E42D6B8EB}" type="slidenum">
              <a:rPr lang="en-US"/>
              <a:pPr/>
              <a:t>4</a:t>
            </a:fld>
            <a:endParaRPr 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xfrm>
            <a:off x="913987" y="4343673"/>
            <a:ext cx="5030026" cy="4114566"/>
          </a:xfrm>
        </p:spPr>
        <p:txBody>
          <a:bodyPr lIns="90568" tIns="45284" rIns="90568" bIns="45284"/>
          <a:lstStyle/>
          <a:p>
            <a:r>
              <a:rPr lang="en-US"/>
              <a:t>The goal is to ensure that all forms of mitigation are held to equivalent standards.  One mechanism is to ensure similar/equivalent requirements for mit Plans.</a:t>
            </a:r>
          </a:p>
          <a:p>
            <a:r>
              <a:rPr lang="en-US"/>
              <a:t>All Mitigation plans must have/address these elements: Most have been part of many mitigation plans, including mitigation bank plans</a:t>
            </a:r>
          </a:p>
          <a:p>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090EE62D-2BB4-4DC4-9884-AD91F96DD255}" type="slidenum">
              <a:rPr lang="en-US" smtClean="0"/>
              <a:pPr/>
              <a:t>5</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dirty="0" smtClean="0"/>
              <a:t>From 332.7</a:t>
            </a:r>
          </a:p>
          <a:p>
            <a:pPr eaLnBrk="1" hangingPunct="1"/>
            <a:endParaRPr lang="en-US" dirty="0" smtClean="0"/>
          </a:p>
          <a:p>
            <a:pPr eaLnBrk="1" hangingPunct="1"/>
            <a:r>
              <a:rPr lang="en-US" dirty="0" smtClean="0"/>
              <a:t>Requirement for site protection applies to overall mitigation project, including buffers, riparian areas, uplands included in project</a:t>
            </a:r>
          </a:p>
          <a:p>
            <a:pPr eaLnBrk="1" hangingPunct="1"/>
            <a:endParaRPr lang="en-US" dirty="0" smtClean="0"/>
          </a:p>
          <a:p>
            <a:pPr eaLnBrk="1" hangingPunct="1"/>
            <a:r>
              <a:rPr lang="en-US" dirty="0" smtClean="0">
                <a:latin typeface="Times New Roman" pitchFamily="1" charset="0"/>
              </a:rPr>
              <a:t>While the goal of the rule is to ensure permanent protection of all compensatory mitigation project sites, we recognize that the degree of long-term protection afforded by real estate instruments varies from state to state. </a:t>
            </a:r>
          </a:p>
          <a:p>
            <a:pPr eaLnBrk="1" hangingPunct="1"/>
            <a:endParaRPr lang="en-US" dirty="0" smtClean="0"/>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F4221F8B-BE5E-494C-BB96-5C55695A6B17}" type="slidenum">
              <a:rPr lang="en-US" smtClean="0"/>
              <a:pPr/>
              <a:t>6</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r>
              <a:rPr lang="en-US" dirty="0" smtClean="0">
                <a:latin typeface="Lucida Sans" pitchFamily="1" charset="0"/>
              </a:rPr>
              <a:t>Long-term protection may be provided through:</a:t>
            </a:r>
          </a:p>
          <a:p>
            <a:pPr eaLnBrk="1" hangingPunct="1"/>
            <a:endParaRPr lang="en-US" dirty="0" smtClean="0">
              <a:latin typeface="Lucida Sans" pitchFamily="1" charset="0"/>
            </a:endParaRPr>
          </a:p>
          <a:p>
            <a:pPr eaLnBrk="1" hangingPunct="1"/>
            <a:r>
              <a:rPr lang="en-US" dirty="0" smtClean="0">
                <a:latin typeface="Lucida Sans" pitchFamily="1" charset="0"/>
              </a:rPr>
              <a:t>Conservation easements held by entities such as federal, tribal, state, or local resource agencies, non-profit conservation organizations, or private land managers; - we will focus on this but discuss other mechanisms as well</a:t>
            </a:r>
          </a:p>
          <a:p>
            <a:pPr eaLnBrk="1" hangingPunct="1"/>
            <a:endParaRPr lang="en-US" dirty="0" smtClean="0">
              <a:latin typeface="Lucida Sans" pitchFamily="1" charset="0"/>
            </a:endParaRPr>
          </a:p>
          <a:p>
            <a:pPr eaLnBrk="1" hangingPunct="1"/>
            <a:r>
              <a:rPr lang="en-US" dirty="0" smtClean="0">
                <a:latin typeface="Lucida Sans" pitchFamily="1" charset="0"/>
              </a:rPr>
              <a:t>Title transfer to F/S/T/L or non profit</a:t>
            </a:r>
          </a:p>
          <a:p>
            <a:pPr eaLnBrk="1" hangingPunct="1"/>
            <a:endParaRPr lang="en-US" dirty="0" smtClean="0">
              <a:latin typeface="Lucida Sans" pitchFamily="1" charset="0"/>
            </a:endParaRPr>
          </a:p>
          <a:p>
            <a:pPr eaLnBrk="1" hangingPunct="1"/>
            <a:r>
              <a:rPr lang="en-US" dirty="0" smtClean="0">
                <a:latin typeface="Lucida Sans" pitchFamily="1" charset="0"/>
              </a:rPr>
              <a:t>Multiple party agreements where land trust or non-profit is not ultimate land owner.</a:t>
            </a:r>
          </a:p>
          <a:p>
            <a:pPr eaLnBrk="1" hangingPunct="1"/>
            <a:endParaRPr lang="en-US" dirty="0" smtClean="0">
              <a:latin typeface="Lucida Sans" pitchFamily="1" charset="0"/>
            </a:endParaRPr>
          </a:p>
          <a:p>
            <a:pPr eaLnBrk="1" hangingPunct="1"/>
            <a:r>
              <a:rPr lang="en-US" dirty="0" smtClean="0">
                <a:latin typeface="Lucida Sans" pitchFamily="1" charset="0"/>
              </a:rPr>
              <a:t>Government owned property special case</a:t>
            </a:r>
          </a:p>
          <a:p>
            <a:pPr eaLnBrk="1" hangingPunct="1"/>
            <a:r>
              <a:rPr lang="en-US" dirty="0" smtClean="0">
                <a:latin typeface="Times" pitchFamily="1" charset="0"/>
              </a:rPr>
              <a:t>explicit authority has not been given for recordation of conservation easements over federal lands, including Department of Defense lands.  Furthermore, under the Property and Administration Service Act of 1949, as amended (40 U.S.C. Sections 471, 483-490) the responsibility for management and disposal of federal property is assigned to the General Services Administration, which prevents many federal agencies from transferring mitigation lands to third parties like non governmental conservation organizations. A number of states also restrict easements over state-owned land.</a:t>
            </a:r>
          </a:p>
          <a:p>
            <a:pPr eaLnBrk="1" hangingPunct="1"/>
            <a:endParaRPr lang="en-US" dirty="0" smtClean="0">
              <a:latin typeface="Lucida Sans" pitchFamily="1" charset="0"/>
            </a:endParaRP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DE41AC0-74FD-4E9E-A93A-221ABB80E461}" type="slidenum">
              <a:rPr lang="en-US" smtClean="0"/>
              <a:pPr/>
              <a:t>7</a:t>
            </a:fld>
            <a:endParaRPr lang="en-US" smtClean="0"/>
          </a:p>
        </p:txBody>
      </p:sp>
      <p:sp>
        <p:nvSpPr>
          <p:cNvPr id="33795"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0546" tIns="45273" rIns="90546" bIns="45273" anchor="b"/>
          <a:lstStyle/>
          <a:p>
            <a:pPr algn="r" defTabSz="906463" eaLnBrk="1" hangingPunct="1"/>
            <a:fld id="{C048B3D3-0B68-436D-92C0-B0EFCEDEBF20}" type="slidenum">
              <a:rPr lang="en-US" sz="1200"/>
              <a:pPr algn="r" defTabSz="906463" eaLnBrk="1" hangingPunct="1"/>
              <a:t>7</a:t>
            </a:fld>
            <a:endParaRPr lang="en-US" sz="1200"/>
          </a:p>
        </p:txBody>
      </p:sp>
      <p:sp>
        <p:nvSpPr>
          <p:cNvPr id="33796" name="Rectangle 2"/>
          <p:cNvSpPr>
            <a:spLocks noGrp="1" noRot="1" noChangeAspect="1" noChangeArrowheads="1" noTextEdit="1"/>
          </p:cNvSpPr>
          <p:nvPr>
            <p:ph type="sldImg"/>
          </p:nvPr>
        </p:nvSpPr>
        <p:spPr>
          <a:solidFill>
            <a:srgbClr val="FFFFFF"/>
          </a:solidFill>
          <a:ln/>
        </p:spPr>
      </p:sp>
      <p:sp>
        <p:nvSpPr>
          <p:cNvPr id="33797" name="Rectangle 3"/>
          <p:cNvSpPr>
            <a:spLocks noGrp="1" noChangeArrowheads="1"/>
          </p:cNvSpPr>
          <p:nvPr>
            <p:ph type="body" idx="1"/>
          </p:nvPr>
        </p:nvSpPr>
        <p:spPr>
          <a:noFill/>
          <a:ln>
            <a:solidFill>
              <a:srgbClr val="000000"/>
            </a:solidFill>
          </a:ln>
        </p:spPr>
        <p:txBody>
          <a:bodyPr lIns="90546" tIns="45273" rIns="90546" bIns="45273"/>
          <a:lstStyle/>
          <a:p>
            <a:pPr eaLnBrk="1" hangingPunct="1"/>
            <a:r>
              <a:rPr lang="en-US" smtClean="0"/>
              <a:t>Compensatory mitigation should not require active engineering features such as pumps, but should be appropriately sited to ensure that natural hydrology and landscape position will support long-term sustainability. Long-term management may not be needed on some sites because developed to point where active management was not required</a:t>
            </a:r>
          </a:p>
          <a:p>
            <a:pPr eaLnBrk="1" hangingPunct="1"/>
            <a:endParaRPr lang="en-US" smtClean="0"/>
          </a:p>
          <a:p>
            <a:pPr eaLnBrk="1" hangingPunct="1"/>
            <a:r>
              <a:rPr lang="en-US" smtClean="0"/>
              <a:t>LTM starts AFTER site meets its administrative requirements and performance standards. If bank or ILF, then after all released credits debited, site found to be in compliance with its requirements, and closed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4B2F8B6-08CC-4EAF-A003-213017694F6F}" type="slidenum">
              <a:rPr lang="en-US" smtClean="0"/>
              <a:pPr/>
              <a:t>8</a:t>
            </a:fld>
            <a:endParaRPr lang="en-US" smtClean="0"/>
          </a:p>
        </p:txBody>
      </p:sp>
      <p:sp>
        <p:nvSpPr>
          <p:cNvPr id="37891"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0546" tIns="45273" rIns="90546" bIns="45273" anchor="b"/>
          <a:lstStyle/>
          <a:p>
            <a:pPr algn="r" defTabSz="906463" eaLnBrk="1" hangingPunct="1"/>
            <a:fld id="{D4D0D63C-1DA5-452C-BD15-07DE515D89A4}" type="slidenum">
              <a:rPr lang="en-US" sz="1200"/>
              <a:pPr algn="r" defTabSz="906463" eaLnBrk="1" hangingPunct="1"/>
              <a:t>8</a:t>
            </a:fld>
            <a:endParaRPr lang="en-US" sz="1200"/>
          </a:p>
        </p:txBody>
      </p:sp>
      <p:sp>
        <p:nvSpPr>
          <p:cNvPr id="37892" name="Rectangle 2"/>
          <p:cNvSpPr>
            <a:spLocks noGrp="1" noRot="1" noChangeAspect="1" noChangeArrowheads="1" noTextEdit="1"/>
          </p:cNvSpPr>
          <p:nvPr>
            <p:ph type="sldImg"/>
          </p:nvPr>
        </p:nvSpPr>
        <p:spPr>
          <a:solidFill>
            <a:srgbClr val="FFFFFF"/>
          </a:solidFill>
          <a:ln/>
        </p:spPr>
      </p:sp>
      <p:sp>
        <p:nvSpPr>
          <p:cNvPr id="37893" name="Rectangle 3"/>
          <p:cNvSpPr>
            <a:spLocks noGrp="1" noChangeArrowheads="1"/>
          </p:cNvSpPr>
          <p:nvPr>
            <p:ph type="body" idx="1"/>
          </p:nvPr>
        </p:nvSpPr>
        <p:spPr>
          <a:noFill/>
          <a:ln>
            <a:solidFill>
              <a:srgbClr val="000000"/>
            </a:solidFill>
          </a:ln>
        </p:spPr>
        <p:txBody>
          <a:bodyPr lIns="90546" tIns="45273" rIns="90546" bIns="45273"/>
          <a:lstStyle/>
          <a:p>
            <a:pPr eaLnBrk="1" hangingPunct="1"/>
            <a:r>
              <a:rPr lang="en-US" dirty="0" smtClean="0"/>
              <a:t>Species management includes prescribed fire, use of herbicides, etc.</a:t>
            </a:r>
          </a:p>
          <a:p>
            <a:pPr eaLnBrk="1" hangingPunct="1"/>
            <a:endParaRPr lang="en-US" dirty="0" smtClean="0"/>
          </a:p>
          <a:p>
            <a:pPr eaLnBrk="1" hangingPunct="1"/>
            <a:r>
              <a:rPr lang="en-US" dirty="0" smtClean="0"/>
              <a:t>Protection from encroachment includes legal defense of site protection instrument, prevention of unauthorized dumping, ORV usage, etc. In other words, defense of easement is an LTM activity</a:t>
            </a:r>
          </a:p>
          <a:p>
            <a:pPr eaLnBrk="1" hangingPunct="1"/>
            <a:endParaRPr lang="en-US" dirty="0" smtClean="0"/>
          </a:p>
          <a:p>
            <a:pPr eaLnBrk="1" hangingPunct="1"/>
            <a:r>
              <a:rPr lang="en-US" dirty="0" err="1" smtClean="0"/>
              <a:t>Spp</a:t>
            </a:r>
            <a:r>
              <a:rPr lang="en-US" dirty="0" smtClean="0"/>
              <a:t> mgmt includes both desirable &amp; undesirable spp.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dirty="0" smtClean="0"/>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C408172-D350-486A-9F60-CB9FFA9C5E8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F08D57E-A69C-4AA6-BD4C-47D122CCCEC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6CB9FBB-07FC-4A80-A795-2FD2046E937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5F4B869-FD17-49E0-953C-82DF539556F6}"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60F6B79-2677-4ACB-8F25-0692D657EC1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EF28688-F99A-417F-AE49-662D71E4AD8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CED69FB-9D45-4DD5-A982-9A537DF27AEF}"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D00054C-2138-4520-905C-F66E55A8B4F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5DB4BCD-B228-477D-9E44-A31E273F10E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1404E3C-3E40-4337-B17E-FFF879AEF47C}"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22EE9CB-EB7F-4EDC-BCCF-89072FD7D75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C:\Users\E4REGSMM\Documents\Misc\Images\Recently added\Lone oak 29.jpg"/>
          <p:cNvPicPr>
            <a:picLocks noChangeAspect="1" noChangeArrowheads="1"/>
          </p:cNvPicPr>
          <p:nvPr userDrawn="1"/>
        </p:nvPicPr>
        <p:blipFill>
          <a:blip r:embed="rId13" cstate="print"/>
          <a:srcRect/>
          <a:stretch>
            <a:fillRect/>
          </a:stretch>
        </p:blipFill>
        <p:spPr bwMode="auto">
          <a:xfrm>
            <a:off x="6400800" y="4797425"/>
            <a:ext cx="2743200" cy="2060575"/>
          </a:xfrm>
          <a:prstGeom prst="rect">
            <a:avLst/>
          </a:prstGeom>
          <a:noFill/>
        </p:spPr>
      </p:pic>
      <p:pic>
        <p:nvPicPr>
          <p:cNvPr id="2" name="Picture 2" descr="C:\Users\E4REGSMM\Documents\Misc\Images\Desktop\Southgate 2.jpg"/>
          <p:cNvPicPr>
            <a:picLocks noChangeAspect="1" noChangeArrowheads="1"/>
          </p:cNvPicPr>
          <p:nvPr userDrawn="1"/>
        </p:nvPicPr>
        <p:blipFill>
          <a:blip r:embed="rId14" cstate="print"/>
          <a:srcRect/>
          <a:stretch>
            <a:fillRect/>
          </a:stretch>
        </p:blipFill>
        <p:spPr bwMode="auto">
          <a:xfrm>
            <a:off x="3733800" y="4632426"/>
            <a:ext cx="3337990" cy="2225574"/>
          </a:xfrm>
          <a:prstGeom prst="rect">
            <a:avLst/>
          </a:prstGeom>
          <a:noFill/>
        </p:spPr>
      </p:pic>
      <p:pic>
        <p:nvPicPr>
          <p:cNvPr id="1029" name="Picture 5" descr="C:\Users\E4REGSMM\Documents\Misc\Images\Tidal Wetlands\VAMSM Site soils.jpg"/>
          <p:cNvPicPr>
            <a:picLocks noChangeAspect="1" noChangeArrowheads="1"/>
          </p:cNvPicPr>
          <p:nvPr userDrawn="1"/>
        </p:nvPicPr>
        <p:blipFill>
          <a:blip r:embed="rId15" cstate="print"/>
          <a:srcRect/>
          <a:stretch>
            <a:fillRect/>
          </a:stretch>
        </p:blipFill>
        <p:spPr bwMode="auto">
          <a:xfrm>
            <a:off x="6934200" y="3581400"/>
            <a:ext cx="1981200" cy="1320946"/>
          </a:xfrm>
          <a:prstGeom prst="rect">
            <a:avLst/>
          </a:prstGeom>
          <a:noFill/>
        </p:spPr>
      </p:pic>
      <p:pic>
        <p:nvPicPr>
          <p:cNvPr id="1058" name="Picture 34" descr="D:\Images\People\3a.jpg"/>
          <p:cNvPicPr>
            <a:picLocks noChangeAspect="1" noChangeArrowheads="1"/>
          </p:cNvPicPr>
          <p:nvPr userDrawn="1"/>
        </p:nvPicPr>
        <p:blipFill>
          <a:blip r:embed="rId16" cstate="print"/>
          <a:srcRect/>
          <a:stretch>
            <a:fillRect/>
          </a:stretch>
        </p:blipFill>
        <p:spPr bwMode="auto">
          <a:xfrm>
            <a:off x="5410200" y="685800"/>
            <a:ext cx="4191000" cy="2884786"/>
          </a:xfrm>
          <a:prstGeom prst="rect">
            <a:avLst/>
          </a:prstGeom>
          <a:noFill/>
        </p:spPr>
      </p:pic>
      <p:pic>
        <p:nvPicPr>
          <p:cNvPr id="1028" name="Picture 4" descr="C:\Users\E4REGSMM\Documents\Misc\Images\Restoration\Southgate NW corner.jpg"/>
          <p:cNvPicPr>
            <a:picLocks noChangeAspect="1" noChangeArrowheads="1"/>
          </p:cNvPicPr>
          <p:nvPr userDrawn="1"/>
        </p:nvPicPr>
        <p:blipFill>
          <a:blip r:embed="rId17" cstate="print"/>
          <a:srcRect/>
          <a:stretch>
            <a:fillRect/>
          </a:stretch>
        </p:blipFill>
        <p:spPr bwMode="auto">
          <a:xfrm>
            <a:off x="4267200" y="2971800"/>
            <a:ext cx="2709862" cy="2032000"/>
          </a:xfrm>
          <a:prstGeom prst="rect">
            <a:avLst/>
          </a:prstGeom>
          <a:noFill/>
        </p:spPr>
      </p:pic>
      <p:pic>
        <p:nvPicPr>
          <p:cNvPr id="1047" name="Picture 23" descr="ppt_camo_bkgrnd-03"/>
          <p:cNvPicPr>
            <a:picLocks noChangeAspect="1" noChangeArrowheads="1"/>
          </p:cNvPicPr>
          <p:nvPr userDrawn="1"/>
        </p:nvPicPr>
        <p:blipFill>
          <a:blip r:embed="rId18" cstate="print"/>
          <a:srcRect/>
          <a:stretch>
            <a:fillRect/>
          </a:stretch>
        </p:blipFill>
        <p:spPr bwMode="auto">
          <a:xfrm>
            <a:off x="-533400" y="-632116"/>
            <a:ext cx="9982200" cy="7490116"/>
          </a:xfrm>
          <a:prstGeom prst="rect">
            <a:avLst/>
          </a:prstGeom>
          <a:noFill/>
        </p:spPr>
      </p:pic>
      <p:pic>
        <p:nvPicPr>
          <p:cNvPr id="1032" name="Picture 8" descr="USACE_logo"/>
          <p:cNvPicPr>
            <a:picLocks noChangeAspect="1" noChangeArrowheads="1"/>
          </p:cNvPicPr>
          <p:nvPr userDrawn="1"/>
        </p:nvPicPr>
        <p:blipFill>
          <a:blip r:embed="rId19" cstate="print"/>
          <a:srcRect/>
          <a:stretch>
            <a:fillRect/>
          </a:stretch>
        </p:blipFill>
        <p:spPr bwMode="auto">
          <a:xfrm>
            <a:off x="228600" y="5078413"/>
            <a:ext cx="1371600" cy="938213"/>
          </a:xfrm>
          <a:prstGeom prst="rect">
            <a:avLst/>
          </a:prstGeom>
          <a:noFill/>
        </p:spPr>
      </p:pic>
      <p:sp>
        <p:nvSpPr>
          <p:cNvPr id="1026" name="Rectangle 2"/>
          <p:cNvSpPr>
            <a:spLocks noGrp="1" noChangeArrowheads="1"/>
          </p:cNvSpPr>
          <p:nvPr userDrawn="1">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Permanence of Compensatory Mitigation</a:t>
            </a:r>
          </a:p>
        </p:txBody>
      </p:sp>
      <p:sp>
        <p:nvSpPr>
          <p:cNvPr id="1033" name="Text Box 9"/>
          <p:cNvSpPr txBox="1">
            <a:spLocks noChangeArrowheads="1"/>
          </p:cNvSpPr>
          <p:nvPr userDrawn="1"/>
        </p:nvSpPr>
        <p:spPr bwMode="auto">
          <a:xfrm>
            <a:off x="136525" y="6096000"/>
            <a:ext cx="3597275" cy="549275"/>
          </a:xfrm>
          <a:prstGeom prst="rect">
            <a:avLst/>
          </a:prstGeom>
          <a:noFill/>
          <a:ln w="9525">
            <a:noFill/>
            <a:miter lim="800000"/>
            <a:headEnd/>
            <a:tailEnd/>
          </a:ln>
          <a:effectLst/>
        </p:spPr>
        <p:txBody>
          <a:bodyPr>
            <a:spAutoFit/>
          </a:bodyPr>
          <a:lstStyle/>
          <a:p>
            <a:r>
              <a:rPr lang="en-US" sz="1200" b="1"/>
              <a:t>US Army Corps of Engineers</a:t>
            </a:r>
          </a:p>
          <a:p>
            <a:r>
              <a:rPr lang="en-US" b="1"/>
              <a:t>BUILDING STRONG</a:t>
            </a:r>
            <a:r>
              <a:rPr lang="en-US" sz="1400" b="1" baseline="-25000"/>
              <a:t>®</a:t>
            </a:r>
          </a:p>
        </p:txBody>
      </p:sp>
      <p:pic>
        <p:nvPicPr>
          <p:cNvPr id="13" name="Picture 18" descr="IWR-LOGO"/>
          <p:cNvPicPr>
            <a:picLocks noChangeAspect="1" noChangeArrowheads="1"/>
          </p:cNvPicPr>
          <p:nvPr userDrawn="1"/>
        </p:nvPicPr>
        <p:blipFill>
          <a:blip r:embed="rId20" cstate="print"/>
          <a:stretch>
            <a:fillRect/>
          </a:stretch>
        </p:blipFill>
        <p:spPr bwMode="auto">
          <a:xfrm>
            <a:off x="228600" y="4114800"/>
            <a:ext cx="1488050" cy="694146"/>
          </a:xfrm>
          <a:prstGeom prst="rect">
            <a:avLst/>
          </a:prstGeom>
          <a:noFill/>
          <a:ln>
            <a:noFill/>
          </a:ln>
        </p:spPr>
      </p:pic>
      <p:sp>
        <p:nvSpPr>
          <p:cNvPr id="14" name="TextBox 13"/>
          <p:cNvSpPr txBox="1"/>
          <p:nvPr userDrawn="1"/>
        </p:nvSpPr>
        <p:spPr>
          <a:xfrm>
            <a:off x="1219200" y="2286000"/>
            <a:ext cx="3276600" cy="646331"/>
          </a:xfrm>
          <a:prstGeom prst="rect">
            <a:avLst/>
          </a:prstGeom>
          <a:noFill/>
        </p:spPr>
        <p:txBody>
          <a:bodyPr wrap="square" rtlCol="0">
            <a:spAutoFit/>
          </a:bodyPr>
          <a:lstStyle/>
          <a:p>
            <a:r>
              <a:rPr lang="en-US" dirty="0" smtClean="0"/>
              <a:t>Steve Martin</a:t>
            </a:r>
          </a:p>
          <a:p>
            <a:r>
              <a:rPr lang="en-US" dirty="0" smtClean="0"/>
              <a:t>Environmental</a:t>
            </a:r>
            <a:r>
              <a:rPr lang="en-US" baseline="0" dirty="0" smtClean="0"/>
              <a:t> Planner</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10F47C26-CC58-4C9A-9377-917B3B38A463}" type="slidenum">
              <a:rPr lang="en-US"/>
              <a:pPr/>
              <a:t>‹#›</a:t>
            </a:fld>
            <a:endParaRPr lang="en-US"/>
          </a:p>
        </p:txBody>
      </p:sp>
      <p:pic>
        <p:nvPicPr>
          <p:cNvPr id="3080" name="Picture 8" descr="USACE_logo"/>
          <p:cNvPicPr>
            <a:picLocks noChangeAspect="1" noChangeArrowheads="1"/>
          </p:cNvPicPr>
          <p:nvPr/>
        </p:nvPicPr>
        <p:blipFill>
          <a:blip r:embed="rId14" cstate="print"/>
          <a:srcRect/>
          <a:stretch>
            <a:fillRect/>
          </a:stretch>
        </p:blipFill>
        <p:spPr bwMode="auto">
          <a:xfrm>
            <a:off x="8004175" y="5715000"/>
            <a:ext cx="758825" cy="519113"/>
          </a:xfrm>
          <a:prstGeom prst="rect">
            <a:avLst/>
          </a:prstGeom>
          <a:noFill/>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r>
              <a:rPr lang="en-US" sz="1400" b="1"/>
              <a:t>BUILDING STRONG</a:t>
            </a:r>
            <a:r>
              <a:rPr lang="en-US" sz="1400" b="1" baseline="-25000"/>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mailto:Steven.m.martin@usace.army.mil"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7772400" cy="1470025"/>
          </a:xfrm>
        </p:spPr>
        <p:txBody>
          <a:bodyPr/>
          <a:lstStyle/>
          <a:p>
            <a:r>
              <a:rPr lang="en-US" dirty="0" smtClean="0"/>
              <a:t>Permanence of Compensatory Mitigation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52400" y="2438400"/>
            <a:ext cx="8229600" cy="1143000"/>
          </a:xfrm>
        </p:spPr>
        <p:txBody>
          <a:bodyPr/>
          <a:lstStyle/>
          <a:p>
            <a:r>
              <a:rPr lang="en-US" dirty="0" smtClean="0"/>
              <a:t>Compensatory mitigation for 404 (CWA) permits is governed by joint Corps-EPA mitigation regulations</a:t>
            </a:r>
            <a:br>
              <a:rPr lang="en-US" dirty="0" smtClean="0"/>
            </a:br>
            <a:r>
              <a:rPr lang="en-US" dirty="0" smtClean="0"/>
              <a:t/>
            </a:r>
            <a:br>
              <a:rPr lang="en-US" dirty="0" smtClean="0"/>
            </a:br>
            <a:r>
              <a:rPr lang="en-US" dirty="0" smtClean="0"/>
              <a:t>AKA </a:t>
            </a:r>
            <a:br>
              <a:rPr lang="en-US" dirty="0" smtClean="0"/>
            </a:br>
            <a:r>
              <a:rPr lang="en-US" dirty="0" smtClean="0"/>
              <a:t>“Mitigation Rule”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dirty="0"/>
              <a:t>Major Themes of the </a:t>
            </a:r>
            <a:r>
              <a:rPr lang="en-US" dirty="0" smtClean="0"/>
              <a:t>Rule</a:t>
            </a:r>
            <a:endParaRPr lang="en-US" dirty="0"/>
          </a:p>
        </p:txBody>
      </p:sp>
      <p:sp>
        <p:nvSpPr>
          <p:cNvPr id="292867" name="Rectangle 3"/>
          <p:cNvSpPr>
            <a:spLocks noGrp="1" noChangeArrowheads="1"/>
          </p:cNvSpPr>
          <p:nvPr>
            <p:ph type="body" idx="1"/>
          </p:nvPr>
        </p:nvSpPr>
        <p:spPr>
          <a:xfrm>
            <a:off x="457200" y="1371600"/>
            <a:ext cx="8229600" cy="4525963"/>
          </a:xfrm>
        </p:spPr>
        <p:txBody>
          <a:bodyPr/>
          <a:lstStyle/>
          <a:p>
            <a:pPr>
              <a:lnSpc>
                <a:spcPct val="90000"/>
              </a:lnSpc>
              <a:buFont typeface="Wingdings" pitchFamily="2" charset="2"/>
              <a:buChar char="Ø"/>
            </a:pPr>
            <a:r>
              <a:rPr lang="en-US" sz="2800"/>
              <a:t>Sustainable compensatory mitigation</a:t>
            </a:r>
          </a:p>
          <a:p>
            <a:pPr>
              <a:lnSpc>
                <a:spcPct val="90000"/>
              </a:lnSpc>
              <a:buFont typeface="Wingdings" pitchFamily="2" charset="2"/>
              <a:buNone/>
            </a:pPr>
            <a:endParaRPr lang="en-US" sz="1000"/>
          </a:p>
          <a:p>
            <a:pPr>
              <a:lnSpc>
                <a:spcPct val="90000"/>
              </a:lnSpc>
              <a:buFont typeface="Wingdings" pitchFamily="2" charset="2"/>
              <a:buChar char="Ø"/>
            </a:pPr>
            <a:endParaRPr lang="en-US" sz="1000"/>
          </a:p>
          <a:p>
            <a:pPr>
              <a:lnSpc>
                <a:spcPct val="90000"/>
              </a:lnSpc>
              <a:buFont typeface="Wingdings" pitchFamily="2" charset="2"/>
              <a:buChar char="Ø"/>
            </a:pPr>
            <a:r>
              <a:rPr lang="en-US" sz="2800"/>
              <a:t>Equivalent standards for all types of mitigation</a:t>
            </a:r>
          </a:p>
          <a:p>
            <a:pPr>
              <a:lnSpc>
                <a:spcPct val="90000"/>
              </a:lnSpc>
              <a:buFont typeface="Wingdings" pitchFamily="2" charset="2"/>
              <a:buNone/>
            </a:pPr>
            <a:endParaRPr lang="en-US" sz="1000"/>
          </a:p>
          <a:p>
            <a:pPr>
              <a:lnSpc>
                <a:spcPct val="90000"/>
              </a:lnSpc>
              <a:buFont typeface="Wingdings" pitchFamily="2" charset="2"/>
              <a:buChar char="Ø"/>
            </a:pPr>
            <a:endParaRPr lang="en-US" sz="1000"/>
          </a:p>
          <a:p>
            <a:pPr>
              <a:lnSpc>
                <a:spcPct val="90000"/>
              </a:lnSpc>
              <a:buFont typeface="Wingdings" pitchFamily="2" charset="2"/>
              <a:buChar char="Ø"/>
            </a:pPr>
            <a:r>
              <a:rPr lang="en-US" sz="2800"/>
              <a:t>Use of best available science</a:t>
            </a:r>
          </a:p>
          <a:p>
            <a:pPr>
              <a:lnSpc>
                <a:spcPct val="90000"/>
              </a:lnSpc>
              <a:buFont typeface="Wingdings" pitchFamily="2" charset="2"/>
              <a:buNone/>
            </a:pPr>
            <a:endParaRPr lang="en-US" sz="1000"/>
          </a:p>
          <a:p>
            <a:pPr lvl="1">
              <a:lnSpc>
                <a:spcPct val="90000"/>
              </a:lnSpc>
              <a:buFont typeface="Wingdings" pitchFamily="2" charset="2"/>
              <a:buChar char="Ø"/>
            </a:pPr>
            <a:endParaRPr lang="en-US" sz="1000"/>
          </a:p>
          <a:p>
            <a:pPr>
              <a:lnSpc>
                <a:spcPct val="90000"/>
              </a:lnSpc>
              <a:buFont typeface="Wingdings" pitchFamily="2" charset="2"/>
              <a:buChar char="Ø"/>
            </a:pPr>
            <a:r>
              <a:rPr lang="en-US" sz="2800"/>
              <a:t>Predictable and efficient processes</a:t>
            </a:r>
          </a:p>
          <a:p>
            <a:pPr>
              <a:lnSpc>
                <a:spcPct val="90000"/>
              </a:lnSpc>
              <a:buFont typeface="Wingdings" pitchFamily="2" charset="2"/>
              <a:buNone/>
            </a:pPr>
            <a:endParaRPr lang="en-US" sz="1000"/>
          </a:p>
          <a:p>
            <a:pPr>
              <a:lnSpc>
                <a:spcPct val="90000"/>
              </a:lnSpc>
              <a:buFont typeface="Wingdings" pitchFamily="2" charset="2"/>
              <a:buChar char="Ø"/>
            </a:pPr>
            <a:endParaRPr lang="en-US" sz="1000"/>
          </a:p>
          <a:p>
            <a:pPr>
              <a:lnSpc>
                <a:spcPct val="90000"/>
              </a:lnSpc>
              <a:buFont typeface="Wingdings" pitchFamily="2" charset="2"/>
              <a:buChar char="Ø"/>
            </a:pPr>
            <a:r>
              <a:rPr lang="en-US" sz="2800"/>
              <a:t>Expanded public participation</a:t>
            </a:r>
          </a:p>
          <a:p>
            <a:pPr>
              <a:lnSpc>
                <a:spcPct val="90000"/>
              </a:lnSpc>
            </a:pPr>
            <a:endParaRPr lang="en-US" sz="2800"/>
          </a:p>
          <a:p>
            <a:pPr>
              <a:lnSpc>
                <a:spcPct val="90000"/>
              </a:lnSpc>
            </a:pPr>
            <a:endParaRPr lang="en-US" sz="2400"/>
          </a:p>
          <a:p>
            <a:pPr>
              <a:lnSpc>
                <a:spcPct val="90000"/>
              </a:lnSpc>
            </a:pPr>
            <a:endParaRPr lang="en-US" sz="2400"/>
          </a:p>
          <a:p>
            <a:pPr>
              <a:lnSpc>
                <a:spcPct val="90000"/>
              </a:lnSpc>
            </a:pPr>
            <a:endParaRPr lang="en-US" sz="24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US" sz="4000"/>
              <a:t>Mitigation Plan Components </a:t>
            </a:r>
            <a:r>
              <a:rPr lang="en-US" sz="2400" i="1"/>
              <a:t/>
            </a:r>
            <a:br>
              <a:rPr lang="en-US" sz="2400" i="1"/>
            </a:br>
            <a:endParaRPr lang="en-US" sz="4000"/>
          </a:p>
        </p:txBody>
      </p:sp>
      <p:sp>
        <p:nvSpPr>
          <p:cNvPr id="378883" name="Rectangle 3"/>
          <p:cNvSpPr>
            <a:spLocks noGrp="1" noChangeArrowheads="1"/>
          </p:cNvSpPr>
          <p:nvPr>
            <p:ph type="body" idx="1"/>
          </p:nvPr>
        </p:nvSpPr>
        <p:spPr>
          <a:xfrm>
            <a:off x="457200" y="914400"/>
            <a:ext cx="5638800" cy="5410200"/>
          </a:xfrm>
        </p:spPr>
        <p:txBody>
          <a:bodyPr/>
          <a:lstStyle/>
          <a:p>
            <a:pPr marL="609600" indent="-609600">
              <a:lnSpc>
                <a:spcPct val="90000"/>
              </a:lnSpc>
              <a:buFontTx/>
              <a:buAutoNum type="arabicPeriod"/>
            </a:pPr>
            <a:r>
              <a:rPr lang="en-US" sz="2400" dirty="0"/>
              <a:t>Objectives 	</a:t>
            </a:r>
          </a:p>
          <a:p>
            <a:pPr marL="609600" indent="-609600">
              <a:lnSpc>
                <a:spcPct val="90000"/>
              </a:lnSpc>
              <a:buFontTx/>
              <a:buAutoNum type="arabicPeriod"/>
            </a:pPr>
            <a:r>
              <a:rPr lang="en-US" sz="2400" b="1" dirty="0">
                <a:solidFill>
                  <a:srgbClr val="FF0000"/>
                </a:solidFill>
              </a:rPr>
              <a:t>Site protection instrument</a:t>
            </a:r>
          </a:p>
          <a:p>
            <a:pPr marL="609600" indent="-609600">
              <a:lnSpc>
                <a:spcPct val="90000"/>
              </a:lnSpc>
              <a:buFontTx/>
              <a:buAutoNum type="arabicPeriod"/>
            </a:pPr>
            <a:r>
              <a:rPr lang="en-US" sz="2400" dirty="0"/>
              <a:t>Baseline information</a:t>
            </a:r>
          </a:p>
          <a:p>
            <a:pPr marL="609600" indent="-609600">
              <a:lnSpc>
                <a:spcPct val="90000"/>
              </a:lnSpc>
              <a:buFontTx/>
              <a:buAutoNum type="arabicPeriod"/>
            </a:pPr>
            <a:r>
              <a:rPr lang="en-US" sz="2400" dirty="0"/>
              <a:t>Work plan </a:t>
            </a:r>
          </a:p>
          <a:p>
            <a:pPr marL="609600" indent="-609600">
              <a:lnSpc>
                <a:spcPct val="90000"/>
              </a:lnSpc>
              <a:buFontTx/>
              <a:buAutoNum type="arabicPeriod"/>
            </a:pPr>
            <a:r>
              <a:rPr lang="en-US" sz="2400" dirty="0"/>
              <a:t>Maintenance plan</a:t>
            </a:r>
          </a:p>
          <a:p>
            <a:pPr marL="609600" indent="-609600">
              <a:lnSpc>
                <a:spcPct val="90000"/>
              </a:lnSpc>
              <a:buFontTx/>
              <a:buAutoNum type="arabicPeriod"/>
            </a:pPr>
            <a:r>
              <a:rPr lang="en-US" sz="2400" dirty="0"/>
              <a:t>Performance standards</a:t>
            </a:r>
          </a:p>
          <a:p>
            <a:pPr marL="609600" indent="-609600">
              <a:lnSpc>
                <a:spcPct val="90000"/>
              </a:lnSpc>
              <a:buFontTx/>
              <a:buAutoNum type="arabicPeriod"/>
            </a:pPr>
            <a:r>
              <a:rPr lang="en-US" sz="2400" dirty="0"/>
              <a:t>Monitoring requirements</a:t>
            </a:r>
          </a:p>
          <a:p>
            <a:pPr marL="609600" indent="-609600">
              <a:lnSpc>
                <a:spcPct val="90000"/>
              </a:lnSpc>
              <a:buFontTx/>
              <a:buAutoNum type="arabicPeriod"/>
            </a:pPr>
            <a:r>
              <a:rPr lang="en-US" sz="2400" dirty="0"/>
              <a:t>Financial assurances</a:t>
            </a:r>
          </a:p>
          <a:p>
            <a:pPr marL="609600" indent="-609600">
              <a:lnSpc>
                <a:spcPct val="90000"/>
              </a:lnSpc>
              <a:buFontTx/>
              <a:buAutoNum type="arabicPeriod"/>
            </a:pPr>
            <a:r>
              <a:rPr lang="en-US" sz="2400" dirty="0"/>
              <a:t>Site selection factors</a:t>
            </a:r>
          </a:p>
          <a:p>
            <a:pPr marL="609600" indent="-609600">
              <a:lnSpc>
                <a:spcPct val="90000"/>
              </a:lnSpc>
              <a:buFontTx/>
              <a:buAutoNum type="arabicPeriod"/>
            </a:pPr>
            <a:r>
              <a:rPr lang="en-US" sz="2400" dirty="0"/>
              <a:t>Credit determination</a:t>
            </a:r>
          </a:p>
          <a:p>
            <a:pPr marL="609600" indent="-609600">
              <a:lnSpc>
                <a:spcPct val="90000"/>
              </a:lnSpc>
              <a:buFontTx/>
              <a:buAutoNum type="arabicPeriod"/>
            </a:pPr>
            <a:r>
              <a:rPr lang="en-US" sz="2400" b="1" dirty="0">
                <a:solidFill>
                  <a:srgbClr val="FF0000"/>
                </a:solidFill>
              </a:rPr>
              <a:t>Long-term management plan</a:t>
            </a:r>
          </a:p>
          <a:p>
            <a:pPr marL="609600" indent="-609600">
              <a:lnSpc>
                <a:spcPct val="90000"/>
              </a:lnSpc>
              <a:buFontTx/>
              <a:buAutoNum type="arabicPeriod"/>
            </a:pPr>
            <a:r>
              <a:rPr lang="en-US" sz="2400" dirty="0"/>
              <a:t>Adaptive management plan</a:t>
            </a:r>
          </a:p>
          <a:p>
            <a:pPr marL="609600" indent="-609600">
              <a:lnSpc>
                <a:spcPct val="90000"/>
              </a:lnSpc>
            </a:pPr>
            <a:endParaRPr lang="en-US" sz="2400" dirty="0">
              <a:solidFill>
                <a:schemeClr val="bg1"/>
              </a:solidFill>
            </a:endParaRPr>
          </a:p>
          <a:p>
            <a:pPr marL="609600" indent="-609600">
              <a:lnSpc>
                <a:spcPct val="90000"/>
              </a:lnSpc>
            </a:pPr>
            <a:endParaRPr lang="en-US" sz="2400" dirty="0">
              <a:solidFill>
                <a:schemeClr val="bg1"/>
              </a:solidFill>
            </a:endParaRPr>
          </a:p>
        </p:txBody>
      </p:sp>
      <p:pic>
        <p:nvPicPr>
          <p:cNvPr id="378884" name="Picture 4" descr="Bannister Bend"/>
          <p:cNvPicPr>
            <a:picLocks noChangeAspect="1" noChangeArrowheads="1"/>
          </p:cNvPicPr>
          <p:nvPr/>
        </p:nvPicPr>
        <p:blipFill>
          <a:blip r:embed="rId3" cstate="print"/>
          <a:srcRect/>
          <a:stretch>
            <a:fillRect/>
          </a:stretch>
        </p:blipFill>
        <p:spPr bwMode="auto">
          <a:xfrm>
            <a:off x="5029200" y="1981200"/>
            <a:ext cx="3810000" cy="2462213"/>
          </a:xfrm>
          <a:prstGeom prst="rect">
            <a:avLst/>
          </a:prstGeom>
          <a:noFill/>
          <a:ln w="9525">
            <a:solidFill>
              <a:schemeClr val="bg1"/>
            </a:solid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57200" y="533400"/>
            <a:ext cx="8229600" cy="1143000"/>
          </a:xfrm>
        </p:spPr>
        <p:txBody>
          <a:bodyPr/>
          <a:lstStyle/>
          <a:p>
            <a:pPr eaLnBrk="1" hangingPunct="1"/>
            <a:r>
              <a:rPr lang="en-US" sz="3600" b="1" dirty="0" smtClean="0">
                <a:solidFill>
                  <a:schemeClr val="tx1"/>
                </a:solidFill>
                <a:latin typeface="Arial" pitchFamily="34" charset="0"/>
                <a:cs typeface="Arial" pitchFamily="34" charset="0"/>
              </a:rPr>
              <a:t>Basic requirement for site protection</a:t>
            </a:r>
          </a:p>
        </p:txBody>
      </p:sp>
      <p:sp>
        <p:nvSpPr>
          <p:cNvPr id="49154" name="Rectangle 3"/>
          <p:cNvSpPr>
            <a:spLocks noGrp="1" noChangeArrowheads="1"/>
          </p:cNvSpPr>
          <p:nvPr>
            <p:ph type="body" idx="1"/>
          </p:nvPr>
        </p:nvSpPr>
        <p:spPr>
          <a:xfrm>
            <a:off x="457200" y="1828800"/>
            <a:ext cx="8229600" cy="4525963"/>
          </a:xfrm>
        </p:spPr>
        <p:txBody>
          <a:bodyPr/>
          <a:lstStyle/>
          <a:p>
            <a:pPr eaLnBrk="1" hangingPunct="1">
              <a:lnSpc>
                <a:spcPct val="150000"/>
              </a:lnSpc>
              <a:buFontTx/>
              <a:buNone/>
            </a:pPr>
            <a:r>
              <a:rPr lang="en-US" sz="3600" dirty="0" smtClean="0">
                <a:latin typeface="Lucida Sans" pitchFamily="1" charset="0"/>
              </a:rPr>
              <a:t>“…</a:t>
            </a:r>
            <a:r>
              <a:rPr lang="en-US" sz="3600" dirty="0" smtClean="0">
                <a:effectLst/>
                <a:latin typeface="Arial" pitchFamily="34" charset="0"/>
                <a:cs typeface="Arial" pitchFamily="34" charset="0"/>
              </a:rPr>
              <a:t>mitigation project must be provided long-term protection through real estate instruments or other available mechanisms, as appropriate</a:t>
            </a:r>
            <a:r>
              <a:rPr lang="en-US" sz="3600" dirty="0" smtClean="0">
                <a:effectLst/>
                <a:latin typeface="Lucida Sans" pitchFamily="1" charset="0"/>
              </a:rPr>
              <a:t>.”</a:t>
            </a:r>
          </a:p>
          <a:p>
            <a:pPr algn="ctr" eaLnBrk="1" hangingPunct="1">
              <a:lnSpc>
                <a:spcPct val="150000"/>
              </a:lnSpc>
              <a:buFontTx/>
              <a:buNone/>
            </a:pPr>
            <a:r>
              <a:rPr lang="en-US" sz="2800" i="1" dirty="0" smtClean="0">
                <a:effectLst/>
                <a:latin typeface="Arial" pitchFamily="34" charset="0"/>
                <a:cs typeface="Arial" pitchFamily="34" charset="0"/>
              </a:rPr>
              <a:t>33 CFR 332.7(a)(1)</a:t>
            </a:r>
          </a:p>
        </p:txBody>
      </p:sp>
      <p:sp>
        <p:nvSpPr>
          <p:cNvPr id="49155" name="Text Box 4"/>
          <p:cNvSpPr txBox="1">
            <a:spLocks noChangeArrowheads="1"/>
          </p:cNvSpPr>
          <p:nvPr/>
        </p:nvSpPr>
        <p:spPr bwMode="auto">
          <a:xfrm>
            <a:off x="3657600" y="4826000"/>
            <a:ext cx="184731" cy="369332"/>
          </a:xfrm>
          <a:prstGeom prst="rect">
            <a:avLst/>
          </a:prstGeom>
          <a:noFill/>
          <a:ln w="9525">
            <a:noFill/>
            <a:miter lim="800000"/>
            <a:headEnd/>
            <a:tailEnd/>
          </a:ln>
        </p:spPr>
        <p:txBody>
          <a:bodyPr wrap="none">
            <a:spAutoFit/>
          </a:bodyPr>
          <a:lstStyle/>
          <a:p>
            <a:endParaRPr lang="en-US" sz="1800"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sz="3600" b="1" dirty="0" smtClean="0">
                <a:solidFill>
                  <a:schemeClr val="tx1"/>
                </a:solidFill>
                <a:latin typeface="Arial" pitchFamily="34" charset="0"/>
                <a:cs typeface="Arial" pitchFamily="34" charset="0"/>
              </a:rPr>
              <a:t>Site protection may be </a:t>
            </a:r>
            <a:br>
              <a:rPr lang="en-US" sz="3600" b="1" dirty="0" smtClean="0">
                <a:solidFill>
                  <a:schemeClr val="tx1"/>
                </a:solidFill>
                <a:latin typeface="Arial" pitchFamily="34" charset="0"/>
                <a:cs typeface="Arial" pitchFamily="34" charset="0"/>
              </a:rPr>
            </a:br>
            <a:r>
              <a:rPr lang="en-US" sz="3600" b="1" dirty="0" smtClean="0">
                <a:solidFill>
                  <a:schemeClr val="tx1"/>
                </a:solidFill>
                <a:latin typeface="Arial" pitchFamily="34" charset="0"/>
                <a:cs typeface="Arial" pitchFamily="34" charset="0"/>
              </a:rPr>
              <a:t>provided through:</a:t>
            </a:r>
          </a:p>
        </p:txBody>
      </p:sp>
      <p:sp>
        <p:nvSpPr>
          <p:cNvPr id="51202" name="Rectangle 3"/>
          <p:cNvSpPr>
            <a:spLocks noGrp="1" noChangeArrowheads="1"/>
          </p:cNvSpPr>
          <p:nvPr>
            <p:ph type="body" idx="1"/>
          </p:nvPr>
        </p:nvSpPr>
        <p:spPr>
          <a:xfrm>
            <a:off x="457200" y="1905000"/>
            <a:ext cx="8229600" cy="4525963"/>
          </a:xfrm>
        </p:spPr>
        <p:txBody>
          <a:bodyPr/>
          <a:lstStyle/>
          <a:p>
            <a:pPr eaLnBrk="1" hangingPunct="1">
              <a:lnSpc>
                <a:spcPct val="90000"/>
              </a:lnSpc>
            </a:pPr>
            <a:r>
              <a:rPr lang="en-US" sz="2800" dirty="0" smtClean="0">
                <a:latin typeface="Arial" pitchFamily="34" charset="0"/>
                <a:cs typeface="Arial" pitchFamily="34" charset="0"/>
              </a:rPr>
              <a:t>Conservation easements</a:t>
            </a:r>
          </a:p>
          <a:p>
            <a:pPr eaLnBrk="1" hangingPunct="1">
              <a:lnSpc>
                <a:spcPct val="90000"/>
              </a:lnSpc>
              <a:buFontTx/>
              <a:buNone/>
            </a:pPr>
            <a:endParaRPr lang="en-US" sz="1050" dirty="0" smtClean="0">
              <a:latin typeface="Arial" pitchFamily="34" charset="0"/>
              <a:cs typeface="Arial" pitchFamily="34" charset="0"/>
            </a:endParaRPr>
          </a:p>
          <a:p>
            <a:pPr eaLnBrk="1" hangingPunct="1">
              <a:lnSpc>
                <a:spcPct val="90000"/>
              </a:lnSpc>
            </a:pPr>
            <a:r>
              <a:rPr lang="en-US" sz="2800" dirty="0" smtClean="0">
                <a:latin typeface="Arial" pitchFamily="34" charset="0"/>
                <a:cs typeface="Arial" pitchFamily="34" charset="0"/>
              </a:rPr>
              <a:t>Other restrictive covenants </a:t>
            </a:r>
          </a:p>
          <a:p>
            <a:pPr eaLnBrk="1" hangingPunct="1">
              <a:lnSpc>
                <a:spcPct val="90000"/>
              </a:lnSpc>
            </a:pPr>
            <a:endParaRPr lang="en-US" sz="1050" dirty="0" smtClean="0">
              <a:latin typeface="Arial" pitchFamily="34" charset="0"/>
              <a:cs typeface="Arial" pitchFamily="34" charset="0"/>
            </a:endParaRPr>
          </a:p>
          <a:p>
            <a:pPr eaLnBrk="1" hangingPunct="1">
              <a:lnSpc>
                <a:spcPct val="90000"/>
              </a:lnSpc>
            </a:pPr>
            <a:r>
              <a:rPr lang="en-US" sz="2800" dirty="0" smtClean="0">
                <a:latin typeface="Arial" pitchFamily="34" charset="0"/>
                <a:cs typeface="Arial" pitchFamily="34" charset="0"/>
              </a:rPr>
              <a:t>Title transfer</a:t>
            </a:r>
          </a:p>
          <a:p>
            <a:pPr eaLnBrk="1" hangingPunct="1">
              <a:lnSpc>
                <a:spcPct val="90000"/>
              </a:lnSpc>
            </a:pPr>
            <a:endParaRPr lang="en-US" sz="1050" dirty="0" smtClean="0">
              <a:latin typeface="Arial" pitchFamily="34" charset="0"/>
              <a:cs typeface="Arial" pitchFamily="34" charset="0"/>
            </a:endParaRPr>
          </a:p>
          <a:p>
            <a:pPr eaLnBrk="1" hangingPunct="1">
              <a:lnSpc>
                <a:spcPct val="90000"/>
              </a:lnSpc>
            </a:pPr>
            <a:r>
              <a:rPr lang="en-US" sz="2800" dirty="0" smtClean="0">
                <a:latin typeface="Arial" pitchFamily="34" charset="0"/>
                <a:cs typeface="Arial" pitchFamily="34" charset="0"/>
              </a:rPr>
              <a:t>Multiple party agreements</a:t>
            </a:r>
          </a:p>
          <a:p>
            <a:pPr eaLnBrk="1" hangingPunct="1">
              <a:lnSpc>
                <a:spcPct val="90000"/>
              </a:lnSpc>
            </a:pPr>
            <a:endParaRPr lang="en-US" sz="1050" dirty="0" smtClean="0">
              <a:latin typeface="Arial" pitchFamily="34" charset="0"/>
              <a:cs typeface="Arial" pitchFamily="34" charset="0"/>
            </a:endParaRPr>
          </a:p>
          <a:p>
            <a:pPr eaLnBrk="1" hangingPunct="1">
              <a:lnSpc>
                <a:spcPct val="90000"/>
              </a:lnSpc>
            </a:pPr>
            <a:r>
              <a:rPr lang="en-US" sz="2800" dirty="0" smtClean="0">
                <a:latin typeface="Arial" pitchFamily="34" charset="0"/>
                <a:cs typeface="Arial" pitchFamily="34" charset="0"/>
              </a:rPr>
              <a:t>Conservation Land Use Agreements</a:t>
            </a:r>
          </a:p>
          <a:p>
            <a:pPr eaLnBrk="1" hangingPunct="1">
              <a:lnSpc>
                <a:spcPct val="90000"/>
              </a:lnSpc>
              <a:buFontTx/>
              <a:buNone/>
            </a:pPr>
            <a:endParaRPr lang="en-US" sz="1050" dirty="0" smtClean="0">
              <a:latin typeface="Arial" pitchFamily="34" charset="0"/>
              <a:cs typeface="Arial" pitchFamily="34" charset="0"/>
            </a:endParaRPr>
          </a:p>
          <a:p>
            <a:pPr eaLnBrk="1" hangingPunct="1"/>
            <a:r>
              <a:rPr lang="en-US" sz="2800" dirty="0" smtClean="0">
                <a:latin typeface="Arial" pitchFamily="34" charset="0"/>
                <a:cs typeface="Arial" pitchFamily="34" charset="0"/>
              </a:rPr>
              <a:t>Federal facility management plans/integrated natural resources management plans</a:t>
            </a:r>
          </a:p>
          <a:p>
            <a:pPr eaLnBrk="1" hangingPunct="1">
              <a:lnSpc>
                <a:spcPct val="90000"/>
              </a:lnSpc>
              <a:buFontTx/>
              <a:buNone/>
            </a:pPr>
            <a:endParaRPr lang="en-US" sz="2400" b="1" dirty="0" smtClean="0">
              <a:solidFill>
                <a:srgbClr val="F7FF05"/>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p:txBody>
          <a:bodyPr/>
          <a:lstStyle/>
          <a:p>
            <a:pPr eaLnBrk="1" hangingPunct="1">
              <a:defRPr/>
            </a:pPr>
            <a:r>
              <a:rPr lang="en-US" b="0" dirty="0" smtClean="0">
                <a:solidFill>
                  <a:schemeClr val="tx1"/>
                </a:solidFill>
                <a:latin typeface="Tahoma" pitchFamily="34" charset="0"/>
              </a:rPr>
              <a:t>Why long term management?</a:t>
            </a:r>
          </a:p>
        </p:txBody>
      </p:sp>
      <p:sp>
        <p:nvSpPr>
          <p:cNvPr id="151555" name="Rectangle 3"/>
          <p:cNvSpPr>
            <a:spLocks noGrp="1" noChangeArrowheads="1"/>
          </p:cNvSpPr>
          <p:nvPr>
            <p:ph type="body" idx="4294967295"/>
          </p:nvPr>
        </p:nvSpPr>
        <p:spPr>
          <a:xfrm>
            <a:off x="457200" y="1371600"/>
            <a:ext cx="8229600" cy="4754563"/>
          </a:xfrm>
        </p:spPr>
        <p:txBody>
          <a:bodyPr/>
          <a:lstStyle/>
          <a:p>
            <a:pPr eaLnBrk="1" hangingPunct="1">
              <a:defRPr/>
            </a:pPr>
            <a:r>
              <a:rPr lang="en-US" smtClean="0">
                <a:latin typeface="Tahoma" pitchFamily="34" charset="0"/>
              </a:rPr>
              <a:t>Mitigation should be </a:t>
            </a:r>
            <a:r>
              <a:rPr lang="en-US" i="1" smtClean="0">
                <a:latin typeface="Tahoma" pitchFamily="34" charset="0"/>
              </a:rPr>
              <a:t>self-sustaining</a:t>
            </a:r>
            <a:r>
              <a:rPr lang="en-US" smtClean="0">
                <a:latin typeface="Tahoma" pitchFamily="34" charset="0"/>
              </a:rPr>
              <a:t> but management </a:t>
            </a:r>
            <a:r>
              <a:rPr lang="en-US" i="1" smtClean="0">
                <a:latin typeface="Tahoma" pitchFamily="34" charset="0"/>
              </a:rPr>
              <a:t>may be needed</a:t>
            </a:r>
            <a:r>
              <a:rPr lang="en-US" smtClean="0">
                <a:latin typeface="Tahoma" pitchFamily="34" charset="0"/>
              </a:rPr>
              <a:t> to meet objectives </a:t>
            </a:r>
          </a:p>
          <a:p>
            <a:pPr eaLnBrk="1" hangingPunct="1">
              <a:buFont typeface="Wingdings" pitchFamily="2" charset="2"/>
              <a:buNone/>
              <a:defRPr/>
            </a:pPr>
            <a:endParaRPr lang="en-US" sz="1400" smtClean="0">
              <a:latin typeface="Tahoma" pitchFamily="34" charset="0"/>
            </a:endParaRPr>
          </a:p>
          <a:p>
            <a:pPr eaLnBrk="1" hangingPunct="1">
              <a:defRPr/>
            </a:pPr>
            <a:r>
              <a:rPr lang="en-US" smtClean="0">
                <a:latin typeface="Tahoma" pitchFamily="34" charset="0"/>
              </a:rPr>
              <a:t>Ensure sustainable mitigation </a:t>
            </a:r>
            <a:r>
              <a:rPr lang="en-US" i="1" smtClean="0">
                <a:latin typeface="Tahoma" pitchFamily="34" charset="0"/>
              </a:rPr>
              <a:t>after</a:t>
            </a:r>
            <a:r>
              <a:rPr lang="en-US" smtClean="0">
                <a:latin typeface="Tahoma" pitchFamily="34" charset="0"/>
              </a:rPr>
              <a:t> performance standards are met</a:t>
            </a:r>
          </a:p>
          <a:p>
            <a:pPr eaLnBrk="1" hangingPunct="1">
              <a:buFont typeface="Wingdings" pitchFamily="2" charset="2"/>
              <a:buNone/>
              <a:defRPr/>
            </a:pPr>
            <a:endParaRPr lang="en-US" sz="1400" smtClean="0">
              <a:latin typeface="Tahoma" pitchFamily="34" charset="0"/>
            </a:endParaRPr>
          </a:p>
          <a:p>
            <a:pPr eaLnBrk="1" hangingPunct="1">
              <a:buFont typeface="Wingdings" pitchFamily="2" charset="2"/>
              <a:buNone/>
              <a:defRPr/>
            </a:pPr>
            <a:endParaRPr lang="en-US" smtClean="0">
              <a:latin typeface="Lucida Sans" pitchFamily="34" charset="0"/>
            </a:endParaRPr>
          </a:p>
        </p:txBody>
      </p:sp>
      <p:pic>
        <p:nvPicPr>
          <p:cNvPr id="5124" name="Picture 4" descr="Vernal pool"/>
          <p:cNvPicPr>
            <a:picLocks noChangeAspect="1" noChangeArrowheads="1"/>
          </p:cNvPicPr>
          <p:nvPr/>
        </p:nvPicPr>
        <p:blipFill>
          <a:blip r:embed="rId3" cstate="print"/>
          <a:srcRect/>
          <a:stretch>
            <a:fillRect/>
          </a:stretch>
        </p:blipFill>
        <p:spPr bwMode="auto">
          <a:xfrm>
            <a:off x="1828800" y="4267200"/>
            <a:ext cx="4953000" cy="2186101"/>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457200" y="304800"/>
            <a:ext cx="8229600" cy="1143000"/>
          </a:xfrm>
        </p:spPr>
        <p:txBody>
          <a:bodyPr/>
          <a:lstStyle/>
          <a:p>
            <a:pPr eaLnBrk="1" hangingPunct="1">
              <a:defRPr/>
            </a:pPr>
            <a:r>
              <a:rPr lang="en-US" sz="4000" b="0" dirty="0" smtClean="0">
                <a:solidFill>
                  <a:schemeClr val="tx1"/>
                </a:solidFill>
                <a:latin typeface="Tahoma" pitchFamily="34" charset="0"/>
              </a:rPr>
              <a:t>Examples of LTM Activities</a:t>
            </a:r>
          </a:p>
        </p:txBody>
      </p:sp>
      <p:sp>
        <p:nvSpPr>
          <p:cNvPr id="153603" name="Rectangle 3"/>
          <p:cNvSpPr>
            <a:spLocks noGrp="1" noChangeArrowheads="1"/>
          </p:cNvSpPr>
          <p:nvPr>
            <p:ph type="body" idx="4294967295"/>
          </p:nvPr>
        </p:nvSpPr>
        <p:spPr>
          <a:xfrm>
            <a:off x="457200" y="1828800"/>
            <a:ext cx="8229600" cy="4648200"/>
          </a:xfrm>
        </p:spPr>
        <p:txBody>
          <a:bodyPr/>
          <a:lstStyle/>
          <a:p>
            <a:pPr eaLnBrk="1" hangingPunct="1">
              <a:defRPr/>
            </a:pPr>
            <a:r>
              <a:rPr lang="en-US" sz="3400" dirty="0" smtClean="0">
                <a:latin typeface="Tahoma" pitchFamily="34" charset="0"/>
              </a:rPr>
              <a:t>Fencing</a:t>
            </a:r>
          </a:p>
          <a:p>
            <a:pPr eaLnBrk="1" hangingPunct="1">
              <a:defRPr/>
            </a:pPr>
            <a:r>
              <a:rPr lang="en-US" sz="3400" dirty="0" smtClean="0">
                <a:latin typeface="Tahoma" pitchFamily="34" charset="0"/>
              </a:rPr>
              <a:t>Signs</a:t>
            </a:r>
          </a:p>
          <a:p>
            <a:pPr eaLnBrk="1" hangingPunct="1">
              <a:defRPr/>
            </a:pPr>
            <a:r>
              <a:rPr lang="en-US" sz="3400" dirty="0" smtClean="0">
                <a:latin typeface="Tahoma" pitchFamily="34" charset="0"/>
              </a:rPr>
              <a:t>Maintain structures</a:t>
            </a:r>
          </a:p>
          <a:p>
            <a:pPr eaLnBrk="1" hangingPunct="1">
              <a:defRPr/>
            </a:pPr>
            <a:r>
              <a:rPr lang="en-US" sz="3400" dirty="0" smtClean="0">
                <a:latin typeface="Tahoma" pitchFamily="34" charset="0"/>
              </a:rPr>
              <a:t>Inventories</a:t>
            </a:r>
          </a:p>
          <a:p>
            <a:pPr eaLnBrk="1" hangingPunct="1">
              <a:defRPr/>
            </a:pPr>
            <a:r>
              <a:rPr lang="en-US" sz="3400" dirty="0" smtClean="0">
                <a:latin typeface="Tahoma" pitchFamily="34" charset="0"/>
              </a:rPr>
              <a:t>Inspection</a:t>
            </a:r>
          </a:p>
          <a:p>
            <a:pPr eaLnBrk="1" hangingPunct="1">
              <a:defRPr/>
            </a:pPr>
            <a:r>
              <a:rPr lang="en-US" sz="3400" dirty="0" smtClean="0">
                <a:latin typeface="Tahoma" pitchFamily="34" charset="0"/>
              </a:rPr>
              <a:t>Species management </a:t>
            </a:r>
          </a:p>
          <a:p>
            <a:pPr eaLnBrk="1" hangingPunct="1">
              <a:defRPr/>
            </a:pPr>
            <a:r>
              <a:rPr lang="en-US" sz="3400" dirty="0" smtClean="0">
                <a:latin typeface="Tahoma" pitchFamily="34" charset="0"/>
              </a:rPr>
              <a:t>Protect from encroachment</a:t>
            </a:r>
          </a:p>
        </p:txBody>
      </p:sp>
      <p:pic>
        <p:nvPicPr>
          <p:cNvPr id="9220" name="Picture 4" descr="Untitled-1"/>
          <p:cNvPicPr>
            <a:picLocks noChangeAspect="1" noChangeArrowheads="1"/>
          </p:cNvPicPr>
          <p:nvPr/>
        </p:nvPicPr>
        <p:blipFill>
          <a:blip r:embed="rId3" cstate="print"/>
          <a:srcRect/>
          <a:stretch>
            <a:fillRect/>
          </a:stretch>
        </p:blipFill>
        <p:spPr bwMode="auto">
          <a:xfrm>
            <a:off x="5410200" y="1600200"/>
            <a:ext cx="3276600" cy="2473325"/>
          </a:xfrm>
          <a:prstGeom prst="rect">
            <a:avLst/>
          </a:prstGeom>
          <a:noFill/>
          <a:ln w="9525">
            <a:solidFill>
              <a:schemeClr val="tx1"/>
            </a:solidFill>
            <a:miter lim="800000"/>
            <a:headEnd/>
            <a:tailEnd/>
          </a:ln>
        </p:spPr>
      </p:pic>
      <p:pic>
        <p:nvPicPr>
          <p:cNvPr id="9221" name="Picture 4" descr="DSCF0322"/>
          <p:cNvPicPr>
            <a:picLocks noChangeAspect="1" noChangeArrowheads="1"/>
          </p:cNvPicPr>
          <p:nvPr/>
        </p:nvPicPr>
        <p:blipFill>
          <a:blip r:embed="rId4" cstate="print"/>
          <a:srcRect/>
          <a:stretch>
            <a:fillRect/>
          </a:stretch>
        </p:blipFill>
        <p:spPr bwMode="auto">
          <a:xfrm>
            <a:off x="6324600" y="4267200"/>
            <a:ext cx="2362200" cy="2298700"/>
          </a:xfrm>
          <a:prstGeom prst="rect">
            <a:avLst/>
          </a:prstGeom>
          <a:noFill/>
          <a:ln w="12700">
            <a:solidFill>
              <a:schemeClr val="tx2"/>
            </a:solid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04800" y="304800"/>
            <a:ext cx="8229600" cy="914400"/>
          </a:xfrm>
        </p:spPr>
        <p:txBody>
          <a:bodyPr/>
          <a:lstStyle/>
          <a:p>
            <a:r>
              <a:rPr lang="en-US" sz="3200" b="1" dirty="0" smtClean="0">
                <a:solidFill>
                  <a:srgbClr val="002060"/>
                </a:solidFill>
              </a:rPr>
              <a:t>Questions?</a:t>
            </a:r>
          </a:p>
        </p:txBody>
      </p:sp>
      <p:sp>
        <p:nvSpPr>
          <p:cNvPr id="62467" name="Rectangle 3"/>
          <p:cNvSpPr>
            <a:spLocks noGrp="1" noChangeArrowheads="1"/>
          </p:cNvSpPr>
          <p:nvPr>
            <p:ph type="body" idx="1"/>
          </p:nvPr>
        </p:nvSpPr>
        <p:spPr>
          <a:xfrm>
            <a:off x="1219200" y="4495800"/>
            <a:ext cx="6248400" cy="1676400"/>
          </a:xfrm>
        </p:spPr>
        <p:txBody>
          <a:bodyPr/>
          <a:lstStyle/>
          <a:p>
            <a:pPr>
              <a:lnSpc>
                <a:spcPct val="80000"/>
              </a:lnSpc>
              <a:buFontTx/>
              <a:buNone/>
            </a:pPr>
            <a:endParaRPr lang="en-US" sz="1100" dirty="0" smtClean="0"/>
          </a:p>
          <a:p>
            <a:pPr algn="ctr">
              <a:lnSpc>
                <a:spcPct val="80000"/>
              </a:lnSpc>
              <a:buFontTx/>
              <a:buNone/>
            </a:pPr>
            <a:r>
              <a:rPr lang="en-US" sz="2800" b="1" dirty="0" smtClean="0"/>
              <a:t>Steve Martin</a:t>
            </a:r>
          </a:p>
          <a:p>
            <a:pPr algn="ctr">
              <a:lnSpc>
                <a:spcPct val="80000"/>
              </a:lnSpc>
              <a:buFontTx/>
              <a:buNone/>
            </a:pPr>
            <a:r>
              <a:rPr lang="en-US" sz="2800" b="1" dirty="0" smtClean="0">
                <a:hlinkClick r:id="rId3"/>
              </a:rPr>
              <a:t>Steven.m.martin@usace.army.mil</a:t>
            </a:r>
            <a:endParaRPr lang="en-US" sz="2800" b="1" dirty="0" smtClean="0"/>
          </a:p>
          <a:p>
            <a:pPr algn="ctr">
              <a:lnSpc>
                <a:spcPct val="80000"/>
              </a:lnSpc>
              <a:buFontTx/>
              <a:buNone/>
            </a:pPr>
            <a:r>
              <a:rPr lang="en-US" sz="2800" b="1" dirty="0" smtClean="0"/>
              <a:t>(757) 201-7787</a:t>
            </a:r>
          </a:p>
          <a:p>
            <a:pPr algn="ctr">
              <a:lnSpc>
                <a:spcPct val="80000"/>
              </a:lnSpc>
              <a:buFontTx/>
              <a:buNone/>
            </a:pPr>
            <a:endParaRPr lang="en-US" sz="1100" b="1" dirty="0" smtClean="0"/>
          </a:p>
          <a:p>
            <a:pPr>
              <a:lnSpc>
                <a:spcPct val="80000"/>
              </a:lnSpc>
              <a:buFontTx/>
              <a:buNone/>
            </a:pPr>
            <a:endParaRPr lang="en-US" sz="2800" b="1" dirty="0" smtClean="0"/>
          </a:p>
          <a:p>
            <a:pPr>
              <a:lnSpc>
                <a:spcPct val="80000"/>
              </a:lnSpc>
              <a:buFontTx/>
              <a:buNone/>
            </a:pPr>
            <a:endParaRPr lang="en-US" sz="2400" dirty="0" smtClean="0"/>
          </a:p>
          <a:p>
            <a:pPr>
              <a:lnSpc>
                <a:spcPct val="80000"/>
              </a:lnSpc>
              <a:buFontTx/>
              <a:buNone/>
            </a:pPr>
            <a:endParaRPr lang="en-US" sz="2000" dirty="0" smtClean="0"/>
          </a:p>
          <a:p>
            <a:pPr>
              <a:lnSpc>
                <a:spcPct val="80000"/>
              </a:lnSpc>
              <a:buFontTx/>
              <a:buNone/>
            </a:pPr>
            <a:endParaRPr lang="en-US" sz="2000" dirty="0" smtClean="0"/>
          </a:p>
        </p:txBody>
      </p:sp>
      <p:pic>
        <p:nvPicPr>
          <p:cNvPr id="2051" name="Picture 3" descr="C:\Users\E4REGSMM\Documents\Misc\Images\Desktop\Kalenton 1.jpg"/>
          <p:cNvPicPr>
            <a:picLocks noChangeAspect="1" noChangeArrowheads="1"/>
          </p:cNvPicPr>
          <p:nvPr/>
        </p:nvPicPr>
        <p:blipFill>
          <a:blip r:embed="rId4" cstate="print"/>
          <a:srcRect/>
          <a:stretch>
            <a:fillRect/>
          </a:stretch>
        </p:blipFill>
        <p:spPr bwMode="auto">
          <a:xfrm>
            <a:off x="1828800" y="1143000"/>
            <a:ext cx="5257800" cy="350714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SACE_Master_Slide_Template (2)">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USACE_Master_Slide_Template (2)</Template>
  <TotalTime>55</TotalTime>
  <Words>812</Words>
  <Application>Microsoft Office PowerPoint</Application>
  <PresentationFormat>On-screen Show (4:3)</PresentationFormat>
  <Paragraphs>117</Paragraphs>
  <Slides>9</Slides>
  <Notes>8</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USACE_Master_Slide_Template (2)</vt:lpstr>
      <vt:lpstr>Slide Master</vt:lpstr>
      <vt:lpstr>Permanence of Compensatory Mitigation</vt:lpstr>
      <vt:lpstr>Compensatory mitigation for 404 (CWA) permits is governed by joint Corps-EPA mitigation regulations  AKA  “Mitigation Rule”</vt:lpstr>
      <vt:lpstr>Major Themes of the Rule</vt:lpstr>
      <vt:lpstr>Mitigation Plan Components  </vt:lpstr>
      <vt:lpstr>Basic requirement for site protection</vt:lpstr>
      <vt:lpstr>Site protection may be  provided through:</vt:lpstr>
      <vt:lpstr>Why long term management?</vt:lpstr>
      <vt:lpstr>Examples of LTM Activities</vt:lpstr>
      <vt:lpstr>Questions?</vt:lpstr>
    </vt:vector>
  </TitlesOfParts>
  <Company>USACE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Steven Michael Martin</dc:creator>
  <cp:lastModifiedBy>mharrington</cp:lastModifiedBy>
  <cp:revision>8</cp:revision>
  <dcterms:created xsi:type="dcterms:W3CDTF">2011-09-02T17:58:43Z</dcterms:created>
  <dcterms:modified xsi:type="dcterms:W3CDTF">2012-06-19T13:42:37Z</dcterms:modified>
</cp:coreProperties>
</file>