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8"/>
  </p:notesMasterIdLst>
  <p:sldIdLst>
    <p:sldId id="256" r:id="rId2"/>
    <p:sldId id="261"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0" d="100"/>
          <a:sy n="130" d="100"/>
        </p:scale>
        <p:origin x="-97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DAB13-AC3F-473F-8F2D-F9CCFE5F1860}" type="datetimeFigureOut">
              <a:rPr lang="en-US" smtClean="0"/>
              <a:pPr/>
              <a:t>7/9/2012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EDEC25-F82D-4E7D-9F88-61F3AD7404B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EDEC25-F82D-4E7D-9F88-61F3AD7404B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EDEC25-F82D-4E7D-9F88-61F3AD7404B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EDEC25-F82D-4E7D-9F88-61F3AD7404B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EDEC25-F82D-4E7D-9F88-61F3AD7404B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EDEC25-F82D-4E7D-9F88-61F3AD7404B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EDEC25-F82D-4E7D-9F88-61F3AD7404B8}"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787A0D5-7E7F-4BD2-895B-6D47A00018D6}" type="datetimeFigureOut">
              <a:rPr lang="en-US" smtClean="0"/>
              <a:pPr/>
              <a:t>7/9/2012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87A0D5-7E7F-4BD2-895B-6D47A00018D6}"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787A0D5-7E7F-4BD2-895B-6D47A00018D6}"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87A0D5-7E7F-4BD2-895B-6D47A00018D6}" type="datetimeFigureOut">
              <a:rPr lang="en-US" smtClean="0"/>
              <a:pPr/>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787A0D5-7E7F-4BD2-895B-6D47A00018D6}" type="datetimeFigureOut">
              <a:rPr lang="en-US" smtClean="0"/>
              <a:pPr/>
              <a:t>7/9/2012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787A0D5-7E7F-4BD2-895B-6D47A00018D6}" type="datetimeFigureOut">
              <a:rPr lang="en-US" smtClean="0"/>
              <a:pPr/>
              <a:t>7/9/2012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87A0D5-7E7F-4BD2-895B-6D47A00018D6}" type="datetimeFigureOut">
              <a:rPr lang="en-US" smtClean="0"/>
              <a:pPr/>
              <a:t>7/9/2012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87A0D5-7E7F-4BD2-895B-6D47A00018D6}" type="datetimeFigureOut">
              <a:rPr lang="en-US" smtClean="0"/>
              <a:pPr/>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787A0D5-7E7F-4BD2-895B-6D47A00018D6}" type="datetimeFigureOut">
              <a:rPr lang="en-US" smtClean="0"/>
              <a:pPr/>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A2C5C8A-DE22-4575-952F-C4D5094A4CC2}"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87A0D5-7E7F-4BD2-895B-6D47A00018D6}"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87A0D5-7E7F-4BD2-895B-6D47A00018D6}" type="datetimeFigureOut">
              <a:rPr lang="en-US" smtClean="0"/>
              <a:pPr/>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2C5C8A-DE22-4575-952F-C4D5094A4C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787A0D5-7E7F-4BD2-895B-6D47A00018D6}" type="datetimeFigureOut">
              <a:rPr lang="en-US" smtClean="0"/>
              <a:pPr/>
              <a:t>7/9/2012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A2C5C8A-DE22-4575-952F-C4D5094A4CC2}"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800600"/>
            <a:ext cx="7772400" cy="555625"/>
          </a:xfrm>
        </p:spPr>
        <p:txBody>
          <a:bodyPr>
            <a:normAutofit fontScale="90000"/>
          </a:bodyPr>
          <a:lstStyle/>
          <a:p>
            <a:r>
              <a:rPr lang="en-US" sz="2700" b="1" dirty="0" smtClean="0"/>
              <a:t>Draft BMP Verification Protocols </a:t>
            </a:r>
            <a:r>
              <a:rPr lang="en-US" sz="2000" b="1" dirty="0" smtClean="0"/>
              <a:t/>
            </a:r>
            <a:br>
              <a:rPr lang="en-US" sz="2000" b="1" dirty="0" smtClean="0"/>
            </a:br>
            <a:r>
              <a:rPr lang="en-US" sz="2000" b="1" dirty="0"/>
              <a:t/>
            </a:r>
            <a:br>
              <a:rPr lang="en-US" sz="2000" b="1" dirty="0"/>
            </a:br>
            <a:r>
              <a:rPr lang="en-US" sz="2000" b="1" dirty="0" smtClean="0"/>
              <a:t>for</a:t>
            </a:r>
            <a:br>
              <a:rPr lang="en-US" sz="2000" b="1" dirty="0" smtClean="0"/>
            </a:br>
            <a:r>
              <a:rPr lang="en-US" sz="2000" b="1" dirty="0"/>
              <a:t/>
            </a:r>
            <a:br>
              <a:rPr lang="en-US" sz="2000" b="1" dirty="0"/>
            </a:br>
            <a:r>
              <a:rPr lang="en-US" sz="2000" b="1" dirty="0" smtClean="0"/>
              <a:t> </a:t>
            </a:r>
            <a:br>
              <a:rPr lang="en-US" sz="2000" b="1" dirty="0" smtClean="0"/>
            </a:br>
            <a:r>
              <a:rPr lang="en-US" sz="2000" b="1" dirty="0" smtClean="0"/>
              <a:t>Non-significant WWTPs</a:t>
            </a:r>
            <a:br>
              <a:rPr lang="en-US" sz="2000" b="1" dirty="0" smtClean="0"/>
            </a:br>
            <a:r>
              <a:rPr lang="en-US" sz="2000" b="1" dirty="0" smtClean="0"/>
              <a:t>Combined Sewer Overflows</a:t>
            </a:r>
            <a:br>
              <a:rPr lang="en-US" sz="2000" b="1" dirty="0" smtClean="0"/>
            </a:br>
            <a:r>
              <a:rPr lang="en-US" sz="2000" b="1" dirty="0" smtClean="0"/>
              <a:t>On-site Wastewater Treatment Systems</a:t>
            </a:r>
            <a:br>
              <a:rPr lang="en-US" sz="2000" b="1" dirty="0" smtClean="0"/>
            </a:br>
            <a:r>
              <a:rPr lang="en-US" sz="2000" b="1" dirty="0"/>
              <a:t/>
            </a:r>
            <a:br>
              <a:rPr lang="en-US" sz="2000" b="1" dirty="0"/>
            </a:br>
            <a:r>
              <a:rPr lang="en-US" sz="2000" b="1" dirty="0" smtClean="0"/>
              <a:t/>
            </a:r>
            <a:br>
              <a:rPr lang="en-US" sz="2000" b="1" dirty="0" smtClean="0"/>
            </a:br>
            <a:r>
              <a:rPr lang="en-US" sz="2000" b="1" dirty="0" smtClean="0"/>
              <a:t/>
            </a:r>
            <a:br>
              <a:rPr lang="en-US" sz="2000" b="1" dirty="0" smtClean="0"/>
            </a:br>
            <a:r>
              <a:rPr lang="en-US" sz="2000" b="1" dirty="0"/>
              <a:t/>
            </a:r>
            <a:br>
              <a:rPr lang="en-US" sz="2000" b="1" dirty="0"/>
            </a:br>
            <a:r>
              <a:rPr lang="en-US" sz="2000" b="1" dirty="0"/>
              <a:t/>
            </a:r>
            <a:br>
              <a:rPr lang="en-US" sz="2000" b="1" dirty="0"/>
            </a:br>
            <a:r>
              <a:rPr lang="en-US" sz="2000" b="1" dirty="0" smtClean="0"/>
              <a:t>CBPO Wastewater Workgroup</a:t>
            </a:r>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34975"/>
            <a:ext cx="7772400" cy="555625"/>
          </a:xfrm>
        </p:spPr>
        <p:txBody>
          <a:bodyPr>
            <a:normAutofit/>
          </a:bodyPr>
          <a:lstStyle/>
          <a:p>
            <a:r>
              <a:rPr lang="en-US" sz="2000" b="1" dirty="0" smtClean="0"/>
              <a:t>Draft Verification Protocols for Non-significant WWTPs</a:t>
            </a:r>
            <a:endParaRPr lang="en-US" sz="2000" b="1" dirty="0"/>
          </a:p>
        </p:txBody>
      </p:sp>
      <p:pic>
        <p:nvPicPr>
          <p:cNvPr id="17410" name="Picture 2"/>
          <p:cNvPicPr>
            <a:picLocks noChangeAspect="1" noChangeArrowheads="1"/>
          </p:cNvPicPr>
          <p:nvPr/>
        </p:nvPicPr>
        <p:blipFill>
          <a:blip r:embed="rId3" cstate="print"/>
          <a:srcRect/>
          <a:stretch>
            <a:fillRect/>
          </a:stretch>
        </p:blipFill>
        <p:spPr bwMode="auto">
          <a:xfrm>
            <a:off x="609600" y="1083481"/>
            <a:ext cx="8077199" cy="55459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555625"/>
          </a:xfrm>
        </p:spPr>
        <p:txBody>
          <a:bodyPr>
            <a:normAutofit/>
          </a:bodyPr>
          <a:lstStyle/>
          <a:p>
            <a:r>
              <a:rPr lang="en-US" sz="2000" b="1" dirty="0" smtClean="0"/>
              <a:t>Draft Verification Protocols for CSOs</a:t>
            </a:r>
            <a:endParaRPr lang="en-US" sz="2000" b="1" dirty="0"/>
          </a:p>
        </p:txBody>
      </p:sp>
      <p:pic>
        <p:nvPicPr>
          <p:cNvPr id="14340" name="Picture 4"/>
          <p:cNvPicPr>
            <a:picLocks noChangeAspect="1" noChangeArrowheads="1"/>
          </p:cNvPicPr>
          <p:nvPr/>
        </p:nvPicPr>
        <p:blipFill>
          <a:blip r:embed="rId3" cstate="print"/>
          <a:srcRect/>
          <a:stretch>
            <a:fillRect/>
          </a:stretch>
        </p:blipFill>
        <p:spPr bwMode="auto">
          <a:xfrm>
            <a:off x="582360" y="1066800"/>
            <a:ext cx="8104440" cy="56489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11175"/>
            <a:ext cx="7772400" cy="555625"/>
          </a:xfrm>
        </p:spPr>
        <p:txBody>
          <a:bodyPr>
            <a:normAutofit/>
          </a:bodyPr>
          <a:lstStyle/>
          <a:p>
            <a:r>
              <a:rPr lang="en-US" sz="2000" b="1" dirty="0" smtClean="0"/>
              <a:t>Draft Verification Protocols for On-Site Systems</a:t>
            </a:r>
            <a:endParaRPr lang="en-US" sz="2000" b="1" dirty="0"/>
          </a:p>
        </p:txBody>
      </p:sp>
      <p:pic>
        <p:nvPicPr>
          <p:cNvPr id="15367" name="Picture 7"/>
          <p:cNvPicPr>
            <a:picLocks noChangeAspect="1" noChangeArrowheads="1"/>
          </p:cNvPicPr>
          <p:nvPr/>
        </p:nvPicPr>
        <p:blipFill>
          <a:blip r:embed="rId3" cstate="print"/>
          <a:srcRect/>
          <a:stretch>
            <a:fillRect/>
          </a:stretch>
        </p:blipFill>
        <p:spPr bwMode="auto">
          <a:xfrm>
            <a:off x="541783" y="1306512"/>
            <a:ext cx="8373617" cy="41798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555625"/>
          </a:xfrm>
        </p:spPr>
        <p:txBody>
          <a:bodyPr>
            <a:normAutofit/>
          </a:bodyPr>
          <a:lstStyle/>
          <a:p>
            <a:r>
              <a:rPr lang="en-US" sz="2000" b="1" dirty="0" smtClean="0"/>
              <a:t>Draft Verification Protocols for On-Site Systems</a:t>
            </a:r>
            <a:endParaRPr lang="en-US" sz="2000" b="1" dirty="0"/>
          </a:p>
        </p:txBody>
      </p:sp>
      <p:pic>
        <p:nvPicPr>
          <p:cNvPr id="16388" name="Picture 4"/>
          <p:cNvPicPr>
            <a:picLocks noChangeAspect="1" noChangeArrowheads="1"/>
          </p:cNvPicPr>
          <p:nvPr/>
        </p:nvPicPr>
        <p:blipFill>
          <a:blip r:embed="rId3" cstate="print"/>
          <a:srcRect/>
          <a:stretch>
            <a:fillRect/>
          </a:stretch>
        </p:blipFill>
        <p:spPr bwMode="auto">
          <a:xfrm>
            <a:off x="152400" y="1071208"/>
            <a:ext cx="8763000" cy="56343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87375"/>
            <a:ext cx="7772400" cy="555625"/>
          </a:xfrm>
        </p:spPr>
        <p:txBody>
          <a:bodyPr>
            <a:normAutofit/>
          </a:bodyPr>
          <a:lstStyle/>
          <a:p>
            <a:r>
              <a:rPr lang="en-US" sz="2000" b="1" dirty="0" smtClean="0"/>
              <a:t>Draft Verification Protocols for On-Site Systems</a:t>
            </a:r>
            <a:endParaRPr lang="en-US" sz="2000" b="1" dirty="0"/>
          </a:p>
        </p:txBody>
      </p:sp>
      <p:sp>
        <p:nvSpPr>
          <p:cNvPr id="4" name="Rectangle 3"/>
          <p:cNvSpPr/>
          <p:nvPr/>
        </p:nvSpPr>
        <p:spPr>
          <a:xfrm>
            <a:off x="685800" y="1624548"/>
            <a:ext cx="7848600" cy="4708981"/>
          </a:xfrm>
          <a:prstGeom prst="rect">
            <a:avLst/>
          </a:prstGeom>
        </p:spPr>
        <p:txBody>
          <a:bodyPr wrap="square">
            <a:spAutoFit/>
          </a:bodyPr>
          <a:lstStyle/>
          <a:p>
            <a:r>
              <a:rPr lang="en-US" sz="2000" dirty="0" smtClean="0"/>
              <a:t>•  State or local authorities should verify, track and report proper </a:t>
            </a:r>
            <a:r>
              <a:rPr lang="en-US" sz="2000" dirty="0" smtClean="0"/>
              <a:t>installation and O&amp;M </a:t>
            </a:r>
            <a:r>
              <a:rPr lang="en-US" sz="2000" dirty="0" smtClean="0"/>
              <a:t>of onsite BMP systems. </a:t>
            </a:r>
          </a:p>
          <a:p>
            <a:endParaRPr lang="en-US" sz="2000" dirty="0" smtClean="0"/>
          </a:p>
          <a:p>
            <a:r>
              <a:rPr lang="en-US" sz="2000" dirty="0" smtClean="0"/>
              <a:t>•  The design and installation onsite BMP systems should be done and reported by certified service providers and verified in permitting processes.  </a:t>
            </a:r>
          </a:p>
          <a:p>
            <a:endParaRPr lang="en-US" sz="2000" dirty="0" smtClean="0"/>
          </a:p>
          <a:p>
            <a:r>
              <a:rPr lang="en-US" sz="2000" dirty="0" smtClean="0"/>
              <a:t>• The maintenance and inspection of onsite BMP systems should be conducted and reported annually by certified providers and tracked by the authorities.   For some low maintenance systems, the inspection frequency could be lower.  The CBP onsite BMP expert panel will recommend the inspection frequency by practice.</a:t>
            </a:r>
          </a:p>
          <a:p>
            <a:endParaRPr lang="en-US" sz="2000" dirty="0" smtClean="0"/>
          </a:p>
          <a:p>
            <a:r>
              <a:rPr lang="en-US" sz="2000" dirty="0" smtClean="0"/>
              <a:t>• Tracking and reporting through the databases managed by state agencies.</a:t>
            </a:r>
            <a:endParaRPr lang="en-US"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202</TotalTime>
  <Words>145</Words>
  <Application>Microsoft Office PowerPoint</Application>
  <PresentationFormat>On-screen Show (4:3)</PresentationFormat>
  <Paragraphs>19</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Draft BMP Verification Protocols   for    Non-significant WWTPs Combined Sewer Overflows On-site Wastewater Treatment Systems      CBPO Wastewater Workgroup</vt:lpstr>
      <vt:lpstr>Draft Verification Protocols for Non-significant WWTPs</vt:lpstr>
      <vt:lpstr>Draft Verification Protocols for CSOs</vt:lpstr>
      <vt:lpstr>Draft Verification Protocols for On-Site Systems</vt:lpstr>
      <vt:lpstr>Draft Verification Protocols for On-Site Systems</vt:lpstr>
      <vt:lpstr>Draft Verification Protocols for On-Site Systems</vt:lpstr>
    </vt:vector>
  </TitlesOfParts>
  <Company>U.S. EPA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nzhou</dc:creator>
  <cp:lastModifiedBy>nzhou</cp:lastModifiedBy>
  <cp:revision>19</cp:revision>
  <dcterms:created xsi:type="dcterms:W3CDTF">2012-06-18T18:44:08Z</dcterms:created>
  <dcterms:modified xsi:type="dcterms:W3CDTF">2012-07-09T16:06:53Z</dcterms:modified>
</cp:coreProperties>
</file>