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1" r:id="rId4"/>
    <p:sldId id="27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AD15CF-AE71-4D01-AD15-CBF0280BCBCE}" type="doc">
      <dgm:prSet loTypeId="urn:microsoft.com/office/officeart/2005/8/layout/cycle5" loCatId="cycle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B086B20-0E3D-4A5A-A6D9-B5D815B9F8C9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CBP Data Administrator loads and QA/QC’s data</a:t>
          </a:r>
          <a:endParaRPr lang="en-US" dirty="0">
            <a:solidFill>
              <a:srgbClr val="FFFF00"/>
            </a:solidFill>
          </a:endParaRPr>
        </a:p>
      </dgm:t>
    </dgm:pt>
    <dgm:pt modelId="{87687055-EE9E-416E-A323-13263BD876B9}" type="parTrans" cxnId="{1B05DEB7-B52F-467C-B19D-DC89EF9C629F}">
      <dgm:prSet/>
      <dgm:spPr/>
      <dgm:t>
        <a:bodyPr/>
        <a:lstStyle/>
        <a:p>
          <a:endParaRPr lang="en-US"/>
        </a:p>
      </dgm:t>
    </dgm:pt>
    <dgm:pt modelId="{D32B3DC3-9C53-4F58-B9EC-EFD3BDCF2981}" type="sibTrans" cxnId="{1B05DEB7-B52F-467C-B19D-DC89EF9C629F}">
      <dgm:prSet>
        <dgm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DBC553CD-F54F-481F-BA56-E873A9B880D2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Required nutrient species determined &amp; non-significant facilities added</a:t>
          </a:r>
          <a:endParaRPr lang="en-US" dirty="0">
            <a:solidFill>
              <a:srgbClr val="FFFF00"/>
            </a:solidFill>
          </a:endParaRPr>
        </a:p>
      </dgm:t>
    </dgm:pt>
    <dgm:pt modelId="{939AB2E2-1188-4745-8A58-C85D74C7A290}" type="parTrans" cxnId="{B6324334-F96C-492E-80E3-84A71BEEAF13}">
      <dgm:prSet/>
      <dgm:spPr/>
      <dgm:t>
        <a:bodyPr/>
        <a:lstStyle/>
        <a:p>
          <a:endParaRPr lang="en-US"/>
        </a:p>
      </dgm:t>
    </dgm:pt>
    <dgm:pt modelId="{4010BBD7-646C-4589-81AB-7A1E0D5B94E6}" type="sibTrans" cxnId="{B6324334-F96C-492E-80E3-84A71BEEAF13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F9A4CE2F-A5C9-4E3E-A4A5-3E24F3F0609C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Loads calculated from reported measurements &amp; discharge</a:t>
          </a:r>
          <a:endParaRPr lang="en-US" dirty="0">
            <a:solidFill>
              <a:srgbClr val="FFFF00"/>
            </a:solidFill>
          </a:endParaRPr>
        </a:p>
      </dgm:t>
    </dgm:pt>
    <dgm:pt modelId="{90AF5D14-BC8C-46B5-A6EE-CF2977C1DACC}" type="parTrans" cxnId="{2B834D2F-F594-4EB2-ACB0-91EADCFFBC03}">
      <dgm:prSet/>
      <dgm:spPr/>
      <dgm:t>
        <a:bodyPr/>
        <a:lstStyle/>
        <a:p>
          <a:endParaRPr lang="en-US"/>
        </a:p>
      </dgm:t>
    </dgm:pt>
    <dgm:pt modelId="{D6EE0CA2-3C90-4119-8272-F7D497DBB020}" type="sibTrans" cxnId="{2B834D2F-F594-4EB2-ACB0-91EADCFFBC03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E1B76CD5-CE67-4F8F-97F9-EA290768993F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Feedback &amp; Review reports available online </a:t>
          </a:r>
          <a:endParaRPr lang="en-US" dirty="0">
            <a:solidFill>
              <a:srgbClr val="FFFF00"/>
            </a:solidFill>
          </a:endParaRPr>
        </a:p>
      </dgm:t>
    </dgm:pt>
    <dgm:pt modelId="{C3D5DCDC-BBEE-4A65-AC39-6064B8EBBF42}" type="parTrans" cxnId="{C47101D8-08CC-44A4-9B14-B6736682E0D5}">
      <dgm:prSet/>
      <dgm:spPr/>
      <dgm:t>
        <a:bodyPr/>
        <a:lstStyle/>
        <a:p>
          <a:endParaRPr lang="en-US"/>
        </a:p>
      </dgm:t>
    </dgm:pt>
    <dgm:pt modelId="{F8023518-E5E1-4DB4-A2E9-6F33460A8BE7}" type="sibTrans" cxnId="{C47101D8-08CC-44A4-9B14-B6736682E0D5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090FE637-4352-4EDC-8D69-D6C72F13E675}">
      <dgm:prSet phldrT="[Text]"/>
      <dgm:spPr/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Jurisdictions supply  annual facility data</a:t>
          </a:r>
        </a:p>
      </dgm:t>
    </dgm:pt>
    <dgm:pt modelId="{4DD706CC-E32F-4593-8F7B-F6A3FE1C849C}" type="parTrans" cxnId="{9ABEA676-AFA0-4E2C-A487-79A13C310F0F}">
      <dgm:prSet/>
      <dgm:spPr/>
      <dgm:t>
        <a:bodyPr/>
        <a:lstStyle/>
        <a:p>
          <a:endParaRPr lang="en-US"/>
        </a:p>
      </dgm:t>
    </dgm:pt>
    <dgm:pt modelId="{C6EC7D1E-887E-489A-BD4A-A339C61E7BEA}" type="sibTrans" cxnId="{9ABEA676-AFA0-4E2C-A487-79A13C310F0F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US"/>
        </a:p>
      </dgm:t>
    </dgm:pt>
    <dgm:pt modelId="{9B77FF09-6483-46FC-B4D7-49E12F4107AC}" type="pres">
      <dgm:prSet presAssocID="{BDAD15CF-AE71-4D01-AD15-CBF0280BCB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9992BFB-F76C-489C-A6EC-0400A0F31499}" type="pres">
      <dgm:prSet presAssocID="{9B086B20-0E3D-4A5A-A6D9-B5D815B9F8C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24E91D-3867-4C53-9514-C0FF9619228A}" type="pres">
      <dgm:prSet presAssocID="{9B086B20-0E3D-4A5A-A6D9-B5D815B9F8C9}" presName="spNode" presStyleCnt="0"/>
      <dgm:spPr/>
    </dgm:pt>
    <dgm:pt modelId="{A2DA7C82-E5DB-4EBD-809A-478C4EDC5233}" type="pres">
      <dgm:prSet presAssocID="{D32B3DC3-9C53-4F58-B9EC-EFD3BDCF2981}" presName="sibTrans" presStyleLbl="sibTrans1D1" presStyleIdx="0" presStyleCnt="5"/>
      <dgm:spPr/>
      <dgm:t>
        <a:bodyPr/>
        <a:lstStyle/>
        <a:p>
          <a:endParaRPr lang="en-US"/>
        </a:p>
      </dgm:t>
    </dgm:pt>
    <dgm:pt modelId="{751DD996-C3BF-43BE-9413-C41DE00E00F9}" type="pres">
      <dgm:prSet presAssocID="{DBC553CD-F54F-481F-BA56-E873A9B880D2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8B8A1-14A1-4F1B-B9C7-9EB345DA5378}" type="pres">
      <dgm:prSet presAssocID="{DBC553CD-F54F-481F-BA56-E873A9B880D2}" presName="spNode" presStyleCnt="0"/>
      <dgm:spPr/>
    </dgm:pt>
    <dgm:pt modelId="{4224C68B-A525-42A8-9562-0CCB60E27875}" type="pres">
      <dgm:prSet presAssocID="{4010BBD7-646C-4589-81AB-7A1E0D5B94E6}" presName="sibTrans" presStyleLbl="sibTrans1D1" presStyleIdx="1" presStyleCnt="5"/>
      <dgm:spPr/>
      <dgm:t>
        <a:bodyPr/>
        <a:lstStyle/>
        <a:p>
          <a:endParaRPr lang="en-US"/>
        </a:p>
      </dgm:t>
    </dgm:pt>
    <dgm:pt modelId="{2CFC8A86-32C2-4478-9683-F870130EC8E9}" type="pres">
      <dgm:prSet presAssocID="{F9A4CE2F-A5C9-4E3E-A4A5-3E24F3F0609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D02208-BB9A-4E38-919E-088DD74646B9}" type="pres">
      <dgm:prSet presAssocID="{F9A4CE2F-A5C9-4E3E-A4A5-3E24F3F0609C}" presName="spNode" presStyleCnt="0"/>
      <dgm:spPr/>
    </dgm:pt>
    <dgm:pt modelId="{06E5788C-CC88-48FC-B0A8-6E73C8313582}" type="pres">
      <dgm:prSet presAssocID="{D6EE0CA2-3C90-4119-8272-F7D497DBB020}" presName="sibTrans" presStyleLbl="sibTrans1D1" presStyleIdx="2" presStyleCnt="5"/>
      <dgm:spPr/>
      <dgm:t>
        <a:bodyPr/>
        <a:lstStyle/>
        <a:p>
          <a:endParaRPr lang="en-US"/>
        </a:p>
      </dgm:t>
    </dgm:pt>
    <dgm:pt modelId="{4306CD72-AA56-4C0E-B014-D775231DC143}" type="pres">
      <dgm:prSet presAssocID="{E1B76CD5-CE67-4F8F-97F9-EA290768993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BD5B15-D9EF-4A14-966A-9E3E8922F1E6}" type="pres">
      <dgm:prSet presAssocID="{E1B76CD5-CE67-4F8F-97F9-EA290768993F}" presName="spNode" presStyleCnt="0"/>
      <dgm:spPr/>
    </dgm:pt>
    <dgm:pt modelId="{06336B35-3D2A-41DC-B3D3-F04CF1EB0DDF}" type="pres">
      <dgm:prSet presAssocID="{F8023518-E5E1-4DB4-A2E9-6F33460A8BE7}" presName="sibTrans" presStyleLbl="sibTrans1D1" presStyleIdx="3" presStyleCnt="5"/>
      <dgm:spPr/>
      <dgm:t>
        <a:bodyPr/>
        <a:lstStyle/>
        <a:p>
          <a:endParaRPr lang="en-US"/>
        </a:p>
      </dgm:t>
    </dgm:pt>
    <dgm:pt modelId="{3F1AFB0C-4790-42FC-8C3E-F1BB9C635596}" type="pres">
      <dgm:prSet presAssocID="{090FE637-4352-4EDC-8D69-D6C72F13E67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E61844-78A7-4E0D-84D1-B107147F80ED}" type="pres">
      <dgm:prSet presAssocID="{090FE637-4352-4EDC-8D69-D6C72F13E675}" presName="spNode" presStyleCnt="0"/>
      <dgm:spPr/>
    </dgm:pt>
    <dgm:pt modelId="{621CCA46-B102-4819-A83F-34AC5448853F}" type="pres">
      <dgm:prSet presAssocID="{C6EC7D1E-887E-489A-BD4A-A339C61E7BEA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93FDCF6-45A4-40C2-9BF4-08D1BA832F92}" type="presOf" srcId="{DBC553CD-F54F-481F-BA56-E873A9B880D2}" destId="{751DD996-C3BF-43BE-9413-C41DE00E00F9}" srcOrd="0" destOrd="0" presId="urn:microsoft.com/office/officeart/2005/8/layout/cycle5"/>
    <dgm:cxn modelId="{1180A5F6-CE16-42B5-A227-4ED55894DB65}" type="presOf" srcId="{9B086B20-0E3D-4A5A-A6D9-B5D815B9F8C9}" destId="{F9992BFB-F76C-489C-A6EC-0400A0F31499}" srcOrd="0" destOrd="0" presId="urn:microsoft.com/office/officeart/2005/8/layout/cycle5"/>
    <dgm:cxn modelId="{3BF9A18F-8A42-4A6D-98B0-FC39D9358B33}" type="presOf" srcId="{4010BBD7-646C-4589-81AB-7A1E0D5B94E6}" destId="{4224C68B-A525-42A8-9562-0CCB60E27875}" srcOrd="0" destOrd="0" presId="urn:microsoft.com/office/officeart/2005/8/layout/cycle5"/>
    <dgm:cxn modelId="{0B052075-662C-4A81-A901-1FBE8D23B39B}" type="presOf" srcId="{BDAD15CF-AE71-4D01-AD15-CBF0280BCBCE}" destId="{9B77FF09-6483-46FC-B4D7-49E12F4107AC}" srcOrd="0" destOrd="0" presId="urn:microsoft.com/office/officeart/2005/8/layout/cycle5"/>
    <dgm:cxn modelId="{DAA3CCC5-A526-4E47-ABE9-B4EA981F96DF}" type="presOf" srcId="{F9A4CE2F-A5C9-4E3E-A4A5-3E24F3F0609C}" destId="{2CFC8A86-32C2-4478-9683-F870130EC8E9}" srcOrd="0" destOrd="0" presId="urn:microsoft.com/office/officeart/2005/8/layout/cycle5"/>
    <dgm:cxn modelId="{2B834D2F-F594-4EB2-ACB0-91EADCFFBC03}" srcId="{BDAD15CF-AE71-4D01-AD15-CBF0280BCBCE}" destId="{F9A4CE2F-A5C9-4E3E-A4A5-3E24F3F0609C}" srcOrd="2" destOrd="0" parTransId="{90AF5D14-BC8C-46B5-A6EE-CF2977C1DACC}" sibTransId="{D6EE0CA2-3C90-4119-8272-F7D497DBB020}"/>
    <dgm:cxn modelId="{296ADA92-6342-4AE1-AD6C-2A3CAF1A2AB1}" type="presOf" srcId="{C6EC7D1E-887E-489A-BD4A-A339C61E7BEA}" destId="{621CCA46-B102-4819-A83F-34AC5448853F}" srcOrd="0" destOrd="0" presId="urn:microsoft.com/office/officeart/2005/8/layout/cycle5"/>
    <dgm:cxn modelId="{DF4EA75E-040A-4147-836A-874F689C49CA}" type="presOf" srcId="{F8023518-E5E1-4DB4-A2E9-6F33460A8BE7}" destId="{06336B35-3D2A-41DC-B3D3-F04CF1EB0DDF}" srcOrd="0" destOrd="0" presId="urn:microsoft.com/office/officeart/2005/8/layout/cycle5"/>
    <dgm:cxn modelId="{1B05DEB7-B52F-467C-B19D-DC89EF9C629F}" srcId="{BDAD15CF-AE71-4D01-AD15-CBF0280BCBCE}" destId="{9B086B20-0E3D-4A5A-A6D9-B5D815B9F8C9}" srcOrd="0" destOrd="0" parTransId="{87687055-EE9E-416E-A323-13263BD876B9}" sibTransId="{D32B3DC3-9C53-4F58-B9EC-EFD3BDCF2981}"/>
    <dgm:cxn modelId="{B6324334-F96C-492E-80E3-84A71BEEAF13}" srcId="{BDAD15CF-AE71-4D01-AD15-CBF0280BCBCE}" destId="{DBC553CD-F54F-481F-BA56-E873A9B880D2}" srcOrd="1" destOrd="0" parTransId="{939AB2E2-1188-4745-8A58-C85D74C7A290}" sibTransId="{4010BBD7-646C-4589-81AB-7A1E0D5B94E6}"/>
    <dgm:cxn modelId="{C47101D8-08CC-44A4-9B14-B6736682E0D5}" srcId="{BDAD15CF-AE71-4D01-AD15-CBF0280BCBCE}" destId="{E1B76CD5-CE67-4F8F-97F9-EA290768993F}" srcOrd="3" destOrd="0" parTransId="{C3D5DCDC-BBEE-4A65-AC39-6064B8EBBF42}" sibTransId="{F8023518-E5E1-4DB4-A2E9-6F33460A8BE7}"/>
    <dgm:cxn modelId="{B26EF8B4-990E-40D6-B0D9-CEB8DF5BADBB}" type="presOf" srcId="{D6EE0CA2-3C90-4119-8272-F7D497DBB020}" destId="{06E5788C-CC88-48FC-B0A8-6E73C8313582}" srcOrd="0" destOrd="0" presId="urn:microsoft.com/office/officeart/2005/8/layout/cycle5"/>
    <dgm:cxn modelId="{54FA140D-84E4-4D0C-BA77-92A6FF6C5D78}" type="presOf" srcId="{E1B76CD5-CE67-4F8F-97F9-EA290768993F}" destId="{4306CD72-AA56-4C0E-B014-D775231DC143}" srcOrd="0" destOrd="0" presId="urn:microsoft.com/office/officeart/2005/8/layout/cycle5"/>
    <dgm:cxn modelId="{9ABEA676-AFA0-4E2C-A487-79A13C310F0F}" srcId="{BDAD15CF-AE71-4D01-AD15-CBF0280BCBCE}" destId="{090FE637-4352-4EDC-8D69-D6C72F13E675}" srcOrd="4" destOrd="0" parTransId="{4DD706CC-E32F-4593-8F7B-F6A3FE1C849C}" sibTransId="{C6EC7D1E-887E-489A-BD4A-A339C61E7BEA}"/>
    <dgm:cxn modelId="{2A550C0A-1941-4569-8A65-67B19AC16355}" type="presOf" srcId="{090FE637-4352-4EDC-8D69-D6C72F13E675}" destId="{3F1AFB0C-4790-42FC-8C3E-F1BB9C635596}" srcOrd="0" destOrd="0" presId="urn:microsoft.com/office/officeart/2005/8/layout/cycle5"/>
    <dgm:cxn modelId="{07EB7CED-F1C6-4EB6-A954-D68D93797AC2}" type="presOf" srcId="{D32B3DC3-9C53-4F58-B9EC-EFD3BDCF2981}" destId="{A2DA7C82-E5DB-4EBD-809A-478C4EDC5233}" srcOrd="0" destOrd="0" presId="urn:microsoft.com/office/officeart/2005/8/layout/cycle5"/>
    <dgm:cxn modelId="{F51C653F-0513-43D9-B296-51D495428E11}" type="presParOf" srcId="{9B77FF09-6483-46FC-B4D7-49E12F4107AC}" destId="{F9992BFB-F76C-489C-A6EC-0400A0F31499}" srcOrd="0" destOrd="0" presId="urn:microsoft.com/office/officeart/2005/8/layout/cycle5"/>
    <dgm:cxn modelId="{25DAC8A5-7C87-4383-B761-CF5973D7B081}" type="presParOf" srcId="{9B77FF09-6483-46FC-B4D7-49E12F4107AC}" destId="{3524E91D-3867-4C53-9514-C0FF9619228A}" srcOrd="1" destOrd="0" presId="urn:microsoft.com/office/officeart/2005/8/layout/cycle5"/>
    <dgm:cxn modelId="{5E6510CF-2C63-4CFF-A001-20CF8925596D}" type="presParOf" srcId="{9B77FF09-6483-46FC-B4D7-49E12F4107AC}" destId="{A2DA7C82-E5DB-4EBD-809A-478C4EDC5233}" srcOrd="2" destOrd="0" presId="urn:microsoft.com/office/officeart/2005/8/layout/cycle5"/>
    <dgm:cxn modelId="{E8A9FBB4-C35A-4216-9959-D151ABE27924}" type="presParOf" srcId="{9B77FF09-6483-46FC-B4D7-49E12F4107AC}" destId="{751DD996-C3BF-43BE-9413-C41DE00E00F9}" srcOrd="3" destOrd="0" presId="urn:microsoft.com/office/officeart/2005/8/layout/cycle5"/>
    <dgm:cxn modelId="{244525B9-B4E4-4CB9-BB6C-D822EA9201E5}" type="presParOf" srcId="{9B77FF09-6483-46FC-B4D7-49E12F4107AC}" destId="{6718B8A1-14A1-4F1B-B9C7-9EB345DA5378}" srcOrd="4" destOrd="0" presId="urn:microsoft.com/office/officeart/2005/8/layout/cycle5"/>
    <dgm:cxn modelId="{0A86E95E-9204-4DD0-8E4D-AA03BF1DA88C}" type="presParOf" srcId="{9B77FF09-6483-46FC-B4D7-49E12F4107AC}" destId="{4224C68B-A525-42A8-9562-0CCB60E27875}" srcOrd="5" destOrd="0" presId="urn:microsoft.com/office/officeart/2005/8/layout/cycle5"/>
    <dgm:cxn modelId="{051F0E43-E5A4-405C-8DFC-251069518FE3}" type="presParOf" srcId="{9B77FF09-6483-46FC-B4D7-49E12F4107AC}" destId="{2CFC8A86-32C2-4478-9683-F870130EC8E9}" srcOrd="6" destOrd="0" presId="urn:microsoft.com/office/officeart/2005/8/layout/cycle5"/>
    <dgm:cxn modelId="{7BEC341E-AEF1-475C-901D-FAF1C0B6CB68}" type="presParOf" srcId="{9B77FF09-6483-46FC-B4D7-49E12F4107AC}" destId="{66D02208-BB9A-4E38-919E-088DD74646B9}" srcOrd="7" destOrd="0" presId="urn:microsoft.com/office/officeart/2005/8/layout/cycle5"/>
    <dgm:cxn modelId="{C3D7E31C-CEDD-4661-9876-32C98030AC35}" type="presParOf" srcId="{9B77FF09-6483-46FC-B4D7-49E12F4107AC}" destId="{06E5788C-CC88-48FC-B0A8-6E73C8313582}" srcOrd="8" destOrd="0" presId="urn:microsoft.com/office/officeart/2005/8/layout/cycle5"/>
    <dgm:cxn modelId="{EE195738-65F8-4D47-B081-E127D19A9E91}" type="presParOf" srcId="{9B77FF09-6483-46FC-B4D7-49E12F4107AC}" destId="{4306CD72-AA56-4C0E-B014-D775231DC143}" srcOrd="9" destOrd="0" presId="urn:microsoft.com/office/officeart/2005/8/layout/cycle5"/>
    <dgm:cxn modelId="{C796201A-77D0-41E3-8F60-3990A33691C7}" type="presParOf" srcId="{9B77FF09-6483-46FC-B4D7-49E12F4107AC}" destId="{6BBD5B15-D9EF-4A14-966A-9E3E8922F1E6}" srcOrd="10" destOrd="0" presId="urn:microsoft.com/office/officeart/2005/8/layout/cycle5"/>
    <dgm:cxn modelId="{A71058C3-57EC-473F-BB6A-FBD85885234A}" type="presParOf" srcId="{9B77FF09-6483-46FC-B4D7-49E12F4107AC}" destId="{06336B35-3D2A-41DC-B3D3-F04CF1EB0DDF}" srcOrd="11" destOrd="0" presId="urn:microsoft.com/office/officeart/2005/8/layout/cycle5"/>
    <dgm:cxn modelId="{41F5EF95-DDE2-4854-ACBD-25A5F7EEAE7A}" type="presParOf" srcId="{9B77FF09-6483-46FC-B4D7-49E12F4107AC}" destId="{3F1AFB0C-4790-42FC-8C3E-F1BB9C635596}" srcOrd="12" destOrd="0" presId="urn:microsoft.com/office/officeart/2005/8/layout/cycle5"/>
    <dgm:cxn modelId="{13D49295-2BD5-4E9B-8E44-34FED7947FDB}" type="presParOf" srcId="{9B77FF09-6483-46FC-B4D7-49E12F4107AC}" destId="{95E61844-78A7-4E0D-84D1-B107147F80ED}" srcOrd="13" destOrd="0" presId="urn:microsoft.com/office/officeart/2005/8/layout/cycle5"/>
    <dgm:cxn modelId="{5F5C5AAD-5571-4AF9-AB75-21C62E416BA4}" type="presParOf" srcId="{9B77FF09-6483-46FC-B4D7-49E12F4107AC}" destId="{621CCA46-B102-4819-A83F-34AC5448853F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9992BFB-F76C-489C-A6EC-0400A0F31499}">
      <dsp:nvSpPr>
        <dsp:cNvPr id="0" name=""/>
        <dsp:cNvSpPr/>
      </dsp:nvSpPr>
      <dsp:spPr>
        <a:xfrm>
          <a:off x="2542765" y="2982"/>
          <a:ext cx="1848668" cy="1201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FFFF00"/>
              </a:solidFill>
            </a:rPr>
            <a:t>CBP Data Administrator loads and QA/QC’s data</a:t>
          </a:r>
          <a:endParaRPr lang="en-US" sz="1500" kern="1200" dirty="0">
            <a:solidFill>
              <a:srgbClr val="FFFF00"/>
            </a:solidFill>
          </a:endParaRPr>
        </a:p>
      </dsp:txBody>
      <dsp:txXfrm>
        <a:off x="2542765" y="2982"/>
        <a:ext cx="1848668" cy="1201634"/>
      </dsp:txXfrm>
    </dsp:sp>
    <dsp:sp modelId="{A2DA7C82-E5DB-4EBD-809A-478C4EDC5233}">
      <dsp:nvSpPr>
        <dsp:cNvPr id="0" name=""/>
        <dsp:cNvSpPr/>
      </dsp:nvSpPr>
      <dsp:spPr>
        <a:xfrm>
          <a:off x="1062011" y="603799"/>
          <a:ext cx="4810177" cy="4810177"/>
        </a:xfrm>
        <a:custGeom>
          <a:avLst/>
          <a:gdLst/>
          <a:ahLst/>
          <a:cxnLst/>
          <a:rect l="0" t="0" r="0" b="0"/>
          <a:pathLst>
            <a:path>
              <a:moveTo>
                <a:pt x="3578145" y="305472"/>
              </a:moveTo>
              <a:arcTo wR="2405088" hR="2405088" stAng="17951527" swAng="1214569"/>
            </a:path>
          </a:pathLst>
        </a:custGeom>
        <a:noFill/>
        <a:ln w="381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dsp:style>
    </dsp:sp>
    <dsp:sp modelId="{751DD996-C3BF-43BE-9413-C41DE00E00F9}">
      <dsp:nvSpPr>
        <dsp:cNvPr id="0" name=""/>
        <dsp:cNvSpPr/>
      </dsp:nvSpPr>
      <dsp:spPr>
        <a:xfrm>
          <a:off x="4830141" y="1664857"/>
          <a:ext cx="1848668" cy="1201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FFFF00"/>
              </a:solidFill>
            </a:rPr>
            <a:t>Required nutrient species determined &amp; non-significant facilities added</a:t>
          </a:r>
          <a:endParaRPr lang="en-US" sz="1500" kern="1200" dirty="0">
            <a:solidFill>
              <a:srgbClr val="FFFF00"/>
            </a:solidFill>
          </a:endParaRPr>
        </a:p>
      </dsp:txBody>
      <dsp:txXfrm>
        <a:off x="4830141" y="1664857"/>
        <a:ext cx="1848668" cy="1201634"/>
      </dsp:txXfrm>
    </dsp:sp>
    <dsp:sp modelId="{4224C68B-A525-42A8-9562-0CCB60E27875}">
      <dsp:nvSpPr>
        <dsp:cNvPr id="0" name=""/>
        <dsp:cNvSpPr/>
      </dsp:nvSpPr>
      <dsp:spPr>
        <a:xfrm>
          <a:off x="1062011" y="603799"/>
          <a:ext cx="4810177" cy="4810177"/>
        </a:xfrm>
        <a:custGeom>
          <a:avLst/>
          <a:gdLst/>
          <a:ahLst/>
          <a:cxnLst/>
          <a:rect l="0" t="0" r="0" b="0"/>
          <a:pathLst>
            <a:path>
              <a:moveTo>
                <a:pt x="4804456" y="2570880"/>
              </a:moveTo>
              <a:arcTo wR="2405088" hR="2405088" stAng="21837165" swAng="1362071"/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2CFC8A86-32C2-4478-9683-F870130EC8E9}">
      <dsp:nvSpPr>
        <dsp:cNvPr id="0" name=""/>
        <dsp:cNvSpPr/>
      </dsp:nvSpPr>
      <dsp:spPr>
        <a:xfrm>
          <a:off x="3956441" y="4353828"/>
          <a:ext cx="1848668" cy="1201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FFFF00"/>
              </a:solidFill>
            </a:rPr>
            <a:t>Loads calculated from reported measurements &amp; discharge</a:t>
          </a:r>
          <a:endParaRPr lang="en-US" sz="1500" kern="1200" dirty="0">
            <a:solidFill>
              <a:srgbClr val="FFFF00"/>
            </a:solidFill>
          </a:endParaRPr>
        </a:p>
      </dsp:txBody>
      <dsp:txXfrm>
        <a:off x="3956441" y="4353828"/>
        <a:ext cx="1848668" cy="1201634"/>
      </dsp:txXfrm>
    </dsp:sp>
    <dsp:sp modelId="{06E5788C-CC88-48FC-B0A8-6E73C8313582}">
      <dsp:nvSpPr>
        <dsp:cNvPr id="0" name=""/>
        <dsp:cNvSpPr/>
      </dsp:nvSpPr>
      <dsp:spPr>
        <a:xfrm>
          <a:off x="1062011" y="603799"/>
          <a:ext cx="4810177" cy="4810177"/>
        </a:xfrm>
        <a:custGeom>
          <a:avLst/>
          <a:gdLst/>
          <a:ahLst/>
          <a:cxnLst/>
          <a:rect l="0" t="0" r="0" b="0"/>
          <a:pathLst>
            <a:path>
              <a:moveTo>
                <a:pt x="2701379" y="4791857"/>
              </a:moveTo>
              <a:arcTo wR="2405088" hR="2405088" stAng="4975414" swAng="849172"/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4306CD72-AA56-4C0E-B014-D775231DC143}">
      <dsp:nvSpPr>
        <dsp:cNvPr id="0" name=""/>
        <dsp:cNvSpPr/>
      </dsp:nvSpPr>
      <dsp:spPr>
        <a:xfrm>
          <a:off x="1129089" y="4353828"/>
          <a:ext cx="1848668" cy="1201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FFFF00"/>
              </a:solidFill>
            </a:rPr>
            <a:t>Feedback &amp; Review reports available online </a:t>
          </a:r>
          <a:endParaRPr lang="en-US" sz="1500" kern="1200" dirty="0">
            <a:solidFill>
              <a:srgbClr val="FFFF00"/>
            </a:solidFill>
          </a:endParaRPr>
        </a:p>
      </dsp:txBody>
      <dsp:txXfrm>
        <a:off x="1129089" y="4353828"/>
        <a:ext cx="1848668" cy="1201634"/>
      </dsp:txXfrm>
    </dsp:sp>
    <dsp:sp modelId="{06336B35-3D2A-41DC-B3D3-F04CF1EB0DDF}">
      <dsp:nvSpPr>
        <dsp:cNvPr id="0" name=""/>
        <dsp:cNvSpPr/>
      </dsp:nvSpPr>
      <dsp:spPr>
        <a:xfrm>
          <a:off x="1062011" y="603799"/>
          <a:ext cx="4810177" cy="4810177"/>
        </a:xfrm>
        <a:custGeom>
          <a:avLst/>
          <a:gdLst/>
          <a:ahLst/>
          <a:cxnLst/>
          <a:rect l="0" t="0" r="0" b="0"/>
          <a:pathLst>
            <a:path>
              <a:moveTo>
                <a:pt x="255582" y="3484012"/>
              </a:moveTo>
              <a:arcTo wR="2405088" hR="2405088" stAng="9200765" swAng="1362071"/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3F1AFB0C-4790-42FC-8C3E-F1BB9C635596}">
      <dsp:nvSpPr>
        <dsp:cNvPr id="0" name=""/>
        <dsp:cNvSpPr/>
      </dsp:nvSpPr>
      <dsp:spPr>
        <a:xfrm>
          <a:off x="255390" y="1664857"/>
          <a:ext cx="1848668" cy="120163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rgbClr val="FFFF00"/>
              </a:solidFill>
            </a:rPr>
            <a:t>Jurisdictions supply  annual facility data</a:t>
          </a:r>
        </a:p>
      </dsp:txBody>
      <dsp:txXfrm>
        <a:off x="255390" y="1664857"/>
        <a:ext cx="1848668" cy="1201634"/>
      </dsp:txXfrm>
    </dsp:sp>
    <dsp:sp modelId="{621CCA46-B102-4819-A83F-34AC5448853F}">
      <dsp:nvSpPr>
        <dsp:cNvPr id="0" name=""/>
        <dsp:cNvSpPr/>
      </dsp:nvSpPr>
      <dsp:spPr>
        <a:xfrm>
          <a:off x="1062011" y="603799"/>
          <a:ext cx="4810177" cy="4810177"/>
        </a:xfrm>
        <a:custGeom>
          <a:avLst/>
          <a:gdLst/>
          <a:ahLst/>
          <a:cxnLst/>
          <a:rect l="0" t="0" r="0" b="0"/>
          <a:pathLst>
            <a:path>
              <a:moveTo>
                <a:pt x="578020" y="841032"/>
              </a:moveTo>
              <a:arcTo wR="2405088" hR="2405088" stAng="13233905" swAng="1214569"/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  <a:tailEnd type="arrow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60533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3354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7552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5888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4919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8285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931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1141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13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204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548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50000"/>
              </a:schemeClr>
            </a:gs>
            <a:gs pos="100000">
              <a:schemeClr val="accent1">
                <a:lumMod val="5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2427F-2518-401C-B3F6-11B6117B74AE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4326-CD6A-495F-8CD5-6F4AF00A1A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8143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386" y="3192720"/>
            <a:ext cx="7855227" cy="236988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Wastewater </a:t>
            </a:r>
            <a:r>
              <a:rPr lang="en-US" sz="2800" b="1" dirty="0">
                <a:solidFill>
                  <a:schemeClr val="bg1"/>
                </a:solidFill>
              </a:rPr>
              <a:t>Treatment Workgroup Conference Call </a:t>
            </a:r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Tuesday, July 10, 2012 </a:t>
            </a:r>
          </a:p>
          <a:p>
            <a:pPr algn="ctr"/>
            <a:endParaRPr lang="en-US" sz="2800" b="1" dirty="0">
              <a:solidFill>
                <a:schemeClr val="bg1"/>
              </a:solidFill>
            </a:endParaRPr>
          </a:p>
          <a:p>
            <a:pPr algn="ctr"/>
            <a:endParaRPr lang="en-US" sz="2800" b="1" dirty="0" smtClean="0">
              <a:solidFill>
                <a:schemeClr val="bg1"/>
              </a:solidFill>
            </a:endParaRP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Marty Hurd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martin.hurd@tetratech.com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2212" y="638906"/>
            <a:ext cx="4651658" cy="1200329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 WWDB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Data </a:t>
            </a:r>
            <a:r>
              <a:rPr lang="en-US" sz="3600" b="1" dirty="0">
                <a:solidFill>
                  <a:schemeClr val="bg1"/>
                </a:solidFill>
              </a:rPr>
              <a:t>Reporting System 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401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09598" y="381000"/>
            <a:ext cx="5934841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Review: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	</a:t>
            </a:r>
            <a:endParaRPr lang="en-US" sz="3200" b="1" dirty="0" smtClean="0">
              <a:solidFill>
                <a:srgbClr val="FFFF00"/>
              </a:solidFill>
            </a:endParaRP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949944178"/>
              </p:ext>
            </p:extLst>
          </p:nvPr>
        </p:nvGraphicFramePr>
        <p:xfrm>
          <a:off x="1295400" y="457200"/>
          <a:ext cx="6934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90600" y="3886200"/>
            <a:ext cx="15569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If changes are required</a:t>
            </a:r>
            <a:endParaRPr lang="en-US" sz="1600" dirty="0">
              <a:solidFill>
                <a:schemeClr val="bg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819400" y="2961929"/>
            <a:ext cx="2314556" cy="1719833"/>
            <a:chOff x="2819400" y="2961929"/>
            <a:chExt cx="2314556" cy="1719833"/>
          </a:xfrm>
        </p:grpSpPr>
        <p:pic>
          <p:nvPicPr>
            <p:cNvPr id="2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4799" y="2961929"/>
              <a:ext cx="768642" cy="7550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4" name="Straight Arrow Connector 3"/>
            <p:cNvCxnSpPr/>
            <p:nvPr/>
          </p:nvCxnSpPr>
          <p:spPr>
            <a:xfrm flipV="1">
              <a:off x="2819400" y="3886201"/>
              <a:ext cx="1179649" cy="584774"/>
            </a:xfrm>
            <a:prstGeom prst="straightConnector1">
              <a:avLst/>
            </a:prstGeom>
            <a:ln w="28575"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77018" y="4096987"/>
              <a:ext cx="15569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>
                  <a:solidFill>
                    <a:schemeClr val="bg1"/>
                  </a:solidFill>
                </a:rPr>
                <a:t>Data finalized &amp; confirmed</a:t>
              </a:r>
              <a:endParaRPr lang="en-US" sz="160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81863" y="3211935"/>
              <a:ext cx="7235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 smtClean="0"/>
                <a:t>BayTAS</a:t>
              </a:r>
              <a:endParaRPr lang="en-US" sz="1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401500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95400" y="762000"/>
            <a:ext cx="5934841" cy="35548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Completed: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Database Design &amp; Build</a:t>
            </a: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     Data Migration</a:t>
            </a:r>
          </a:p>
          <a:p>
            <a:pPr lvl="2">
              <a:spcAft>
                <a:spcPts val="600"/>
              </a:spcAft>
            </a:pPr>
            <a:r>
              <a:rPr lang="en-US" sz="2400" b="1" dirty="0" smtClean="0">
                <a:solidFill>
                  <a:srgbClr val="FFFF00"/>
                </a:solidFill>
              </a:rPr>
              <a:t>     Legacy CBP data</a:t>
            </a:r>
          </a:p>
          <a:p>
            <a:pPr lvl="2">
              <a:spcAft>
                <a:spcPts val="600"/>
              </a:spcAft>
            </a:pPr>
            <a:r>
              <a:rPr lang="en-US" sz="2400" b="1" dirty="0" smtClean="0">
                <a:solidFill>
                  <a:srgbClr val="FFFF00"/>
                </a:solidFill>
              </a:rPr>
              <a:t>     2011 Data Submission</a:t>
            </a:r>
          </a:p>
          <a:p>
            <a:pPr lvl="2"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 </a:t>
            </a:r>
            <a:r>
              <a:rPr lang="en-US" sz="2400" b="1" dirty="0" smtClean="0">
                <a:solidFill>
                  <a:srgbClr val="FFFF00"/>
                </a:solidFill>
              </a:rPr>
              <a:t>    Data Loader</a:t>
            </a: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	</a:t>
            </a:r>
            <a:r>
              <a:rPr lang="en-US" sz="2400" b="1" dirty="0" smtClean="0">
                <a:solidFill>
                  <a:srgbClr val="FFFF00"/>
                </a:solidFill>
              </a:rPr>
              <a:t>Validations</a:t>
            </a:r>
          </a:p>
        </p:txBody>
      </p:sp>
    </p:spTree>
    <p:extLst>
      <p:ext uri="{BB962C8B-B14F-4D97-AF65-F5344CB8AC3E}">
        <p14:creationId xmlns:p14="http://schemas.microsoft.com/office/powerpoint/2010/main" xmlns="" val="401500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902676" y="2562805"/>
            <a:ext cx="7098324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Scenario Builder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Watershed Model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CBP Data Hub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TMDL Tracking &amp; Accounting System (BayTAS)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>
                <a:solidFill>
                  <a:srgbClr val="FFFF00"/>
                </a:solidFill>
              </a:rPr>
              <a:t>Chesapeake Assessment &amp; Scenario Tool (</a:t>
            </a:r>
            <a:r>
              <a:rPr lang="en-US" sz="2400" b="1" dirty="0" smtClean="0">
                <a:solidFill>
                  <a:srgbClr val="FFFF00"/>
                </a:solidFill>
              </a:rPr>
              <a:t>CAST)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rgbClr val="FFFF00"/>
                </a:solidFill>
              </a:rPr>
              <a:t>WIP Appendix Q</a:t>
            </a:r>
            <a:endParaRPr lang="en-US" sz="3200" b="1" dirty="0" smtClean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598" y="533400"/>
            <a:ext cx="5934841" cy="132343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Integration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FFFF00"/>
                </a:solidFill>
              </a:rPr>
              <a:t>	</a:t>
            </a:r>
            <a:endParaRPr lang="en-US" sz="3200" b="1" dirty="0" smtClean="0">
              <a:solidFill>
                <a:srgbClr val="FFFF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9818" y="2057400"/>
            <a:ext cx="768642" cy="755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5176882" y="2307406"/>
            <a:ext cx="723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BayTAS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xmlns="" val="4006974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1000" y="1829922"/>
            <a:ext cx="8458200" cy="2894478"/>
            <a:chOff x="381000" y="3353922"/>
            <a:chExt cx="8458200" cy="2894478"/>
          </a:xfrm>
        </p:grpSpPr>
        <p:sp>
          <p:nvSpPr>
            <p:cNvPr id="7" name="TextBox 6"/>
            <p:cNvSpPr txBox="1"/>
            <p:nvPr/>
          </p:nvSpPr>
          <p:spPr>
            <a:xfrm>
              <a:off x="1143000" y="3353922"/>
              <a:ext cx="7696200" cy="230832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2400" b="1" dirty="0" smtClean="0">
                  <a:solidFill>
                    <a:srgbClr val="FFFF00"/>
                  </a:solidFill>
                </a:rPr>
                <a:t>Time frame?</a:t>
              </a:r>
            </a:p>
            <a:p>
              <a:endParaRPr lang="en-US" sz="2400" b="1" dirty="0">
                <a:solidFill>
                  <a:srgbClr val="FFFF00"/>
                </a:solidFill>
              </a:endParaRPr>
            </a:p>
            <a:p>
              <a:r>
                <a:rPr lang="en-US" sz="2400" b="1" dirty="0">
                  <a:solidFill>
                    <a:srgbClr val="FFFF00"/>
                  </a:solidFill>
                </a:rPr>
                <a:t>	</a:t>
              </a:r>
              <a:r>
                <a:rPr lang="en-US" sz="3200" b="1" dirty="0" smtClean="0">
                  <a:solidFill>
                    <a:srgbClr val="FFFF00"/>
                  </a:solidFill>
                </a:rPr>
                <a:t>March:  		Integration Tasks</a:t>
              </a:r>
            </a:p>
            <a:p>
              <a:r>
                <a:rPr lang="en-US" sz="3200" b="1" dirty="0" smtClean="0">
                  <a:solidFill>
                    <a:srgbClr val="FFFF00"/>
                  </a:solidFill>
                </a:rPr>
                <a:t>	July:			Complete DB mods</a:t>
              </a:r>
            </a:p>
            <a:p>
              <a:r>
                <a:rPr lang="en-US" sz="3200" b="1" dirty="0">
                  <a:solidFill>
                    <a:srgbClr val="FFFF00"/>
                  </a:solidFill>
                </a:rPr>
                <a:t>	</a:t>
              </a:r>
              <a:r>
                <a:rPr lang="en-US" sz="3200" b="1" dirty="0" smtClean="0">
                  <a:solidFill>
                    <a:srgbClr val="FFFF00"/>
                  </a:solidFill>
                </a:rPr>
                <a:t>August:		Test – Feedback</a:t>
              </a:r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1000" y="5029200"/>
              <a:ext cx="1219200" cy="1219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295633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96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Tetra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 User</dc:creator>
  <cp:lastModifiedBy>Jeremy C Hanson</cp:lastModifiedBy>
  <cp:revision>25</cp:revision>
  <dcterms:created xsi:type="dcterms:W3CDTF">2011-10-17T20:23:12Z</dcterms:created>
  <dcterms:modified xsi:type="dcterms:W3CDTF">2012-07-16T12:54:40Z</dcterms:modified>
</cp:coreProperties>
</file>