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6" r:id="rId4"/>
    <p:sldId id="279" r:id="rId5"/>
    <p:sldId id="267" r:id="rId6"/>
    <p:sldId id="257" r:id="rId7"/>
    <p:sldId id="268" r:id="rId8"/>
    <p:sldId id="270" r:id="rId9"/>
    <p:sldId id="271" r:id="rId10"/>
    <p:sldId id="272" r:id="rId11"/>
    <p:sldId id="280" r:id="rId12"/>
    <p:sldId id="282" r:id="rId13"/>
    <p:sldId id="30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9F920B-77FB-430F-939C-DFF1BF20A61F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F006D-FF9D-4109-97AE-E23627320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E2BB50-B1F7-462A-85EC-8ABD2931F7C3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4A6478-02EF-4529-9EC8-85A66D21F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14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02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66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50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27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77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67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2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81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5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1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5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2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3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70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8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4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86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2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2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12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89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91DC-C724-4F10-80A2-7338071F008B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Chesapeake Bay Program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 Framework Implementation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4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DF Implementation Outcomes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GIT/workgroup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significant effort to implement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operational clarity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transparency and accountability</a:t>
            </a:r>
          </a:p>
          <a:p>
            <a:pPr marL="0" indent="0">
              <a:buNone/>
            </a:pPr>
            <a:r>
              <a:rPr lang="en-US" b="1" dirty="0" smtClean="0"/>
              <a:t>CBP management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identifying coordination opportunities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clarifying decision points </a:t>
            </a:r>
          </a:p>
          <a:p>
            <a:pPr marL="0" indent="0">
              <a:buNone/>
            </a:pPr>
            <a:r>
              <a:rPr lang="en-US" b="1" dirty="0" smtClean="0"/>
              <a:t>Future </a:t>
            </a:r>
            <a:r>
              <a:rPr lang="en-US" b="1" dirty="0"/>
              <a:t>p</a:t>
            </a:r>
            <a:r>
              <a:rPr lang="en-US" b="1" dirty="0" smtClean="0"/>
              <a:t>rogram design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framing management issues and partner roles</a:t>
            </a:r>
          </a:p>
        </p:txBody>
      </p:sp>
    </p:spTree>
    <p:extLst>
      <p:ext uri="{BB962C8B-B14F-4D97-AF65-F5344CB8AC3E}">
        <p14:creationId xmlns:p14="http://schemas.microsoft.com/office/powerpoint/2010/main" xmlns="" val="505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Framing Future Program Design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Review/synthesis of current goals</a:t>
            </a:r>
          </a:p>
          <a:p>
            <a:pPr lvl="1"/>
            <a:r>
              <a:rPr lang="en-US" dirty="0" smtClean="0"/>
              <a:t>EC approved goals and commitments</a:t>
            </a:r>
          </a:p>
          <a:p>
            <a:pPr lvl="1"/>
            <a:r>
              <a:rPr lang="en-US" dirty="0" smtClean="0"/>
              <a:t>presently there are 27 goals identified by GITs</a:t>
            </a:r>
          </a:p>
          <a:p>
            <a:r>
              <a:rPr lang="en-US" dirty="0"/>
              <a:t>Program structure</a:t>
            </a:r>
          </a:p>
          <a:p>
            <a:pPr lvl="1"/>
            <a:r>
              <a:rPr lang="en-US" dirty="0"/>
              <a:t>decision framework implementation is highlighting the essential distinctions between</a:t>
            </a:r>
          </a:p>
          <a:p>
            <a:pPr lvl="3"/>
            <a:r>
              <a:rPr lang="en-US" sz="2200" dirty="0"/>
              <a:t>GIT purview and abilities</a:t>
            </a:r>
          </a:p>
          <a:p>
            <a:pPr lvl="3"/>
            <a:r>
              <a:rPr lang="en-US" sz="2200" dirty="0"/>
              <a:t>partnership/program purview and abilities</a:t>
            </a:r>
          </a:p>
          <a:p>
            <a:pPr lvl="3"/>
            <a:r>
              <a:rPr lang="en-US" sz="2200" dirty="0"/>
              <a:t>individual partners or stakeholders interests and actions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16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Framing Future Program Design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 evaluation</a:t>
            </a:r>
          </a:p>
          <a:p>
            <a:pPr lvl="1"/>
            <a:r>
              <a:rPr lang="en-US" dirty="0" smtClean="0"/>
              <a:t>What assessments are needed to monitor and manage the program?</a:t>
            </a:r>
          </a:p>
          <a:p>
            <a:pPr lvl="1"/>
            <a:r>
              <a:rPr lang="en-US" dirty="0" smtClean="0"/>
              <a:t>At what levels do assessments need to occur?</a:t>
            </a:r>
          </a:p>
          <a:p>
            <a:pPr lvl="2"/>
            <a:r>
              <a:rPr lang="en-US" dirty="0" smtClean="0"/>
              <a:t>individual intervention assessments (outputs)</a:t>
            </a:r>
          </a:p>
          <a:p>
            <a:pPr lvl="2"/>
            <a:r>
              <a:rPr lang="en-US" dirty="0" smtClean="0"/>
              <a:t>goal attainment evaluations (outcomes)</a:t>
            </a:r>
          </a:p>
          <a:p>
            <a:pPr lvl="2"/>
            <a:r>
              <a:rPr lang="en-US" dirty="0" smtClean="0"/>
              <a:t>program performance (effectiveness)</a:t>
            </a:r>
          </a:p>
          <a:p>
            <a:r>
              <a:rPr lang="en-US" dirty="0"/>
              <a:t>Characteristics of any future agreement</a:t>
            </a:r>
          </a:p>
          <a:p>
            <a:pPr lvl="1"/>
            <a:r>
              <a:rPr lang="en-US" dirty="0"/>
              <a:t>Should the agreement be based on:</a:t>
            </a:r>
          </a:p>
          <a:p>
            <a:pPr lvl="2"/>
            <a:r>
              <a:rPr lang="en-US" dirty="0"/>
              <a:t>explicit environmental outcomes</a:t>
            </a:r>
          </a:p>
          <a:p>
            <a:pPr lvl="2"/>
            <a:r>
              <a:rPr lang="en-US" dirty="0"/>
              <a:t>partnership structure</a:t>
            </a:r>
          </a:p>
          <a:p>
            <a:pPr lvl="2"/>
            <a:r>
              <a:rPr lang="en-US" dirty="0"/>
              <a:t>governance/decision process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Cross Goal Team Collaboration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8649" y="381000"/>
            <a:ext cx="7777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How do strategies and actions of one GIT influence or affect the actions and outcomes of another GIT?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8649" y="2667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Decision Framework provides a common </a:t>
            </a:r>
            <a:r>
              <a:rPr lang="en-US" sz="3600" b="1" i="1" dirty="0" smtClean="0"/>
              <a:t>nomenclature</a:t>
            </a:r>
            <a:r>
              <a:rPr lang="en-US" sz="3600" i="1" dirty="0" smtClean="0"/>
              <a:t> for inter-GIT communication and collaboration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8649" y="4724400"/>
            <a:ext cx="848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In many cases geography is the common </a:t>
            </a:r>
            <a:r>
              <a:rPr lang="en-US" sz="3600" b="1" i="1" dirty="0" smtClean="0"/>
              <a:t>currency</a:t>
            </a:r>
            <a:r>
              <a:rPr lang="en-US" sz="3600" i="1" dirty="0" smtClean="0"/>
              <a:t> for inter-GIT communication and collaboration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19812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800" y="27736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0" y="35661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800" y="43586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0800" y="51511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59436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54381" y="838200"/>
            <a:ext cx="2364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 </a:t>
            </a:r>
          </a:p>
          <a:p>
            <a:pPr algn="ctr"/>
            <a:r>
              <a:rPr lang="en-US" b="1" dirty="0" smtClean="0"/>
              <a:t>Habitats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8" idx="2"/>
            <a:endCxn id="9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10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12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13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" idx="2"/>
            <a:endCxn id="3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2"/>
            <a:endCxn id="4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" idx="2"/>
            <a:endCxn id="5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6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" idx="2"/>
            <a:endCxn id="7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  <a:endCxn id="15" idx="0"/>
          </p:cNvCxnSpPr>
          <p:nvPr/>
        </p:nvCxnSpPr>
        <p:spPr>
          <a:xfrm>
            <a:off x="7086600" y="25908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5" idx="2"/>
            <a:endCxn id="16" idx="0"/>
          </p:cNvCxnSpPr>
          <p:nvPr/>
        </p:nvCxnSpPr>
        <p:spPr>
          <a:xfrm>
            <a:off x="7086600" y="33832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2"/>
            <a:endCxn id="17" idx="0"/>
          </p:cNvCxnSpPr>
          <p:nvPr/>
        </p:nvCxnSpPr>
        <p:spPr>
          <a:xfrm>
            <a:off x="7086600" y="41757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7" idx="2"/>
            <a:endCxn id="18" idx="0"/>
          </p:cNvCxnSpPr>
          <p:nvPr/>
        </p:nvCxnSpPr>
        <p:spPr>
          <a:xfrm>
            <a:off x="7086600" y="49682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" idx="2"/>
            <a:endCxn id="19" idx="0"/>
          </p:cNvCxnSpPr>
          <p:nvPr/>
        </p:nvCxnSpPr>
        <p:spPr>
          <a:xfrm>
            <a:off x="7086600" y="57607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7" idx="1"/>
            <a:endCxn id="2" idx="1"/>
          </p:cNvCxnSpPr>
          <p:nvPr/>
        </p:nvCxnSpPr>
        <p:spPr>
          <a:xfrm rot="10800000">
            <a:off x="762000" y="2209800"/>
            <a:ext cx="12700" cy="3962400"/>
          </a:xfrm>
          <a:prstGeom prst="bentConnector3">
            <a:avLst>
              <a:gd name="adj1" fmla="val 3225001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3"/>
            <a:endCxn id="14" idx="3"/>
          </p:cNvCxnSpPr>
          <p:nvPr/>
        </p:nvCxnSpPr>
        <p:spPr>
          <a:xfrm flipV="1">
            <a:off x="7772400" y="2286000"/>
            <a:ext cx="12700" cy="3962400"/>
          </a:xfrm>
          <a:prstGeom prst="bentConnector3">
            <a:avLst>
              <a:gd name="adj1" fmla="val 2550001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3" idx="3"/>
            <a:endCxn id="8" idx="3"/>
          </p:cNvCxnSpPr>
          <p:nvPr/>
        </p:nvCxnSpPr>
        <p:spPr>
          <a:xfrm flipV="1">
            <a:off x="4953000" y="2209800"/>
            <a:ext cx="12700" cy="3962400"/>
          </a:xfrm>
          <a:prstGeom prst="bentConnector3">
            <a:avLst>
              <a:gd name="adj1" fmla="val 180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7931" y="838200"/>
            <a:ext cx="241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 </a:t>
            </a:r>
          </a:p>
          <a:p>
            <a:pPr algn="ctr"/>
            <a:r>
              <a:rPr lang="en-US" b="1" dirty="0" smtClean="0"/>
              <a:t>Habitats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2133600" y="3002280"/>
            <a:ext cx="1447800" cy="31699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>
            <a:off x="4953000" y="3002280"/>
            <a:ext cx="1447800" cy="3246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3886200"/>
            <a:ext cx="12701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1009" y="3962400"/>
            <a:ext cx="14265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Habitats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or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19812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00800" y="27736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35661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00800" y="43586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00800" y="51511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0800" y="59436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48" name="Straight Arrow Connector 47"/>
          <p:cNvCxnSpPr>
            <a:stCxn id="36" idx="2"/>
            <a:endCxn id="37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2"/>
            <a:endCxn id="39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2"/>
            <a:endCxn id="40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2"/>
            <a:endCxn id="41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31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32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2"/>
            <a:endCxn id="33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2"/>
            <a:endCxn id="34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4" idx="2"/>
            <a:endCxn id="35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2"/>
            <a:endCxn id="43" idx="0"/>
          </p:cNvCxnSpPr>
          <p:nvPr/>
        </p:nvCxnSpPr>
        <p:spPr>
          <a:xfrm>
            <a:off x="7086600" y="25908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44" idx="0"/>
          </p:cNvCxnSpPr>
          <p:nvPr/>
        </p:nvCxnSpPr>
        <p:spPr>
          <a:xfrm>
            <a:off x="7086600" y="33832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2"/>
            <a:endCxn id="45" idx="0"/>
          </p:cNvCxnSpPr>
          <p:nvPr/>
        </p:nvCxnSpPr>
        <p:spPr>
          <a:xfrm>
            <a:off x="7086600" y="41757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5" idx="2"/>
            <a:endCxn id="46" idx="0"/>
          </p:cNvCxnSpPr>
          <p:nvPr/>
        </p:nvCxnSpPr>
        <p:spPr>
          <a:xfrm>
            <a:off x="7086600" y="49682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2"/>
            <a:endCxn id="47" idx="0"/>
          </p:cNvCxnSpPr>
          <p:nvPr/>
        </p:nvCxnSpPr>
        <p:spPr>
          <a:xfrm>
            <a:off x="7086600" y="57607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Elbow Connector 66"/>
          <p:cNvCxnSpPr>
            <a:stCxn id="34" idx="3"/>
            <a:endCxn id="43" idx="1"/>
          </p:cNvCxnSpPr>
          <p:nvPr/>
        </p:nvCxnSpPr>
        <p:spPr>
          <a:xfrm>
            <a:off x="4953000" y="2209800"/>
            <a:ext cx="1447800" cy="2377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53000" y="2838271"/>
            <a:ext cx="14640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Elbow Connector 64"/>
          <p:cNvCxnSpPr>
            <a:stCxn id="34" idx="1"/>
            <a:endCxn id="31" idx="3"/>
          </p:cNvCxnSpPr>
          <p:nvPr/>
        </p:nvCxnSpPr>
        <p:spPr>
          <a:xfrm rot="10800000" flipV="1">
            <a:off x="2133600" y="2209800"/>
            <a:ext cx="1447800" cy="2377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133600" y="2819400"/>
            <a:ext cx="14640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7930" y="838200"/>
            <a:ext cx="241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</a:t>
            </a:r>
          </a:p>
          <a:p>
            <a:pPr algn="ctr"/>
            <a:r>
              <a:rPr lang="en-US" b="1" dirty="0" smtClean="0"/>
              <a:t>Habitat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4008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008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008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008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34" idx="2"/>
            <a:endCxn id="35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  <a:endCxn id="36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2"/>
            <a:endCxn id="37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2"/>
            <a:endCxn id="39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2"/>
            <a:endCxn id="29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2"/>
            <a:endCxn id="30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31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32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2"/>
            <a:endCxn id="33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0" idx="2"/>
            <a:endCxn id="41" idx="0"/>
          </p:cNvCxnSpPr>
          <p:nvPr/>
        </p:nvCxnSpPr>
        <p:spPr>
          <a:xfrm>
            <a:off x="70866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2"/>
            <a:endCxn id="42" idx="0"/>
          </p:cNvCxnSpPr>
          <p:nvPr/>
        </p:nvCxnSpPr>
        <p:spPr>
          <a:xfrm>
            <a:off x="70866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2"/>
            <a:endCxn id="43" idx="0"/>
          </p:cNvCxnSpPr>
          <p:nvPr/>
        </p:nvCxnSpPr>
        <p:spPr>
          <a:xfrm>
            <a:off x="70866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44" idx="0"/>
          </p:cNvCxnSpPr>
          <p:nvPr/>
        </p:nvCxnSpPr>
        <p:spPr>
          <a:xfrm>
            <a:off x="70866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2"/>
            <a:endCxn id="45" idx="0"/>
          </p:cNvCxnSpPr>
          <p:nvPr/>
        </p:nvCxnSpPr>
        <p:spPr>
          <a:xfrm>
            <a:off x="70866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  <p:cxnSp>
        <p:nvCxnSpPr>
          <p:cNvPr id="76" name="Straight Arrow Connector 75"/>
          <p:cNvCxnSpPr>
            <a:stCxn id="37" idx="1"/>
            <a:endCxn id="31" idx="3"/>
          </p:cNvCxnSpPr>
          <p:nvPr/>
        </p:nvCxnSpPr>
        <p:spPr>
          <a:xfrm flipH="1">
            <a:off x="2133600" y="4587240"/>
            <a:ext cx="1447800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7" idx="3"/>
            <a:endCxn id="43" idx="1"/>
          </p:cNvCxnSpPr>
          <p:nvPr/>
        </p:nvCxnSpPr>
        <p:spPr>
          <a:xfrm>
            <a:off x="4953000" y="4587240"/>
            <a:ext cx="1447800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8649" y="381000"/>
            <a:ext cx="77771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MB meeting</a:t>
            </a:r>
            <a:r>
              <a:rPr lang="en-US" sz="2800" i="1" dirty="0" smtClean="0"/>
              <a:t>: Demonstration of how the MB can use the framework to improve goal attainment by facilitating cross-goal coordination</a:t>
            </a:r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Focus</a:t>
            </a:r>
            <a:r>
              <a:rPr lang="en-US" sz="2800" i="1" dirty="0" smtClean="0"/>
              <a:t>: Sustainable Fisheries; Oyster Tributary Restoration  (or simply living resources)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Identify criteria for oyster restoration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Identify gaps in GIT 1 controls (water quality standard attainment, protected/restored habitat, land use, etc. 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How can other GITs help achieve goals?</a:t>
            </a:r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Oysters Goal:  </a:t>
            </a:r>
            <a:r>
              <a:rPr lang="en-US" sz="2800" dirty="0" smtClean="0"/>
              <a:t>Restore native habitat and populations in 20 tributaries out of 35-40 candidate tributaries by 2025.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Tributaries selected for restoration </a:t>
            </a:r>
            <a:r>
              <a:rPr lang="en-US" sz="2800" dirty="0" smtClean="0"/>
              <a:t>- based on numerous criteria, including: amount of area suitable for restoration, historic data, depth of beds, bottom type, salinity, benthic habitat, etc.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reasons for implementing the decision framework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934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Adaptive management</a:t>
            </a:r>
            <a:endParaRPr lang="en-US" b="1" dirty="0"/>
          </a:p>
          <a:p>
            <a:pPr lvl="1"/>
            <a:r>
              <a:rPr lang="en-US" dirty="0" smtClean="0"/>
              <a:t>Application of the logic necessary to enable adaptive management</a:t>
            </a:r>
          </a:p>
          <a:p>
            <a:r>
              <a:rPr lang="en-US" b="1" dirty="0" smtClean="0"/>
              <a:t>Accountability</a:t>
            </a:r>
          </a:p>
          <a:p>
            <a:pPr lvl="1"/>
            <a:r>
              <a:rPr lang="en-US" dirty="0" smtClean="0"/>
              <a:t>full documentation of CBP activities:</a:t>
            </a:r>
          </a:p>
          <a:p>
            <a:pPr lvl="2"/>
            <a:r>
              <a:rPr lang="en-US" dirty="0" smtClean="0"/>
              <a:t>what</a:t>
            </a:r>
          </a:p>
          <a:p>
            <a:pPr lvl="2"/>
            <a:r>
              <a:rPr lang="en-US" dirty="0" smtClean="0"/>
              <a:t>why</a:t>
            </a:r>
          </a:p>
          <a:p>
            <a:pPr lvl="2"/>
            <a:r>
              <a:rPr lang="en-US" dirty="0" smtClean="0"/>
              <a:t>how</a:t>
            </a:r>
          </a:p>
          <a:p>
            <a:pPr lvl="2"/>
            <a:r>
              <a:rPr lang="en-US" dirty="0" smtClean="0"/>
              <a:t>time-bound expectations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46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8382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framework helps us look across GITs for factors affecting a particular goal, but how would/should we align our restoration and protection strategies to achieve multiple ecological benefits?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One approach is to begin with an assessment of various geographic priorities and strategies already in place and evaluate how well they complement each other (or not)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ChesapeakeStat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will help guide and visualize the process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Questions That Can Be Explored Geographically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the water quality like in a particular tributary of interest? </a:t>
            </a:r>
          </a:p>
          <a:p>
            <a:r>
              <a:rPr lang="en-US" dirty="0" smtClean="0"/>
              <a:t>Are the trends in DO improving or getting worse?</a:t>
            </a:r>
          </a:p>
          <a:p>
            <a:r>
              <a:rPr lang="en-US" dirty="0" smtClean="0"/>
              <a:t>Is the area of interest in a high nutrient loading segment?</a:t>
            </a:r>
          </a:p>
          <a:p>
            <a:r>
              <a:rPr lang="en-US" dirty="0" smtClean="0"/>
              <a:t>What do the WIPs say about plans for nutrient reduction for the tributary targeted for oyster restoration?</a:t>
            </a:r>
          </a:p>
          <a:p>
            <a:r>
              <a:rPr lang="en-US" dirty="0" smtClean="0"/>
              <a:t>Will the priority funding areas for pollution reduction activities benefit those areas targeted for oyster restoration?  </a:t>
            </a:r>
          </a:p>
          <a:p>
            <a:r>
              <a:rPr lang="en-US" dirty="0" smtClean="0"/>
              <a:t>Is the area vulnerable to population growth and are there lands targeted for protection?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9144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Criteria outside GIT 1 Purview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know from the Decision Framework that one of the major obstacles or factors affecting Goal attainment, is poor water quality.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Segments meeting WQ standards that support living resources can help identify/narrow those  tributaries with potential for restoration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181600" cy="45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2192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Long-term trends for DO is another factor we might</a:t>
            </a:r>
            <a:r>
              <a:rPr lang="en-US" u="sng" dirty="0" smtClean="0"/>
              <a:t> </a:t>
            </a:r>
            <a:r>
              <a:rPr lang="en-US" dirty="0" smtClean="0"/>
              <a:t>want to consider when making multi-year restoration investments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other words, are we selecting tributaries where water quality is getting better or worse?</a:t>
            </a:r>
            <a:endParaRPr lang="en-US" dirty="0"/>
          </a:p>
        </p:txBody>
      </p:sp>
      <p:pic>
        <p:nvPicPr>
          <p:cNvPr id="3" name="Picture 3" descr="G:\GIS\Working\hweinberg\RBatiuk\DO_trends_by_s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 What?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One place to start is the TMDL and the pollutant load allocations  already in place; and their implications for various sectors and partner programs aimed at addressing the pollution diet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Bay Tracking and Accounting System in ChesapeakeStat provides a graphic summary of the geographic implications of the TMDL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537518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066800"/>
            <a:ext cx="274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Focus on a candidate restoration area… Talbot County as example.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 quick look at the TMDL tracking tool in ChesapeakeStat shows that </a:t>
            </a:r>
            <a:r>
              <a:rPr lang="en-US" sz="2000" b="1" dirty="0" smtClean="0"/>
              <a:t>agriculture</a:t>
            </a:r>
            <a:r>
              <a:rPr lang="en-US" sz="2000" dirty="0" smtClean="0"/>
              <a:t> is the predominant source sector contributing to poor water quality in the Lower </a:t>
            </a:r>
            <a:r>
              <a:rPr lang="en-US" sz="2000" dirty="0" err="1" smtClean="0"/>
              <a:t>Choptank</a:t>
            </a:r>
            <a:r>
              <a:rPr lang="en-US" sz="2000" dirty="0" smtClean="0"/>
              <a:t> segment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562600" cy="37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38609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12192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Diving into source sectors…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data sources help explain specific contributions to poor water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– USGS’ SPARROW models break out nutrient and sediment loads by source sector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can help to point out particularly problematic or high loading areas (or more suitable areas).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820" y="152400"/>
            <a:ext cx="44931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124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Priority Watersheds</a:t>
            </a:r>
          </a:p>
          <a:p>
            <a:endParaRPr lang="en-US" dirty="0" smtClean="0"/>
          </a:p>
          <a:p>
            <a:r>
              <a:rPr lang="en-US" dirty="0" smtClean="0"/>
              <a:t>Geographic priorities help compliment or contrast with potentially important tributaries for restoration</a:t>
            </a:r>
          </a:p>
          <a:p>
            <a:endParaRPr lang="en-US" b="1" dirty="0" smtClean="0"/>
          </a:p>
          <a:p>
            <a:r>
              <a:rPr lang="en-US" dirty="0" smtClean="0"/>
              <a:t>Can be used to inform: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implementation of agricultural BMPs (using the new SPARROW model)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funding mechanisms </a:t>
            </a:r>
          </a:p>
          <a:p>
            <a:pPr lvl="1"/>
            <a:r>
              <a:rPr lang="en-US" dirty="0" smtClean="0"/>
              <a:t>- NFWF grant prioritization</a:t>
            </a:r>
          </a:p>
          <a:p>
            <a:pPr lvl="1"/>
            <a:r>
              <a:rPr lang="en-US" dirty="0" smtClean="0"/>
              <a:t>- NRCS established priorities in the CB Watershed Initiative for farm bill funding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5200"/>
            <a:ext cx="44369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3124200" cy="270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2200" y="4572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Land Use Changes 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Visualize realities of the changing landscape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Population projections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Loss of forest and farmland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Urbanization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…and their effects: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N, P &amp; S loads 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viability of terrestrial and aquatic habitats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328"/>
          <a:stretch>
            <a:fillRect/>
          </a:stretch>
        </p:blipFill>
        <p:spPr bwMode="auto">
          <a:xfrm>
            <a:off x="304800" y="3200400"/>
            <a:ext cx="5105400" cy="338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48768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Maryland’s targeted terrestrial ecological areas and the degree of protection, GITs 1 and 2 may find tributaries that are priorities to multiple partners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CBP Decision Framework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goals – clear articulation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factors affecting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efforts and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– detailed and justified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monitoring – outputs 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assessment – evaluate progress toward time-bound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adaptively – short-term or long-term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8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9906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These are examples of looking at the candidate tributaries through a regional lens to identify opportunities for collaboration and integrated planning across multiple GITs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When planning on a tributary by tributary basis, additional “project level” information could come into play, or local monitoring information.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Using these regional screens as a starting point, the Oyster team could bring other GITs into tributary specific planning for habitat restoration planning and management strategy development.</a:t>
            </a:r>
            <a:endParaRPr lang="en-US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88"/>
            <a:ext cx="83820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DF Implementation Outcomes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GIT/workgroup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significant effort to implement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operational clarity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transparency and accountability</a:t>
            </a:r>
          </a:p>
          <a:p>
            <a:pPr marL="0" indent="0">
              <a:buNone/>
            </a:pPr>
            <a:r>
              <a:rPr lang="en-US" b="1" dirty="0" smtClean="0"/>
              <a:t>CBP management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identifying coordination opportunities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clarifying decision points </a:t>
            </a:r>
          </a:p>
          <a:p>
            <a:pPr marL="0" indent="0">
              <a:buNone/>
            </a:pPr>
            <a:r>
              <a:rPr lang="en-US" b="1" dirty="0" smtClean="0"/>
              <a:t>Future </a:t>
            </a:r>
            <a:r>
              <a:rPr lang="en-US" b="1" dirty="0"/>
              <a:t>p</a:t>
            </a:r>
            <a:r>
              <a:rPr lang="en-US" b="1" dirty="0" smtClean="0"/>
              <a:t>rogram design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framing management issues and partner roles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5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GIT/Workgroup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goal </a:t>
            </a:r>
            <a:r>
              <a:rPr lang="en-US" dirty="0" smtClean="0"/>
              <a:t>articulation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learer understanding of intent</a:t>
            </a:r>
          </a:p>
          <a:p>
            <a:pPr lvl="1"/>
            <a:r>
              <a:rPr lang="en-US" dirty="0" smtClean="0"/>
              <a:t>transparency/accountability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factor analysis</a:t>
            </a:r>
          </a:p>
          <a:p>
            <a:pPr lvl="1"/>
            <a:r>
              <a:rPr lang="en-US" dirty="0" smtClean="0"/>
              <a:t>practicality of goals</a:t>
            </a:r>
          </a:p>
          <a:p>
            <a:pPr lvl="1"/>
            <a:r>
              <a:rPr lang="en-US" dirty="0" smtClean="0"/>
              <a:t>identification of “missed”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effort/gap analysis</a:t>
            </a:r>
          </a:p>
          <a:p>
            <a:pPr lvl="1"/>
            <a:r>
              <a:rPr lang="en-US" dirty="0" smtClean="0"/>
              <a:t>coordination opportunities within CBP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2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GIT/Workgroup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strategy development</a:t>
            </a:r>
          </a:p>
          <a:p>
            <a:pPr marL="914400" lvl="1" indent="-514350"/>
            <a:r>
              <a:rPr lang="en-US" dirty="0" smtClean="0"/>
              <a:t>enhanced internal and external coordination</a:t>
            </a:r>
          </a:p>
          <a:p>
            <a:pPr marL="914400" lvl="1" indent="-514350"/>
            <a:r>
              <a:rPr lang="en-US" dirty="0" smtClean="0"/>
              <a:t>focused scope of activities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improved design for performance assessment</a:t>
            </a:r>
          </a:p>
          <a:p>
            <a:pPr lvl="1"/>
            <a:r>
              <a:rPr lang="en-US" dirty="0" smtClean="0"/>
              <a:t>coordination opportunities within CBP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performance assessment</a:t>
            </a:r>
          </a:p>
          <a:p>
            <a:pPr lvl="1"/>
            <a:r>
              <a:rPr lang="en-US" dirty="0" smtClean="0"/>
              <a:t>changed posture for future evaluations</a:t>
            </a:r>
          </a:p>
          <a:p>
            <a:pPr lvl="1"/>
            <a:r>
              <a:rPr lang="en-US" dirty="0" smtClean="0"/>
              <a:t>enhanced alternatives analysis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manage adaptively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3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Management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and comprehensive documentation of program activities</a:t>
            </a:r>
          </a:p>
          <a:p>
            <a:r>
              <a:rPr lang="en-US" dirty="0" smtClean="0"/>
              <a:t>identification of coordination needs &amp; opportunities across GITs</a:t>
            </a:r>
          </a:p>
          <a:p>
            <a:pPr lvl="1"/>
            <a:r>
              <a:rPr lang="en-US" dirty="0" smtClean="0"/>
              <a:t>strategy links</a:t>
            </a:r>
          </a:p>
          <a:p>
            <a:pPr lvl="1"/>
            <a:r>
              <a:rPr lang="en-US" dirty="0" smtClean="0"/>
              <a:t>monitoring coordination</a:t>
            </a:r>
          </a:p>
          <a:p>
            <a:r>
              <a:rPr lang="en-US" dirty="0" smtClean="0"/>
              <a:t>clarification of CBP decision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decision points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GIT level</a:t>
            </a:r>
          </a:p>
          <a:p>
            <a:pPr lvl="1"/>
            <a:r>
              <a:rPr lang="en-US" dirty="0" smtClean="0"/>
              <a:t>strategy development</a:t>
            </a:r>
          </a:p>
          <a:p>
            <a:pPr lvl="1"/>
            <a:r>
              <a:rPr lang="en-US" dirty="0" smtClean="0"/>
              <a:t>strategy performance assessment and revision</a:t>
            </a:r>
          </a:p>
          <a:p>
            <a:r>
              <a:rPr lang="en-US" dirty="0" smtClean="0"/>
              <a:t>Program management level</a:t>
            </a:r>
          </a:p>
          <a:p>
            <a:pPr lvl="1"/>
            <a:r>
              <a:rPr lang="en-US" dirty="0" smtClean="0"/>
              <a:t>cross goal/strategy coordination</a:t>
            </a:r>
          </a:p>
          <a:p>
            <a:pPr lvl="1"/>
            <a:r>
              <a:rPr lang="en-US" dirty="0" smtClean="0"/>
              <a:t>program resource allocation needs/priorities</a:t>
            </a:r>
          </a:p>
          <a:p>
            <a:pPr lvl="1"/>
            <a:r>
              <a:rPr lang="en-US" dirty="0" smtClean="0"/>
              <a:t>DF implementation effectiveness</a:t>
            </a:r>
          </a:p>
          <a:p>
            <a:r>
              <a:rPr lang="en-US" dirty="0" smtClean="0"/>
              <a:t>Program direction level</a:t>
            </a:r>
          </a:p>
          <a:p>
            <a:pPr lvl="1"/>
            <a:r>
              <a:rPr lang="en-US" dirty="0" smtClean="0"/>
              <a:t>CBP scope and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1392</Words>
  <Application>Microsoft Office PowerPoint</Application>
  <PresentationFormat>On-screen Show (4:3)</PresentationFormat>
  <Paragraphs>288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Chesapeake Bay Program Decision Framework Implementation</vt:lpstr>
      <vt:lpstr>CBP reasons for implementing the decision framework</vt:lpstr>
      <vt:lpstr>CBP Decision Framework</vt:lpstr>
      <vt:lpstr>Slide 4</vt:lpstr>
      <vt:lpstr>DF Implementation Outcomes</vt:lpstr>
      <vt:lpstr>GIT/Workgroup Benefits</vt:lpstr>
      <vt:lpstr>GIT/Workgroup Benefits</vt:lpstr>
      <vt:lpstr>CBP Management Benefits</vt:lpstr>
      <vt:lpstr>CBP decision points</vt:lpstr>
      <vt:lpstr>DF Implementation Outcomes</vt:lpstr>
      <vt:lpstr>Framing Future Program Design</vt:lpstr>
      <vt:lpstr>Framing Future Program Design</vt:lpstr>
      <vt:lpstr>Cross Goal Team Collaboration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Types of Questions That Can Be Explored Geographically</vt:lpstr>
      <vt:lpstr>Slide 22</vt:lpstr>
      <vt:lpstr>Slide 23</vt:lpstr>
      <vt:lpstr>So What?</vt:lpstr>
      <vt:lpstr>Slide 25</vt:lpstr>
      <vt:lpstr>Slide 26</vt:lpstr>
      <vt:lpstr>Slide 27</vt:lpstr>
      <vt:lpstr>Slide 28</vt:lpstr>
      <vt:lpstr>Slide 29</vt:lpstr>
      <vt:lpstr>Slide 30</vt:lpstr>
    </vt:vector>
  </TitlesOfParts>
  <Company>VIMS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Program Decision Framework Implementation</dc:title>
  <dc:creator>Carl Hershner</dc:creator>
  <cp:lastModifiedBy>twilke</cp:lastModifiedBy>
  <cp:revision>65</cp:revision>
  <dcterms:created xsi:type="dcterms:W3CDTF">2012-04-17T14:59:35Z</dcterms:created>
  <dcterms:modified xsi:type="dcterms:W3CDTF">2012-06-04T20:29:53Z</dcterms:modified>
</cp:coreProperties>
</file>