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9" r:id="rId7"/>
    <p:sldId id="268" r:id="rId8"/>
    <p:sldId id="262" r:id="rId9"/>
    <p:sldId id="265" r:id="rId10"/>
    <p:sldId id="264" r:id="rId11"/>
    <p:sldId id="263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5A97867-7CD0-42E7-A491-BF60B4D34884}" type="datetimeFigureOut">
              <a:rPr lang="en-US" smtClean="0"/>
              <a:pPr/>
              <a:t>6/18/2012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16DB02-66EA-4132-97EE-108FB9040F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Agricultural Workgroup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BMP Verification Process</a:t>
            </a:r>
          </a:p>
          <a:p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Progress to Date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2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sz="2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en-US" sz="28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Frank Coale, AgWG Chair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Mark Dubin, AgWG Coordinator</a:t>
            </a: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06/19/12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4" y="152400"/>
          <a:ext cx="8305797" cy="1182336"/>
        </p:xfrm>
        <a:graphic>
          <a:graphicData uri="http://schemas.openxmlformats.org/drawingml/2006/table">
            <a:tbl>
              <a:tblPr/>
              <a:tblGrid>
                <a:gridCol w="612371"/>
                <a:gridCol w="889980"/>
                <a:gridCol w="334763"/>
                <a:gridCol w="334763"/>
                <a:gridCol w="334763"/>
                <a:gridCol w="334763"/>
                <a:gridCol w="506227"/>
                <a:gridCol w="459278"/>
                <a:gridCol w="375588"/>
                <a:gridCol w="367423"/>
                <a:gridCol w="481732"/>
                <a:gridCol w="677691"/>
                <a:gridCol w="506227"/>
                <a:gridCol w="865484"/>
                <a:gridCol w="628702"/>
                <a:gridCol w="596042"/>
              </a:tblGrid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Draft Agricultural Verification Protocol Concept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Chesapeake Bay Program Agriculture Workgroup (AgWG)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858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6/15/2012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1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 Protocol Category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Inventory Assessment Method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Cost-Share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Functionality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Methodology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Issues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Cost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Confidence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Credit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946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Federal Cost Share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NGO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Funded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Meets Specs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Functional Equivalent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Partially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Installation Date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Low: &lt; $1/acre Medium:$1 to $3/acre High: &gt; $3/acre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(5=maximum, 1=minimum)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(% of Approved BMP Effectiveness Value)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4" y="1347324"/>
          <a:ext cx="8305795" cy="4443876"/>
        </p:xfrm>
        <a:graphic>
          <a:graphicData uri="http://schemas.openxmlformats.org/drawingml/2006/table">
            <a:tbl>
              <a:tblPr/>
              <a:tblGrid>
                <a:gridCol w="612371"/>
                <a:gridCol w="889980"/>
                <a:gridCol w="334763"/>
                <a:gridCol w="334763"/>
                <a:gridCol w="334763"/>
                <a:gridCol w="334763"/>
                <a:gridCol w="506227"/>
                <a:gridCol w="459278"/>
                <a:gridCol w="375587"/>
                <a:gridCol w="367423"/>
                <a:gridCol w="481732"/>
                <a:gridCol w="677691"/>
                <a:gridCol w="506227"/>
                <a:gridCol w="865484"/>
                <a:gridCol w="628701"/>
                <a:gridCol w="596042"/>
              </a:tblGrid>
              <a:tr h="1481292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Records Review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Review of existing in-office agency records by trained federal, state and/or county agency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Trained personnel verify through knowledge of the farm or through calls made to the farmer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Misses many non-C/S practices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Low/Medium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/ 4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292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Records Review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Review of existing on-farm records by trained federal, state and/or county agency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Trained personnel verify through knowledge of the farm or through calls made to the farmer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Misses many non-C/S practices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Low/Medium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/ 3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292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Records Review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Review of existing on-farm records by trained independent third-party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Trained personnel verify through knowledge of the farm or through calls made to the farmer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Misses many non-C/S practices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Low/Medium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/ 3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228600"/>
          <a:ext cx="8305797" cy="1182336"/>
        </p:xfrm>
        <a:graphic>
          <a:graphicData uri="http://schemas.openxmlformats.org/drawingml/2006/table">
            <a:tbl>
              <a:tblPr/>
              <a:tblGrid>
                <a:gridCol w="612371"/>
                <a:gridCol w="889980"/>
                <a:gridCol w="334763"/>
                <a:gridCol w="334763"/>
                <a:gridCol w="334763"/>
                <a:gridCol w="334763"/>
                <a:gridCol w="506227"/>
                <a:gridCol w="459278"/>
                <a:gridCol w="375588"/>
                <a:gridCol w="367423"/>
                <a:gridCol w="481732"/>
                <a:gridCol w="677691"/>
                <a:gridCol w="506227"/>
                <a:gridCol w="865484"/>
                <a:gridCol w="628702"/>
                <a:gridCol w="596042"/>
              </a:tblGrid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Draft Agricultural Verification Protocol Concept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Chesapeake Bay Program Agriculture Workgroup (AgWG)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858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6/15/2012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1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 Protocol Category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Inventory Assessment Method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Cost-Share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Functionality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Methodology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Issues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Cost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Confidence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Credit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946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Federal Cost Share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NGO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Funded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Meets Specs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Functional Equivalent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Partially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Installation Date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Low: &lt; $1/acre Medium:$1 to $3/acre High: &gt; $3/acre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(5=maximum, 1=minimum)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(% of Approved BMP Effectiveness Value)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1447800"/>
          <a:ext cx="8305795" cy="4343400"/>
        </p:xfrm>
        <a:graphic>
          <a:graphicData uri="http://schemas.openxmlformats.org/drawingml/2006/table">
            <a:tbl>
              <a:tblPr/>
              <a:tblGrid>
                <a:gridCol w="612371"/>
                <a:gridCol w="889980"/>
                <a:gridCol w="334763"/>
                <a:gridCol w="334763"/>
                <a:gridCol w="334763"/>
                <a:gridCol w="334763"/>
                <a:gridCol w="506227"/>
                <a:gridCol w="459278"/>
                <a:gridCol w="375588"/>
                <a:gridCol w="367423"/>
                <a:gridCol w="481732"/>
                <a:gridCol w="677691"/>
                <a:gridCol w="506227"/>
                <a:gridCol w="865484"/>
                <a:gridCol w="628700"/>
                <a:gridCol w="596042"/>
              </a:tblGrid>
              <a:tr h="14478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Statistical 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Sampling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Statistical transect survey completed by trained personnel on a County or Watershed scale.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Verified by the trained personnel completing the transect survey on the ground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 only determine existence and quality of practices not source of funding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 / Medium / High [Determined by design and rigor of sampling methodology]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to 4 / 1 to 4 [Determined by design and rigor of sampling methodology]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Statistical 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Sampling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CEAP/NRI survey conducted in-person at field-level with NASS trained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NASS certification procedures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Survey conducted at various watershed HUC scales using specific field points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 / Medium / High [Determined by design and rigor of sampling methodology]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to 4 / 1 to 4 [Determined by design and rigor of sampling methodology]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8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Statistical </a:t>
                      </a:r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Sampling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NASS survey conducted via survey with NASS trained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NASS certification procedures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Survey using self-reported information with statistical checks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 / Medium / High [Determined by design and rigor of sampling methodology]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to 4 / 1 to 4 [Determined by design and rigor of sampling methodology]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4" y="228600"/>
          <a:ext cx="8305797" cy="1166647"/>
        </p:xfrm>
        <a:graphic>
          <a:graphicData uri="http://schemas.openxmlformats.org/drawingml/2006/table">
            <a:tbl>
              <a:tblPr/>
              <a:tblGrid>
                <a:gridCol w="612371"/>
                <a:gridCol w="889980"/>
                <a:gridCol w="334763"/>
                <a:gridCol w="334763"/>
                <a:gridCol w="334763"/>
                <a:gridCol w="334763"/>
                <a:gridCol w="506227"/>
                <a:gridCol w="459278"/>
                <a:gridCol w="375588"/>
                <a:gridCol w="367423"/>
                <a:gridCol w="481732"/>
                <a:gridCol w="677691"/>
                <a:gridCol w="506227"/>
                <a:gridCol w="865484"/>
                <a:gridCol w="628702"/>
                <a:gridCol w="596042"/>
              </a:tblGrid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Draft Agricultural Verification Protocol Concept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023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Chesapeake Bay Program Agriculture Workgroup (AgWG)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858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6/15/2012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1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 Protocol Category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Inventory Assessment Method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Cost-Share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Functionality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Methodology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Issues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Cost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Confidence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Credit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946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Federal Cost Share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NGO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Funded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Meets Specs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Functional Equivalent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Partially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Installation Date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Low: &lt; $1/acre Medium:$1 to $3/acre High: &gt; $3/acre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(5=maximum, 1=minimum)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(% of Approved BMP Effectiveness Value)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4" y="1371600"/>
          <a:ext cx="8305795" cy="2514600"/>
        </p:xfrm>
        <a:graphic>
          <a:graphicData uri="http://schemas.openxmlformats.org/drawingml/2006/table">
            <a:tbl>
              <a:tblPr/>
              <a:tblGrid>
                <a:gridCol w="612371"/>
                <a:gridCol w="889980"/>
                <a:gridCol w="334763"/>
                <a:gridCol w="334763"/>
                <a:gridCol w="334763"/>
                <a:gridCol w="334763"/>
                <a:gridCol w="506227"/>
                <a:gridCol w="459278"/>
                <a:gridCol w="375588"/>
                <a:gridCol w="367423"/>
                <a:gridCol w="481732"/>
                <a:gridCol w="677691"/>
                <a:gridCol w="506227"/>
                <a:gridCol w="865484"/>
                <a:gridCol w="628700"/>
                <a:gridCol w="596042"/>
              </a:tblGrid>
              <a:tr h="25146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Remote Sensing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Remote Sensing, aerial photography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by visit to each site or a statistical sample to collect and certify data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Variation in scale and quality of remote imagery effects data quality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 / Medium / High [Determined by design and rigor of methodology]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to 4 / 1 to 4 [Determined by design and rigor of sampling methodology]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432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Based on </a:t>
            </a:r>
            <a:r>
              <a:rPr lang="en-US" i="1" dirty="0" smtClean="0"/>
              <a:t>draft</a:t>
            </a:r>
            <a:r>
              <a:rPr lang="en-US" dirty="0" smtClean="0"/>
              <a:t> “Verification Principles” under development by the WQGIT and the BMP Verification Steering Committee.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An Agriculture-centric focus</a:t>
            </a:r>
          </a:p>
          <a:p>
            <a:pPr lvl="1"/>
            <a:r>
              <a:rPr lang="en-US" dirty="0" smtClean="0"/>
              <a:t>Annual BMPs</a:t>
            </a:r>
          </a:p>
          <a:p>
            <a:pPr lvl="1"/>
            <a:r>
              <a:rPr lang="en-US" dirty="0" smtClean="0"/>
              <a:t>Structural BMPs</a:t>
            </a:r>
          </a:p>
          <a:p>
            <a:pPr lvl="1"/>
            <a:r>
              <a:rPr lang="en-US" dirty="0" smtClean="0"/>
              <a:t>Cost-shared practices</a:t>
            </a:r>
          </a:p>
          <a:p>
            <a:pPr lvl="2"/>
            <a:r>
              <a:rPr lang="en-US" dirty="0" smtClean="0"/>
              <a:t>Federal</a:t>
            </a:r>
          </a:p>
          <a:p>
            <a:pPr lvl="2"/>
            <a:r>
              <a:rPr lang="en-US" dirty="0" smtClean="0"/>
              <a:t>State</a:t>
            </a:r>
          </a:p>
          <a:p>
            <a:pPr lvl="2"/>
            <a:r>
              <a:rPr lang="en-US" dirty="0" smtClean="0"/>
              <a:t>NGO</a:t>
            </a:r>
          </a:p>
          <a:p>
            <a:pPr lvl="1"/>
            <a:r>
              <a:rPr lang="en-US" dirty="0" smtClean="0"/>
              <a:t>Non-cost shared practices</a:t>
            </a:r>
          </a:p>
          <a:p>
            <a:pPr lvl="1"/>
            <a:r>
              <a:rPr lang="en-US" dirty="0" smtClean="0"/>
              <a:t>Functional equivalent practices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BMP Verification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AgWG surveyed existing state agency procedures for verification of BMP implementation</a:t>
            </a:r>
          </a:p>
          <a:p>
            <a:pPr lvl="1"/>
            <a:r>
              <a:rPr lang="en-US" dirty="0" smtClean="0"/>
              <a:t>Cost shared</a:t>
            </a:r>
          </a:p>
          <a:p>
            <a:pPr lvl="1"/>
            <a:r>
              <a:rPr lang="en-US" dirty="0" smtClean="0"/>
              <a:t>Non-cost shared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AgWG surveyed practices of non-state agency efforts to account for BMP implementation</a:t>
            </a:r>
          </a:p>
          <a:p>
            <a:pPr lvl="1"/>
            <a:r>
              <a:rPr lang="en-US" dirty="0" smtClean="0"/>
              <a:t>Pilot programs</a:t>
            </a:r>
          </a:p>
          <a:p>
            <a:pPr lvl="1"/>
            <a:r>
              <a:rPr lang="en-US" dirty="0" smtClean="0"/>
              <a:t>Cost shared</a:t>
            </a:r>
          </a:p>
          <a:p>
            <a:pPr lvl="1"/>
            <a:r>
              <a:rPr lang="en-US" dirty="0" smtClean="0"/>
              <a:t>Non-cost shared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Existing Efforts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Federal and State verification practices are already in place for most cost-shared BMPs</a:t>
            </a:r>
          </a:p>
          <a:p>
            <a:pPr lvl="1"/>
            <a:r>
              <a:rPr lang="en-US" dirty="0" smtClean="0"/>
              <a:t>Do not duplicate efforts</a:t>
            </a:r>
          </a:p>
          <a:p>
            <a:pPr lvl="1"/>
            <a:r>
              <a:rPr lang="en-US" dirty="0" smtClean="0"/>
              <a:t>Professional evaluation done once is good enough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All verification data generated must be utilized by the CBP model</a:t>
            </a:r>
          </a:p>
          <a:p>
            <a:pPr lvl="1"/>
            <a:r>
              <a:rPr lang="en-US" dirty="0" smtClean="0"/>
              <a:t>Relative accuracy or confidence in verification process will vary by BMP</a:t>
            </a:r>
          </a:p>
          <a:p>
            <a:pPr lvl="1"/>
            <a:r>
              <a:rPr lang="en-US" dirty="0" smtClean="0"/>
              <a:t>Relative credit will necessarily vary by verification process and accounting confidence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Utilize Existing Programs &amp;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Introduced to AgWG at May WG meeting</a:t>
            </a:r>
          </a:p>
          <a:p>
            <a:pPr lvl="1"/>
            <a:r>
              <a:rPr lang="en-US" dirty="0" smtClean="0"/>
              <a:t>Distributed for rumination</a:t>
            </a:r>
          </a:p>
          <a:p>
            <a:pPr lvl="1"/>
            <a:r>
              <a:rPr lang="en-US" dirty="0" smtClean="0"/>
              <a:t>Comments and suggestions collected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Rigorous evaluation of compiled comments and suggestions at June AgWG meeting</a:t>
            </a:r>
          </a:p>
          <a:p>
            <a:pPr lvl="1"/>
            <a:r>
              <a:rPr lang="en-US" dirty="0" smtClean="0"/>
              <a:t>Adoption of concept framework</a:t>
            </a:r>
          </a:p>
          <a:p>
            <a:pPr lvl="1"/>
            <a:r>
              <a:rPr lang="en-US" dirty="0" smtClean="0"/>
              <a:t>Agreement on structure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Buy-in from all agency and non-agency partners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Refinements in process</a:t>
            </a:r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AgWG BMP Verification Concept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24272"/>
          </a:xfrm>
        </p:spPr>
        <p:txBody>
          <a:bodyPr>
            <a:normAutofit/>
          </a:bodyPr>
          <a:lstStyle/>
          <a:p>
            <a:r>
              <a:rPr lang="en-US" dirty="0" smtClean="0"/>
              <a:t>Protocol Concept Features</a:t>
            </a:r>
            <a:br>
              <a:rPr lang="en-US" dirty="0" smtClean="0"/>
            </a:br>
            <a:endParaRPr lang="en-US" sz="800" dirty="0" smtClean="0"/>
          </a:p>
          <a:p>
            <a:pPr lvl="1"/>
            <a:r>
              <a:rPr lang="en-US" dirty="0" smtClean="0"/>
              <a:t>Provides multiple </a:t>
            </a:r>
            <a:r>
              <a:rPr lang="en-US" dirty="0" smtClean="0"/>
              <a:t>options </a:t>
            </a:r>
            <a:r>
              <a:rPr lang="en-US" dirty="0" smtClean="0"/>
              <a:t>for data collection and verification</a:t>
            </a:r>
            <a:br>
              <a:rPr lang="en-US" dirty="0" smtClean="0"/>
            </a:br>
            <a:endParaRPr lang="en-US" sz="900" dirty="0" smtClean="0"/>
          </a:p>
          <a:p>
            <a:pPr lvl="1"/>
            <a:r>
              <a:rPr lang="en-US" dirty="0" smtClean="0"/>
              <a:t>Allows different approaches for annual vs. structural BMP data collection and verification</a:t>
            </a:r>
            <a:br>
              <a:rPr lang="en-US" dirty="0" smtClean="0"/>
            </a:br>
            <a:endParaRPr lang="en-US" sz="800" dirty="0" smtClean="0"/>
          </a:p>
          <a:p>
            <a:pPr lvl="1"/>
            <a:r>
              <a:rPr lang="en-US" dirty="0" smtClean="0"/>
              <a:t>Incorporates relative cost per unit of data collected for resource comparison </a:t>
            </a:r>
            <a:br>
              <a:rPr lang="en-US" dirty="0" smtClean="0"/>
            </a:br>
            <a:endParaRPr lang="en-US" sz="900" dirty="0" smtClean="0"/>
          </a:p>
          <a:p>
            <a:pPr lvl="1"/>
            <a:r>
              <a:rPr lang="en-US" dirty="0" smtClean="0"/>
              <a:t>Each accepted method allows for </a:t>
            </a:r>
            <a:r>
              <a:rPr lang="en-US" dirty="0" smtClean="0"/>
              <a:t>recognition </a:t>
            </a:r>
            <a:r>
              <a:rPr lang="en-US" dirty="0" smtClean="0"/>
              <a:t>of all reported BMP data by P5.3.2</a:t>
            </a:r>
            <a:br>
              <a:rPr lang="en-US" dirty="0" smtClean="0"/>
            </a:br>
            <a:endParaRPr lang="en-US" sz="800" dirty="0" smtClean="0"/>
          </a:p>
          <a:p>
            <a:pPr lvl="1"/>
            <a:r>
              <a:rPr lang="en-US" dirty="0" smtClean="0"/>
              <a:t>Relative data confidence level influences the effectiveness value of </a:t>
            </a:r>
            <a:r>
              <a:rPr lang="en-US" dirty="0" smtClean="0"/>
              <a:t>BMPs as applied </a:t>
            </a:r>
            <a:r>
              <a:rPr lang="en-US" dirty="0" smtClean="0"/>
              <a:t>in P5.3.2     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AgWG BMP Verification Concept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2242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Protocol Concept </a:t>
            </a:r>
            <a:r>
              <a:rPr lang="en-US" dirty="0" smtClean="0"/>
              <a:t>Features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800" dirty="0" smtClean="0"/>
          </a:p>
          <a:p>
            <a:pPr lvl="1"/>
            <a:r>
              <a:rPr lang="en-US" dirty="0" smtClean="0"/>
              <a:t>Defensible relative confidence and credit values will be developed and based on available scientific and statistical data</a:t>
            </a:r>
            <a:br>
              <a:rPr lang="en-US" dirty="0" smtClean="0"/>
            </a:br>
            <a:endParaRPr lang="en-US" sz="800" dirty="0" smtClean="0"/>
          </a:p>
          <a:p>
            <a:pPr lvl="1"/>
            <a:r>
              <a:rPr lang="en-US" dirty="0" smtClean="0"/>
              <a:t>Consistent rigor is applied on all collected and verified BMP data regardless of funding source</a:t>
            </a:r>
            <a:br>
              <a:rPr lang="en-US" dirty="0" smtClean="0"/>
            </a:br>
            <a:endParaRPr lang="en-US" sz="800" dirty="0" smtClean="0"/>
          </a:p>
          <a:p>
            <a:pPr lvl="1"/>
            <a:r>
              <a:rPr lang="en-US" dirty="0" smtClean="0"/>
              <a:t>Consistency across </a:t>
            </a:r>
            <a:r>
              <a:rPr lang="en-US" dirty="0" smtClean="0"/>
              <a:t>all </a:t>
            </a:r>
            <a:r>
              <a:rPr lang="en-US" dirty="0" smtClean="0"/>
              <a:t>agencies &amp; partners for </a:t>
            </a:r>
            <a:r>
              <a:rPr lang="en-US" dirty="0" smtClean="0"/>
              <a:t>collecting and reporting BMP data with commensurate credit values</a:t>
            </a:r>
            <a:br>
              <a:rPr lang="en-US" dirty="0" smtClean="0"/>
            </a:br>
            <a:endParaRPr lang="en-US" sz="900" dirty="0" smtClean="0"/>
          </a:p>
          <a:p>
            <a:pPr lvl="1"/>
            <a:r>
              <a:rPr lang="en-US" dirty="0" smtClean="0"/>
              <a:t>Enables partners to select and apply verification methods based upon available </a:t>
            </a:r>
            <a:r>
              <a:rPr lang="en-US" dirty="0" smtClean="0"/>
              <a:t>resources </a:t>
            </a:r>
            <a:r>
              <a:rPr lang="en-US" dirty="0" smtClean="0"/>
              <a:t>and known relative credit value </a:t>
            </a:r>
            <a:r>
              <a:rPr lang="en-US" smtClean="0"/>
              <a:t>for </a:t>
            </a:r>
            <a:r>
              <a:rPr lang="en-US" smtClean="0"/>
              <a:t>verification method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AgWG BMP Verification Concept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2" y="265464"/>
          <a:ext cx="8534397" cy="1182336"/>
        </p:xfrm>
        <a:graphic>
          <a:graphicData uri="http://schemas.openxmlformats.org/drawingml/2006/table">
            <a:tbl>
              <a:tblPr/>
              <a:tblGrid>
                <a:gridCol w="629225"/>
                <a:gridCol w="914475"/>
                <a:gridCol w="343977"/>
                <a:gridCol w="343977"/>
                <a:gridCol w="343977"/>
                <a:gridCol w="343977"/>
                <a:gridCol w="520160"/>
                <a:gridCol w="471919"/>
                <a:gridCol w="385925"/>
                <a:gridCol w="377536"/>
                <a:gridCol w="494991"/>
                <a:gridCol w="696343"/>
                <a:gridCol w="520160"/>
                <a:gridCol w="889305"/>
                <a:gridCol w="646004"/>
                <a:gridCol w="612446"/>
              </a:tblGrid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Draft Agricultural Verification Protocol Concept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Chesapeake Bay Program Agriculture Workgroup (AgWG)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858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6/15/2012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1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 Protocol Category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Inventory Assessment Method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Cost-Share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Functionality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Methodology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Issues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Cost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Confidence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Credit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946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Federal Cost Share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NGO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Funded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Meets Specs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Functional Equivalent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Partially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Installation Date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Low: &lt; $1/acre Medium:$1 to $3/acre High: &gt; $3/acre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(5=maximum, 1=minimum)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(% of Approved BMP Effectiveness Value)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2" y="1447800"/>
          <a:ext cx="8534397" cy="4267200"/>
        </p:xfrm>
        <a:graphic>
          <a:graphicData uri="http://schemas.openxmlformats.org/drawingml/2006/table">
            <a:tbl>
              <a:tblPr/>
              <a:tblGrid>
                <a:gridCol w="629225"/>
                <a:gridCol w="914475"/>
                <a:gridCol w="343977"/>
                <a:gridCol w="343977"/>
                <a:gridCol w="343977"/>
                <a:gridCol w="343977"/>
                <a:gridCol w="520160"/>
                <a:gridCol w="471919"/>
                <a:gridCol w="385925"/>
                <a:gridCol w="377536"/>
                <a:gridCol w="494991"/>
                <a:gridCol w="696343"/>
                <a:gridCol w="520160"/>
                <a:gridCol w="889305"/>
                <a:gridCol w="646004"/>
                <a:gridCol w="612446"/>
              </a:tblGrid>
              <a:tr h="14224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On-farm Assessment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 inventory by trained federal, state, and/or county agency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Through on-site visit by trained personnel, collecting data, check databases, check on-farm records 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Accredited data source through training/certification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/ 5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24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On-farm Assessment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 inventory by trained independent third-party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Through on-site visit by trained personnel, collecting data, check databases, check on-farm records 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Accredited data source through training/certification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/ 5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24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On-farm Assessment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 inventory by trained agricultural industry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Through on-site visit by trained personnel, collecting data, check databases, check on-farm records 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Accredited data source through training/certification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High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/ 4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799" y="189264"/>
          <a:ext cx="8534404" cy="1182336"/>
        </p:xfrm>
        <a:graphic>
          <a:graphicData uri="http://schemas.openxmlformats.org/drawingml/2006/table">
            <a:tbl>
              <a:tblPr/>
              <a:tblGrid>
                <a:gridCol w="629225"/>
                <a:gridCol w="914475"/>
                <a:gridCol w="343978"/>
                <a:gridCol w="343978"/>
                <a:gridCol w="343978"/>
                <a:gridCol w="343978"/>
                <a:gridCol w="520161"/>
                <a:gridCol w="471918"/>
                <a:gridCol w="385925"/>
                <a:gridCol w="377536"/>
                <a:gridCol w="494990"/>
                <a:gridCol w="696344"/>
                <a:gridCol w="520161"/>
                <a:gridCol w="889306"/>
                <a:gridCol w="646004"/>
                <a:gridCol w="612447"/>
              </a:tblGrid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Draft Agricultural Verification Protocol Concept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7345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Chesapeake Bay Program Agriculture Workgroup (AgWG)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858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6/15/2012</a:t>
                      </a: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496" marR="4496" marT="449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31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Ag Protocol Category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Inventory Assessment Method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Cost-Share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BMP Functionality Information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Methodology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Verification Issues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Cost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Confidence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Relative Data Credit 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9469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Federal Cost Share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State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NGO Cost Share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Private Funded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Meets Specs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Functional Equivalent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Partially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Not Effective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Installation Date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Low: &lt; $1/acre Medium:$1 to $3/acre High: &gt; $3/acre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(5=maximum, 1=minimum)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Annual BMP / Structural BMP (% of Approved BMP Effectiveness Value)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798" y="1371600"/>
          <a:ext cx="8534404" cy="4419600"/>
        </p:xfrm>
        <a:graphic>
          <a:graphicData uri="http://schemas.openxmlformats.org/drawingml/2006/table">
            <a:tbl>
              <a:tblPr/>
              <a:tblGrid>
                <a:gridCol w="629226"/>
                <a:gridCol w="914475"/>
                <a:gridCol w="343978"/>
                <a:gridCol w="343978"/>
                <a:gridCol w="343978"/>
                <a:gridCol w="343978"/>
                <a:gridCol w="520161"/>
                <a:gridCol w="471919"/>
                <a:gridCol w="385925"/>
                <a:gridCol w="377536"/>
                <a:gridCol w="494991"/>
                <a:gridCol w="696343"/>
                <a:gridCol w="520161"/>
                <a:gridCol w="889306"/>
                <a:gridCol w="646004"/>
                <a:gridCol w="612445"/>
              </a:tblGrid>
              <a:tr h="110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Self-Assessment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completes self-certified inventory survey with 100% check by trained federal, state and/or county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On-site visit by trained personnel, collecting data, check databases, check on-farm records 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Confirmation checks of self reported practices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Medium/High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/ 5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Self-Assessment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completes self-certified inventory survey with 10% spot check by trained federal, state and/or county agency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Statistical sample on-site visit by trained personnel, collecting data, check databases, check on-farm records 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Statistical sample confirmation checks of self reported practices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Medium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/ 3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Self-Assessment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completes in-office self-certified inventory with trained federal, state and/or county agency personnel.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certified during the visit at USDA or governmental office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Self certification with Professional Assistance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Low/Medium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/ 4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900"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Self-Assessment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Farmer completes self-certified inventory survey.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Maybe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By Farmer self certification when submitted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Wide variance in knowledge of farmers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</a:t>
                      </a:r>
                    </a:p>
                  </a:txBody>
                  <a:tcPr marL="4496" marR="4496" marT="449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/ 2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496" marR="4496" marT="449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130</TotalTime>
  <Words>1442</Words>
  <Application>Microsoft Office PowerPoint</Application>
  <PresentationFormat>On-screen Show (4:3)</PresentationFormat>
  <Paragraphs>448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Agricultural Workgroup</vt:lpstr>
      <vt:lpstr>BMP Verification Process</vt:lpstr>
      <vt:lpstr>Existing Efforts</vt:lpstr>
      <vt:lpstr>Utilize Existing Programs &amp; Data</vt:lpstr>
      <vt:lpstr>AgWG BMP Verification Concept</vt:lpstr>
      <vt:lpstr>AgWG BMP Verification Concept</vt:lpstr>
      <vt:lpstr>AgWG BMP Verification Concept</vt:lpstr>
      <vt:lpstr>Slide 8</vt:lpstr>
      <vt:lpstr>Slide 9</vt:lpstr>
      <vt:lpstr>Slide 10</vt:lpstr>
      <vt:lpstr>Slide 11</vt:lpstr>
      <vt:lpstr>Slide 12</vt:lpstr>
      <vt:lpstr>Questions?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Workgroup</dc:title>
  <dc:creator>fjcoale</dc:creator>
  <cp:lastModifiedBy>NRSL</cp:lastModifiedBy>
  <cp:revision>16</cp:revision>
  <dcterms:created xsi:type="dcterms:W3CDTF">2012-06-18T13:28:35Z</dcterms:created>
  <dcterms:modified xsi:type="dcterms:W3CDTF">2012-06-18T20:02:29Z</dcterms:modified>
</cp:coreProperties>
</file>