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1952" r:id="rId2"/>
    <p:sldId id="2100" r:id="rId3"/>
    <p:sldId id="2175" r:id="rId4"/>
    <p:sldId id="2197" r:id="rId5"/>
    <p:sldId id="2390" r:id="rId6"/>
    <p:sldId id="2395" r:id="rId7"/>
    <p:sldId id="2402" r:id="rId8"/>
    <p:sldId id="2403" r:id="rId9"/>
    <p:sldId id="2392" r:id="rId10"/>
    <p:sldId id="2396" r:id="rId11"/>
    <p:sldId id="2393" r:id="rId12"/>
    <p:sldId id="2394" r:id="rId13"/>
    <p:sldId id="2408" r:id="rId14"/>
    <p:sldId id="2404" r:id="rId15"/>
    <p:sldId id="2406" r:id="rId16"/>
    <p:sldId id="2399" r:id="rId17"/>
    <p:sldId id="2400" r:id="rId18"/>
    <p:sldId id="2409" r:id="rId19"/>
  </p:sldIdLst>
  <p:sldSz cx="9144000" cy="6858000" type="screen4x3"/>
  <p:notesSz cx="7010400" cy="9296400"/>
  <p:defaultTextStyle>
    <a:defPPr>
      <a:defRPr lang="en-US"/>
    </a:defPPr>
    <a:lvl1pPr algn="ctr" rtl="0" fontAlgn="base">
      <a:lnSpc>
        <a:spcPct val="90000"/>
      </a:lnSpc>
      <a:spcBef>
        <a:spcPct val="50000"/>
      </a:spcBef>
      <a:spcAft>
        <a:spcPct val="0"/>
      </a:spcAft>
      <a:buClr>
        <a:schemeClr val="tx1"/>
      </a:buClr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lnSpc>
        <a:spcPct val="90000"/>
      </a:lnSpc>
      <a:spcBef>
        <a:spcPct val="50000"/>
      </a:spcBef>
      <a:spcAft>
        <a:spcPct val="0"/>
      </a:spcAft>
      <a:buClr>
        <a:schemeClr val="tx1"/>
      </a:buClr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lnSpc>
        <a:spcPct val="90000"/>
      </a:lnSpc>
      <a:spcBef>
        <a:spcPct val="50000"/>
      </a:spcBef>
      <a:spcAft>
        <a:spcPct val="0"/>
      </a:spcAft>
      <a:buClr>
        <a:schemeClr val="tx1"/>
      </a:buClr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lnSpc>
        <a:spcPct val="90000"/>
      </a:lnSpc>
      <a:spcBef>
        <a:spcPct val="50000"/>
      </a:spcBef>
      <a:spcAft>
        <a:spcPct val="0"/>
      </a:spcAft>
      <a:buClr>
        <a:schemeClr val="tx1"/>
      </a:buClr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lnSpc>
        <a:spcPct val="90000"/>
      </a:lnSpc>
      <a:spcBef>
        <a:spcPct val="50000"/>
      </a:spcBef>
      <a:spcAft>
        <a:spcPct val="0"/>
      </a:spcAft>
      <a:buClr>
        <a:schemeClr val="tx1"/>
      </a:buClr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00"/>
    <a:srgbClr val="FFFFCC"/>
    <a:srgbClr val="FF9999"/>
    <a:srgbClr val="B2B2B2"/>
    <a:srgbClr val="0066FF"/>
    <a:srgbClr val="FF9900"/>
    <a:srgbClr val="BFDFC2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7" autoAdjust="0"/>
    <p:restoredTop sz="94672" autoAdjust="0"/>
  </p:normalViewPr>
  <p:slideViewPr>
    <p:cSldViewPr>
      <p:cViewPr varScale="1">
        <p:scale>
          <a:sx n="110" d="100"/>
          <a:sy n="110" d="100"/>
        </p:scale>
        <p:origin x="-5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t" anchorCtr="0" compatLnSpc="1">
            <a:prstTxWarp prst="textNoShape">
              <a:avLst/>
            </a:prstTxWarp>
          </a:bodyPr>
          <a:lstStyle>
            <a:lvl1pPr algn="l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b" anchorCtr="0" compatLnSpc="1">
            <a:prstTxWarp prst="textNoShape">
              <a:avLst/>
            </a:prstTxWarp>
          </a:bodyPr>
          <a:lstStyle>
            <a:lvl1pPr algn="l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fld id="{5348233F-C38B-4A0C-8C09-2D1230CB1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t" anchorCtr="0" compatLnSpc="1">
            <a:prstTxWarp prst="textNoShape">
              <a:avLst/>
            </a:prstTxWarp>
          </a:bodyPr>
          <a:lstStyle>
            <a:lvl1pPr algn="l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b" anchorCtr="0" compatLnSpc="1">
            <a:prstTxWarp prst="textNoShape">
              <a:avLst/>
            </a:prstTxWarp>
          </a:bodyPr>
          <a:lstStyle>
            <a:lvl1pPr algn="l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3" tIns="46405" rIns="92803" bIns="46405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lnSpc>
                <a:spcPct val="100000"/>
              </a:lnSpc>
              <a:spcBef>
                <a:spcPct val="0"/>
              </a:spcBef>
              <a:buClrTx/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fld id="{B04750CD-FD52-4AB0-BE7C-0E188ECC6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730018-4D4A-4EDD-8121-A6C5EAE248D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57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6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BE548A7-68AD-4801-94BB-8A01758A8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FD4CB-CB7C-470E-BE2F-603D23B4D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228600"/>
            <a:ext cx="1952625" cy="5903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28600"/>
            <a:ext cx="5707063" cy="5903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38132-757B-48FD-AE5E-CB2FB061D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9303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B2B0D-872C-4818-A8BF-5392185BA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69B05-654A-456E-82FB-947C4144B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EAA6C-7271-4E90-96EF-676607A54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44CDC-7327-4513-B00F-D4F9ABD67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3EC63-2E69-4E7C-B25A-6A7EF4F78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18283-B205-4FBA-A326-CE9834C4E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81AE6-421B-430D-ACC7-C92CA8BB8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B7BEA-59B3-4043-895E-1014E4E28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53CBE-F85B-4B62-BF92-2C8E63299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8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defRPr sz="1400" b="0"/>
            </a:lvl1pPr>
          </a:lstStyle>
          <a:p>
            <a:pPr>
              <a:defRPr/>
            </a:pPr>
            <a:fld id="{5B1BDA0A-FBBB-4A3B-892E-3B5E79C47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5200" y="2590800"/>
            <a:ext cx="5638800" cy="1143000"/>
          </a:xfrm>
        </p:spPr>
        <p:txBody>
          <a:bodyPr/>
          <a:lstStyle/>
          <a:p>
            <a:pPr algn="ctr" eaLnBrk="1" hangingPunct="1"/>
            <a:r>
              <a:rPr lang="en-US" sz="3200" u="sng" dirty="0" smtClean="0">
                <a:solidFill>
                  <a:schemeClr val="tx1"/>
                </a:solidFill>
              </a:rPr>
              <a:t>Historic Record of </a:t>
            </a:r>
            <a:br>
              <a:rPr lang="en-US" sz="3200" u="sng" dirty="0" smtClean="0">
                <a:solidFill>
                  <a:schemeClr val="tx1"/>
                </a:solidFill>
              </a:rPr>
            </a:br>
            <a:r>
              <a:rPr lang="en-US" sz="3200" u="sng" dirty="0" smtClean="0">
                <a:solidFill>
                  <a:schemeClr val="tx1"/>
                </a:solidFill>
              </a:rPr>
              <a:t>Practice Implementation</a:t>
            </a:r>
            <a:br>
              <a:rPr lang="en-US" sz="3200" u="sng" dirty="0" smtClean="0">
                <a:solidFill>
                  <a:schemeClr val="tx1"/>
                </a:solidFill>
              </a:rPr>
            </a:br>
            <a:endParaRPr lang="en-US" sz="3200" i="1" dirty="0" smtClean="0">
              <a:solidFill>
                <a:schemeClr val="tx1"/>
              </a:solidFill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3886200"/>
            <a:ext cx="57150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Jeff Sweeney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Environmental Protection Agency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Chesapeake Bay Program Office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jsweeney@chesapeakebay.net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410-267-9844</a:t>
            </a: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CBP WQGIT BMP Verification Committee Meeting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Chesapeake Bay Program Office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Annapolis, MD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June 19, 2012</a:t>
            </a:r>
          </a:p>
        </p:txBody>
      </p:sp>
      <p:pic>
        <p:nvPicPr>
          <p:cNvPr id="123908" name="Picture 4" descr="MIDATL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464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09" name="Picture 5" descr="newcbplogocolo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4237"/>
          <a:stretch>
            <a:fillRect/>
          </a:stretch>
        </p:blipFill>
        <p:spPr bwMode="auto">
          <a:xfrm>
            <a:off x="5410200" y="609600"/>
            <a:ext cx="16637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Need to “clean up” BMP history as best we can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Issue of “cut-off” of implementation in the modeling tools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100% implementation level at the reported scale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400" b="0" dirty="0" smtClean="0">
                <a:solidFill>
                  <a:srgbClr val="000000"/>
                </a:solidFill>
              </a:rPr>
              <a:t>Have considered maximum implementation level in the past, but no consensus agreement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400" b="0" dirty="0" smtClean="0">
                <a:solidFill>
                  <a:srgbClr val="000000"/>
                </a:solidFill>
              </a:rPr>
              <a:t>Some jurisdictions consider life-span for some BMPs – others do not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400" b="0" dirty="0" smtClean="0">
                <a:solidFill>
                  <a:srgbClr val="000000"/>
                </a:solidFill>
              </a:rPr>
              <a:t>Have considered loss of practice in the past due to land conversion, but no consensus agreement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400" b="0" dirty="0" smtClean="0">
                <a:solidFill>
                  <a:srgbClr val="000000"/>
                </a:solidFill>
              </a:rPr>
              <a:t>Many instances of over-reporting because of incorrect units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endParaRPr lang="en-US" sz="2800" b="0" dirty="0" smtClean="0">
              <a:solidFill>
                <a:srgbClr val="000000"/>
              </a:solidFill>
            </a:endParaRP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Need to “clean up” BMP history as best we can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Issue of “cut-off” of implementation in the modeling tools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Not enough acres, systems, AUs, etc. in the tools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800" b="0" dirty="0" smtClean="0">
                <a:solidFill>
                  <a:srgbClr val="000000"/>
                </a:solidFill>
              </a:rPr>
              <a:t>Supplement data with “local” information but need history and forecast that’s aligned with, for example, </a:t>
            </a:r>
            <a:r>
              <a:rPr lang="en-US" sz="2800" b="0" dirty="0" err="1" smtClean="0">
                <a:solidFill>
                  <a:srgbClr val="000000"/>
                </a:solidFill>
              </a:rPr>
              <a:t>landuse</a:t>
            </a:r>
            <a:r>
              <a:rPr lang="en-US" sz="2800" b="0" dirty="0" smtClean="0">
                <a:solidFill>
                  <a:srgbClr val="000000"/>
                </a:solidFill>
              </a:rPr>
              <a:t> definitions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Options for historic BMP “clean up”</a:t>
            </a:r>
          </a:p>
          <a:p>
            <a:pPr marL="990600" lvl="1" indent="-533400" algn="l">
              <a:spcBef>
                <a:spcPct val="20000"/>
              </a:spcBef>
              <a:buSzPct val="100000"/>
              <a:buFont typeface="+mj-lt"/>
              <a:buAutoNum type="arabicParenR"/>
            </a:pPr>
            <a:r>
              <a:rPr lang="en-US" sz="2800" b="0" dirty="0" smtClean="0">
                <a:solidFill>
                  <a:srgbClr val="000000"/>
                </a:solidFill>
              </a:rPr>
              <a:t>Jurisdictional agencies lead with best available records and submit through NEIEN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Can report tracked individual components of a CBP BMP category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Many options for spatial scale and units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Greater defensibility with accurate locations, implementation dates, inspection and maintenance records, funding sources, etc.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Can include all BMPs – and then “map” when approved for nutrient and sediment reductions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Consistent with 2010 and 2011 BMP reporting for non-wastewater controls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Options for historic BMP “clean up”</a:t>
            </a:r>
          </a:p>
          <a:p>
            <a:pPr marL="990600" lvl="1" indent="-533400" algn="l">
              <a:spcBef>
                <a:spcPct val="20000"/>
              </a:spcBef>
              <a:buSzPct val="100000"/>
              <a:buFont typeface="+mj-lt"/>
              <a:buAutoNum type="arabicParenR"/>
            </a:pPr>
            <a:r>
              <a:rPr lang="en-US" sz="2800" b="0" dirty="0" smtClean="0">
                <a:solidFill>
                  <a:srgbClr val="000000"/>
                </a:solidFill>
              </a:rPr>
              <a:t>Jurisdictional agencies lead with best available records and submit through NEIEN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The more source databases connected to NEIEN, the easier the task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NEIEN (</a:t>
            </a:r>
            <a:r>
              <a:rPr lang="en-US" sz="2400" b="0" dirty="0" err="1" smtClean="0">
                <a:solidFill>
                  <a:srgbClr val="000000"/>
                </a:solidFill>
              </a:rPr>
              <a:t>BayTAS</a:t>
            </a:r>
            <a:r>
              <a:rPr lang="en-US" sz="2400" b="0" dirty="0" smtClean="0">
                <a:solidFill>
                  <a:srgbClr val="000000"/>
                </a:solidFill>
              </a:rPr>
              <a:t>) reports readily available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90600" lvl="1" indent="-533400" algn="l">
              <a:spcBef>
                <a:spcPct val="20000"/>
              </a:spcBef>
            </a:pPr>
            <a:endParaRPr lang="en-US" sz="2800" b="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28600" y="4267200"/>
            <a:ext cx="990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State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133600" y="4267200"/>
            <a:ext cx="990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State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NEIEN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Node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038600" y="4267200"/>
            <a:ext cx="990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CBP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NEIEN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 dirty="0">
                <a:latin typeface="Arial" pitchFamily="34" charset="0"/>
              </a:rPr>
              <a:t>Node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943600" y="4267200"/>
            <a:ext cx="990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Scenario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Builder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7848600" y="4267200"/>
            <a:ext cx="990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P5.3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WSM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1295400" y="48768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200400" y="48768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5105400" y="48768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7010400" y="48768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 flipV="1">
            <a:off x="3581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895600" y="5791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Operational</a:t>
            </a: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V="1">
            <a:off x="5486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4800600" y="5791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800" b="0">
                <a:latin typeface="Arial" pitchFamily="34" charset="0"/>
              </a:rPr>
              <a:t>Operational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Options for historic BMP “clean up”</a:t>
            </a:r>
          </a:p>
          <a:p>
            <a:pPr marL="990600" lvl="1" indent="-533400" algn="l">
              <a:spcBef>
                <a:spcPct val="20000"/>
              </a:spcBef>
              <a:buSzPct val="100000"/>
              <a:buFont typeface="+mj-lt"/>
              <a:buAutoNum type="arabicParenR" startAt="2"/>
            </a:pPr>
            <a:r>
              <a:rPr lang="en-US" sz="2800" b="0" dirty="0" smtClean="0">
                <a:solidFill>
                  <a:srgbClr val="000000"/>
                </a:solidFill>
              </a:rPr>
              <a:t>Contractual support to clean up existing submitted BMPs with direction from agencies and CBP following general rules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Increasing implementation for “cumulative” practices – with consideration of life-span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r>
              <a:rPr lang="en-US" sz="2400" b="0" dirty="0" smtClean="0">
                <a:solidFill>
                  <a:srgbClr val="000000"/>
                </a:solidFill>
              </a:rPr>
              <a:t>Working from current records backwards and would need to know actual implementation year of post-calibration BMPs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Spatial scale is difficult if already processed to fit in CBP segmentation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400" b="0" dirty="0" smtClean="0">
                <a:solidFill>
                  <a:srgbClr val="000000"/>
                </a:solidFill>
              </a:rPr>
              <a:t>Less defensible if already processed to fit in CBP BMP categories – </a:t>
            </a:r>
            <a:r>
              <a:rPr lang="en-US" sz="2400" b="0" dirty="0" smtClean="0">
                <a:solidFill>
                  <a:srgbClr val="000000"/>
                </a:solidFill>
              </a:rPr>
              <a:t>that </a:t>
            </a:r>
            <a:r>
              <a:rPr lang="en-US" sz="2400" b="0" dirty="0" smtClean="0">
                <a:solidFill>
                  <a:srgbClr val="000000"/>
                </a:solidFill>
              </a:rPr>
              <a:t>could have changed over time</a:t>
            </a:r>
          </a:p>
          <a:p>
            <a:pPr marL="1905000" lvl="3" indent="-533400" algn="l">
              <a:spcBef>
                <a:spcPct val="20000"/>
              </a:spcBef>
              <a:buSzPct val="100000"/>
              <a:buFont typeface="Tahoma" pitchFamily="34" charset="0"/>
              <a:buChar char="▫"/>
            </a:pPr>
            <a:endParaRPr lang="en-US" sz="2800" b="0" dirty="0" smtClean="0">
              <a:solidFill>
                <a:srgbClr val="000000"/>
              </a:solidFill>
            </a:endParaRP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Options for historic BMP “clean up”</a:t>
            </a:r>
          </a:p>
          <a:p>
            <a:pPr marL="990600" lvl="1" indent="-533400" algn="l">
              <a:spcBef>
                <a:spcPct val="20000"/>
              </a:spcBef>
              <a:buSzPct val="100000"/>
              <a:buFont typeface="+mj-lt"/>
              <a:buAutoNum type="arabicParenR" startAt="3"/>
            </a:pPr>
            <a:r>
              <a:rPr lang="en-US" sz="2800" b="0" dirty="0" smtClean="0">
                <a:solidFill>
                  <a:srgbClr val="000000"/>
                </a:solidFill>
              </a:rPr>
              <a:t>Combination of 1) NEIEN source data, and 2) existing submitted history with rules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Options for historic BMP “clean up”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For agriculture, introduce NRCS and FSA data – with assurances for single-counting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Accommodate federal facilities data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Accommodate voluntary practice data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Considerable amount of work in regards to verification and “crediting”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Timeline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By mid-2015 for calibration of the next versions of environmental modeling tools for TMDL mid-point evaluation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Next steps and resources to complete tasks and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Alternative ways to get to the same end-product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Discussion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Please let us know how and when you’ll proceed with historic data clean-up and where you need help 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Tetra Tech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CBRAP grants 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endParaRPr lang="en-US" sz="2800" b="0" dirty="0" smtClean="0">
              <a:solidFill>
                <a:srgbClr val="000000"/>
              </a:solidFill>
            </a:endParaRP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l">
              <a:spcBef>
                <a:spcPct val="20000"/>
              </a:spcBef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For the Phase 5.3.2 Watershed Model, record of implementation covers the period 1985-2011</a:t>
            </a:r>
            <a:endParaRPr lang="en-US" sz="2800" b="0" dirty="0">
              <a:solidFill>
                <a:srgbClr val="000000"/>
              </a:solidFill>
            </a:endParaRPr>
          </a:p>
          <a:p>
            <a:pPr marL="1066800" lvl="1" indent="-6096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In 1985: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NY = Ag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PA = Ag and stormwater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MD = Ag and stormwater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VA = Ag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WV = Ag and forestry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/>
          <p:cNvSpPr>
            <a:spLocks noChangeArrowheads="1"/>
          </p:cNvSpPr>
          <p:nvPr/>
        </p:nvSpPr>
        <p:spPr bwMode="auto">
          <a:xfrm>
            <a:off x="152400" y="1066800"/>
            <a:ext cx="457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l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u="sng"/>
              <a:t>Nutrient Management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Nutrient Management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Decision Agriculture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Enhanced Nutrient Management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</a:pPr>
            <a:r>
              <a:rPr lang="en-US" sz="1600" u="sng"/>
              <a:t>Conservation Tillage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Continuous No-Till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Other Conservation Tillage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</a:pPr>
            <a:r>
              <a:rPr lang="en-US" sz="1600" u="sng"/>
              <a:t>Cover Crops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Cover Crops and Commodity Cover Crops</a:t>
            </a:r>
          </a:p>
          <a:p>
            <a:pPr marL="742950" lvl="1" indent="-285750" algn="l">
              <a:lnSpc>
                <a:spcPct val="100000"/>
              </a:lnSpc>
              <a:spcBef>
                <a:spcPct val="20000"/>
              </a:spcBef>
              <a:buSzPct val="66000"/>
              <a:buFontTx/>
              <a:buChar char="o"/>
            </a:pPr>
            <a:r>
              <a:rPr lang="en-US" sz="1400" b="0"/>
              <a:t>Early, standard, late-planting</a:t>
            </a:r>
          </a:p>
          <a:p>
            <a:pPr marL="742950" lvl="1" indent="-285750" algn="l">
              <a:lnSpc>
                <a:spcPct val="100000"/>
              </a:lnSpc>
              <a:spcBef>
                <a:spcPct val="20000"/>
              </a:spcBef>
              <a:buSzPct val="66000"/>
              <a:buFontTx/>
              <a:buChar char="o"/>
            </a:pPr>
            <a:r>
              <a:rPr lang="en-US" sz="1400" b="0"/>
              <a:t>Species</a:t>
            </a:r>
          </a:p>
          <a:p>
            <a:pPr marL="742950" lvl="1" indent="-285750" algn="l">
              <a:lnSpc>
                <a:spcPct val="100000"/>
              </a:lnSpc>
              <a:spcBef>
                <a:spcPct val="20000"/>
              </a:spcBef>
              <a:buSzPct val="66000"/>
              <a:buFontTx/>
              <a:buChar char="o"/>
            </a:pPr>
            <a:r>
              <a:rPr lang="en-US" sz="1400" b="0"/>
              <a:t>Seeding method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</a:pPr>
            <a:r>
              <a:rPr lang="en-US" sz="1600" u="sng"/>
              <a:t>Pasture Grazing Practices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Alternative Watering Facilities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Stream Access Control with Fencing 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Prescribed Grazing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Precision Intensive Rotational Grazing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1600" b="0"/>
              <a:t>Horse Pasture Management</a:t>
            </a:r>
          </a:p>
        </p:txBody>
      </p:sp>
      <p:sp>
        <p:nvSpPr>
          <p:cNvPr id="136195" name="Text Box 4"/>
          <p:cNvSpPr txBox="1">
            <a:spLocks noChangeArrowheads="1"/>
          </p:cNvSpPr>
          <p:nvPr/>
        </p:nvSpPr>
        <p:spPr bwMode="auto">
          <a:xfrm>
            <a:off x="4800600" y="1066800"/>
            <a:ext cx="41910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</a:pPr>
            <a:r>
              <a:rPr lang="en-US" sz="1600" u="sng"/>
              <a:t>Other Agricultural Practices</a:t>
            </a:r>
            <a:endParaRPr lang="en-US" sz="1600" b="0" u="sng"/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Forest Buffers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Wetland Restoration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Land Retirement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Grass Buffers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Tree Planting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Carbon Sequestration/Alternative Crops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Conservation Plans/SCWQP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Animal Waste Management Systems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Barnyard Runoff Control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Mortality Composters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Manure Transport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Water Control Structures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Non-Urban Stream Restoration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 Poultry and Swine Phytase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Dairy Precision Feeding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</a:pPr>
            <a:r>
              <a:rPr lang="en-US" sz="1600" b="0"/>
              <a:t>   and/or Forage Management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1600" b="0"/>
              <a:t>Ammonia Emissions Reductions</a:t>
            </a:r>
          </a:p>
        </p:txBody>
      </p:sp>
      <p:pic>
        <p:nvPicPr>
          <p:cNvPr id="136196" name="Picture 6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6197" name="Rectangle 7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u="sng" smtClean="0">
                <a:solidFill>
                  <a:schemeClr val="tx1"/>
                </a:solidFill>
              </a:rPr>
              <a:t>Chesapeake Bay Watershed Model</a:t>
            </a:r>
            <a:br>
              <a:rPr lang="en-US" sz="2800" u="sng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Agricultural Practice Groups</a:t>
            </a:r>
          </a:p>
        </p:txBody>
      </p:sp>
      <p:sp>
        <p:nvSpPr>
          <p:cNvPr id="136198" name="Rectangle 8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ChangeArrowheads="1"/>
          </p:cNvSpPr>
          <p:nvPr/>
        </p:nvSpPr>
        <p:spPr bwMode="auto">
          <a:xfrm>
            <a:off x="152400" y="1066800"/>
            <a:ext cx="457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algn="l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u="sng" dirty="0"/>
              <a:t>Stormwater Management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Wet Ponds and Wetlands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Dry Detention Ponds and Hydrodynamic Structures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Dry Extended Detention Ponds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Infiltration Practices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Filtering </a:t>
            </a:r>
            <a:r>
              <a:rPr lang="en-US" sz="2000" b="0" dirty="0" smtClean="0"/>
              <a:t>Practices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 smtClean="0"/>
              <a:t>(Urban Stormwater Retrofit)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 smtClean="0"/>
              <a:t>(New State Stormwater 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</a:pPr>
            <a:r>
              <a:rPr lang="en-US" sz="2000" b="0" dirty="0" smtClean="0"/>
              <a:t>	Performance Standards)</a:t>
            </a:r>
            <a:endParaRPr lang="en-US" sz="2000" b="0" dirty="0"/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endParaRPr lang="en-US" sz="2000" b="0" dirty="0"/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u="sng" dirty="0"/>
              <a:t>Septic BMPs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Septic Connections</a:t>
            </a:r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Septic </a:t>
            </a:r>
            <a:r>
              <a:rPr lang="en-US" sz="2000" b="0" dirty="0" err="1"/>
              <a:t>Denitrification</a:t>
            </a:r>
            <a:endParaRPr lang="en-US" sz="2000" b="0" dirty="0"/>
          </a:p>
          <a:p>
            <a:pPr marL="173038" indent="-173038" algn="l">
              <a:lnSpc>
                <a:spcPct val="10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en-US" sz="2000" b="0" dirty="0"/>
              <a:t>Septic Pumping</a:t>
            </a:r>
          </a:p>
        </p:txBody>
      </p:sp>
      <p:sp>
        <p:nvSpPr>
          <p:cNvPr id="135171" name="Text Box 4"/>
          <p:cNvSpPr txBox="1">
            <a:spLocks noChangeArrowheads="1"/>
          </p:cNvSpPr>
          <p:nvPr/>
        </p:nvSpPr>
        <p:spPr bwMode="auto">
          <a:xfrm>
            <a:off x="4267200" y="1066800"/>
            <a:ext cx="4724400" cy="541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</a:pPr>
            <a:r>
              <a:rPr lang="en-US" sz="2200" u="sng">
                <a:latin typeface="Arial" pitchFamily="34" charset="0"/>
              </a:rPr>
              <a:t>Other Urban/Suburban Practices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Forest Conservation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Impervious Surface and Urban Growth Reduction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Forest Buffers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Tree Planting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Grass Buffers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Stream Restoration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Erosion and Sediment Control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Nutrient Management 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Street Sweeping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Abandoned Mine Reclamation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Dirt and Gravel Road Erosion and Sediment Controls</a:t>
            </a:r>
          </a:p>
          <a:p>
            <a:pPr marL="171450" indent="-171450" algn="l">
              <a:lnSpc>
                <a:spcPct val="100000"/>
              </a:lnSpc>
              <a:spcBef>
                <a:spcPct val="20000"/>
              </a:spcBef>
              <a:buClrTx/>
              <a:buFontTx/>
              <a:buChar char="•"/>
            </a:pPr>
            <a:r>
              <a:rPr lang="en-US" sz="2000" b="0">
                <a:latin typeface="Arial" pitchFamily="34" charset="0"/>
              </a:rPr>
              <a:t>Shoreline Erosion Control</a:t>
            </a:r>
          </a:p>
        </p:txBody>
      </p:sp>
      <p:pic>
        <p:nvPicPr>
          <p:cNvPr id="135172" name="Picture 6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3" name="Rectangle 7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  <p:sp>
        <p:nvSpPr>
          <p:cNvPr id="135174" name="Rectangle 8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u="sng" smtClean="0">
                <a:solidFill>
                  <a:schemeClr val="tx1"/>
                </a:solidFill>
              </a:rPr>
              <a:t>Chesapeake Bay Watershed Model</a:t>
            </a:r>
            <a:br>
              <a:rPr lang="en-US" sz="2800" u="sng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Practices on Developed Lands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Much of the BMP record was a carry-over from the Phase 4.3 Watershed Model  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Exceptions among jurisdictions and particular BMPs in a jurisdiction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All available BMP databases were assessed and records submitted through spreadsheets prior to calibration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On-the-ground assessment done after calibration and new data introduced post-2005</a:t>
            </a:r>
          </a:p>
          <a:p>
            <a:pPr marL="1447800" lvl="2" indent="-533400" algn="l">
              <a:spcBef>
                <a:spcPct val="20000"/>
              </a:spcBef>
              <a:buSzPct val="100000"/>
              <a:buFont typeface="Wingdings" pitchFamily="2" charset="2"/>
              <a:buChar char="§"/>
            </a:pPr>
            <a:r>
              <a:rPr lang="en-US" sz="2800" b="0" dirty="0" smtClean="0">
                <a:solidFill>
                  <a:srgbClr val="000000"/>
                </a:solidFill>
              </a:rPr>
              <a:t>Assessment of databases done after calibration and new data introduced post-2005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endParaRPr lang="en-US" sz="2800" b="0" dirty="0" smtClean="0">
              <a:solidFill>
                <a:srgbClr val="000000"/>
              </a:solidFill>
            </a:endParaRPr>
          </a:p>
          <a:p>
            <a:pPr marL="1447800" lvl="2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endParaRPr lang="en-US" sz="2800" b="0" dirty="0" smtClean="0">
              <a:solidFill>
                <a:srgbClr val="000000"/>
              </a:solidFill>
            </a:endParaRP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Spatial scale that BMPs were reported at varies among BMP types and years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Conversion to county scale from Phase 4.3 to Phase 5 if jurisdiction did not submit comprehensive history</a:t>
            </a:r>
          </a:p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Landuse types that a BMP applies to can vary among years in a jurisdiction and among jurisdictions</a:t>
            </a:r>
            <a:endParaRPr lang="en-US" sz="2800" b="0" dirty="0">
              <a:solidFill>
                <a:srgbClr val="000000"/>
              </a:solidFill>
            </a:endParaRP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15" name="Rectangle 4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  <p:sp>
        <p:nvSpPr>
          <p:cNvPr id="141316" name="Rectangle 5"/>
          <p:cNvSpPr>
            <a:spLocks noChangeArrowheads="1"/>
          </p:cNvSpPr>
          <p:nvPr/>
        </p:nvSpPr>
        <p:spPr bwMode="auto">
          <a:xfrm>
            <a:off x="1066800" y="2286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2800" b="0" u="sng" dirty="0" smtClean="0"/>
              <a:t>Nutrient Management Plan Submitted Record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2400" b="0" dirty="0" smtClean="0"/>
              <a:t>Chesapeake Watershed-Wide</a:t>
            </a:r>
            <a:endParaRPr lang="en-US" sz="2400" b="0" dirty="0"/>
          </a:p>
        </p:txBody>
      </p:sp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8686800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295400" y="1447800"/>
            <a:ext cx="4572000" cy="18158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600" b="0" u="sng" dirty="0" smtClean="0"/>
              <a:t>Submitted Nutrient Management Landuse Types: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AGFERT	= </a:t>
            </a:r>
            <a:r>
              <a:rPr lang="en-US" sz="1600" b="0" dirty="0" err="1" smtClean="0"/>
              <a:t>hwm+lwm+hom+hyw+alf+pas</a:t>
            </a:r>
            <a:endParaRPr lang="en-US" sz="1600" b="0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CROPFERT = </a:t>
            </a:r>
            <a:r>
              <a:rPr lang="en-US" sz="1600" b="0" dirty="0" err="1" smtClean="0"/>
              <a:t>hwm+lwm+hom+hyw+alf</a:t>
            </a:r>
            <a:endParaRPr lang="en-US" sz="1600" b="0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ROW = </a:t>
            </a:r>
            <a:r>
              <a:rPr lang="en-US" sz="1600" b="0" dirty="0" err="1" smtClean="0"/>
              <a:t>hwm+lwm+hom</a:t>
            </a:r>
            <a:endParaRPr lang="en-US" sz="1600" b="0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ROWMAN = </a:t>
            </a:r>
            <a:r>
              <a:rPr lang="en-US" sz="1600" b="0" dirty="0" err="1" smtClean="0"/>
              <a:t>hwm+lwm</a:t>
            </a:r>
            <a:endParaRPr lang="en-US" sz="1600" b="0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HAYNUTALF = </a:t>
            </a:r>
            <a:r>
              <a:rPr lang="en-US" sz="1600" b="0" dirty="0" err="1" smtClean="0"/>
              <a:t>hyw+alf</a:t>
            </a:r>
            <a:endParaRPr lang="en-US" sz="1600" b="0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</a:t>
            </a:r>
            <a:r>
              <a:rPr lang="en-US" sz="1600" b="0" dirty="0" err="1" smtClean="0"/>
              <a:t>hom</a:t>
            </a:r>
            <a:r>
              <a:rPr lang="en-US" sz="1600" b="0" dirty="0" smtClean="0"/>
              <a:t>, </a:t>
            </a:r>
            <a:r>
              <a:rPr lang="en-US" sz="1600" b="0" dirty="0" err="1" smtClean="0"/>
              <a:t>hyw</a:t>
            </a:r>
            <a:r>
              <a:rPr lang="en-US" sz="1600" b="0" dirty="0" smtClean="0"/>
              <a:t>, pas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15" name="Rectangle 4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  <p:sp>
        <p:nvSpPr>
          <p:cNvPr id="141316" name="Rectangle 5"/>
          <p:cNvSpPr>
            <a:spLocks noChangeArrowheads="1"/>
          </p:cNvSpPr>
          <p:nvPr/>
        </p:nvSpPr>
        <p:spPr bwMode="auto">
          <a:xfrm>
            <a:off x="1066800" y="2286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2800" b="0" u="sng" dirty="0" smtClean="0"/>
              <a:t>Nutrient Management Plan Submitted Record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2400" b="0" dirty="0" smtClean="0"/>
              <a:t>Chesapeake Watershed-Wide</a:t>
            </a:r>
            <a:endParaRPr lang="en-US" sz="2400" b="0" dirty="0"/>
          </a:p>
        </p:txBody>
      </p:sp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8686800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295400" y="1447800"/>
            <a:ext cx="4572000" cy="206210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600" b="0" u="sng" dirty="0" smtClean="0"/>
              <a:t>Nutrient Management Spatial Scales: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State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</a:t>
            </a:r>
            <a:r>
              <a:rPr lang="en-US" sz="1600" b="0" dirty="0" err="1" smtClean="0"/>
              <a:t>TributaryStrategy</a:t>
            </a:r>
            <a:r>
              <a:rPr lang="en-US" sz="1600" b="0" dirty="0" smtClean="0"/>
              <a:t> Basin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Major Basin – County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County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Font typeface="Arial" pitchFamily="34" charset="0"/>
              <a:buChar char="•"/>
            </a:pPr>
            <a:r>
              <a:rPr lang="en-US" sz="1600" b="0" dirty="0" smtClean="0"/>
              <a:t> </a:t>
            </a:r>
            <a:r>
              <a:rPr lang="en-US" sz="1600" b="0" dirty="0" err="1" smtClean="0"/>
              <a:t>LandRiver</a:t>
            </a:r>
            <a:r>
              <a:rPr lang="en-US" sz="1600" b="0" dirty="0" smtClean="0"/>
              <a:t> segment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sz="1600" b="0" dirty="0" smtClean="0"/>
              <a:t>Above may have been conversion from Phase 4.3 county-segment	 or state-segment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81000" y="12192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spcBef>
                <a:spcPct val="20000"/>
              </a:spcBef>
              <a:buSzPct val="100000"/>
              <a:buFont typeface="Tahoma" pitchFamily="34" charset="0"/>
              <a:buChar char="●"/>
            </a:pPr>
            <a:r>
              <a:rPr lang="en-US" sz="2800" b="0" dirty="0" smtClean="0">
                <a:solidFill>
                  <a:srgbClr val="000000"/>
                </a:solidFill>
              </a:rPr>
              <a:t>Need to “clean up” BMP history as best we can</a:t>
            </a:r>
          </a:p>
          <a:p>
            <a:pPr marL="990600" lvl="1" indent="-533400" algn="l">
              <a:spcBef>
                <a:spcPct val="20000"/>
              </a:spcBef>
              <a:buSzPct val="66000"/>
              <a:buFont typeface="Courier New" pitchFamily="49" charset="0"/>
              <a:buChar char="o"/>
            </a:pPr>
            <a:r>
              <a:rPr lang="en-US" sz="2800" b="0" dirty="0" smtClean="0">
                <a:solidFill>
                  <a:srgbClr val="000000"/>
                </a:solidFill>
              </a:rPr>
              <a:t>Better accounting for changes in monitored loads over time</a:t>
            </a:r>
          </a:p>
        </p:txBody>
      </p:sp>
      <p:pic>
        <p:nvPicPr>
          <p:cNvPr id="129027" name="Picture 3" descr="CBP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169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239000" cy="762000"/>
          </a:xfrm>
          <a:noFill/>
        </p:spPr>
        <p:txBody>
          <a:bodyPr/>
          <a:lstStyle/>
          <a:p>
            <a:pPr algn="ctr" eaLnBrk="1" hangingPunct="1"/>
            <a:r>
              <a:rPr lang="en-US" sz="2800" dirty="0" smtClean="0">
                <a:solidFill>
                  <a:schemeClr val="tx1"/>
                </a:solidFill>
              </a:rPr>
              <a:t>Historic Record of Practice Implementation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gray">
          <a:xfrm>
            <a:off x="457200" y="990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endParaRPr kumimoji="1" lang="en-US" sz="24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tx1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tx1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C:\Access2000\Templates\Presentation Designs\Blends.pot</Template>
  <TotalTime>29392</TotalTime>
  <Words>980</Words>
  <Application>Microsoft Office PowerPoint</Application>
  <PresentationFormat>On-screen Show (4:3)</PresentationFormat>
  <Paragraphs>182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Blends</vt:lpstr>
      <vt:lpstr>Historic Record of  Practice Implementation </vt:lpstr>
      <vt:lpstr>Historic Record of Practice Implementation</vt:lpstr>
      <vt:lpstr>Chesapeake Bay Watershed Model Agricultural Practice Groups</vt:lpstr>
      <vt:lpstr>Chesapeake Bay Watershed Model Practices on Developed Lands</vt:lpstr>
      <vt:lpstr>Historic Record of Practice Implementation</vt:lpstr>
      <vt:lpstr>Historic Record of Practice Implementation</vt:lpstr>
      <vt:lpstr>Slide 7</vt:lpstr>
      <vt:lpstr>Slide 8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  <vt:lpstr>Historic Record of Practice Implementation</vt:lpstr>
    </vt:vector>
  </TitlesOfParts>
  <Company>UMD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BMPs and the Chesapeake Bay Watershed Model</dc:title>
  <dc:creator>JSWEENEY</dc:creator>
  <cp:lastModifiedBy>jsweeney</cp:lastModifiedBy>
  <cp:revision>1006</cp:revision>
  <cp:lastPrinted>2000-06-20T21:06:26Z</cp:lastPrinted>
  <dcterms:created xsi:type="dcterms:W3CDTF">2000-03-01T20:20:51Z</dcterms:created>
  <dcterms:modified xsi:type="dcterms:W3CDTF">2012-06-19T11:16:53Z</dcterms:modified>
</cp:coreProperties>
</file>