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Default Extension="emf" ContentType="image/x-emf"/>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25"/>
  </p:notesMasterIdLst>
  <p:sldIdLst>
    <p:sldId id="289" r:id="rId3"/>
    <p:sldId id="396" r:id="rId4"/>
    <p:sldId id="312" r:id="rId5"/>
    <p:sldId id="395" r:id="rId6"/>
    <p:sldId id="394" r:id="rId7"/>
    <p:sldId id="401" r:id="rId8"/>
    <p:sldId id="400" r:id="rId9"/>
    <p:sldId id="372" r:id="rId10"/>
    <p:sldId id="373" r:id="rId11"/>
    <p:sldId id="378" r:id="rId12"/>
    <p:sldId id="399" r:id="rId13"/>
    <p:sldId id="379" r:id="rId14"/>
    <p:sldId id="380" r:id="rId15"/>
    <p:sldId id="381" r:id="rId16"/>
    <p:sldId id="398" r:id="rId17"/>
    <p:sldId id="387" r:id="rId18"/>
    <p:sldId id="402" r:id="rId19"/>
    <p:sldId id="356" r:id="rId20"/>
    <p:sldId id="385" r:id="rId21"/>
    <p:sldId id="382" r:id="rId22"/>
    <p:sldId id="364" r:id="rId23"/>
    <p:sldId id="397" r:id="rId24"/>
  </p:sldIdLst>
  <p:sldSz cx="9144000" cy="6858000" type="screen4x3"/>
  <p:notesSz cx="6946900" cy="9271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DDDDD"/>
    <a:srgbClr val="6699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47" autoAdjust="0"/>
    <p:restoredTop sz="87244" autoAdjust="0"/>
  </p:normalViewPr>
  <p:slideViewPr>
    <p:cSldViewPr>
      <p:cViewPr>
        <p:scale>
          <a:sx n="66" d="100"/>
          <a:sy n="66" d="100"/>
        </p:scale>
        <p:origin x="-1524" y="-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09900" cy="463550"/>
          </a:xfrm>
          <a:prstGeom prst="rect">
            <a:avLst/>
          </a:prstGeom>
          <a:noFill/>
          <a:ln w="9525">
            <a:noFill/>
            <a:miter lim="800000"/>
            <a:headEnd/>
            <a:tailEnd/>
          </a:ln>
          <a:effectLst/>
        </p:spPr>
        <p:txBody>
          <a:bodyPr vert="horz" wrap="square" lIns="92665" tIns="46333" rIns="92665" bIns="46333" numCol="1" anchor="t" anchorCtr="0" compatLnSpc="1">
            <a:prstTxWarp prst="textNoShape">
              <a:avLst/>
            </a:prstTxWarp>
          </a:bodyPr>
          <a:lstStyle>
            <a:lvl1pPr defTabSz="927100">
              <a:defRPr sz="1200" dirty="0"/>
            </a:lvl1pPr>
          </a:lstStyle>
          <a:p>
            <a:pPr>
              <a:defRPr/>
            </a:pPr>
            <a:endParaRPr lang="en-US"/>
          </a:p>
        </p:txBody>
      </p:sp>
      <p:sp>
        <p:nvSpPr>
          <p:cNvPr id="3075" name="Rectangle 3"/>
          <p:cNvSpPr>
            <a:spLocks noGrp="1" noChangeArrowheads="1"/>
          </p:cNvSpPr>
          <p:nvPr>
            <p:ph type="dt" idx="1"/>
          </p:nvPr>
        </p:nvSpPr>
        <p:spPr bwMode="auto">
          <a:xfrm>
            <a:off x="3935413" y="0"/>
            <a:ext cx="3009900" cy="463550"/>
          </a:xfrm>
          <a:prstGeom prst="rect">
            <a:avLst/>
          </a:prstGeom>
          <a:noFill/>
          <a:ln w="9525">
            <a:noFill/>
            <a:miter lim="800000"/>
            <a:headEnd/>
            <a:tailEnd/>
          </a:ln>
          <a:effectLst/>
        </p:spPr>
        <p:txBody>
          <a:bodyPr vert="horz" wrap="square" lIns="92665" tIns="46333" rIns="92665" bIns="46333" numCol="1" anchor="t" anchorCtr="0" compatLnSpc="1">
            <a:prstTxWarp prst="textNoShape">
              <a:avLst/>
            </a:prstTxWarp>
          </a:bodyPr>
          <a:lstStyle>
            <a:lvl1pPr algn="r" defTabSz="927100">
              <a:defRPr sz="1200" dirty="0"/>
            </a:lvl1pPr>
          </a:lstStyle>
          <a:p>
            <a:pPr>
              <a:defRPr/>
            </a:pPr>
            <a:endParaRPr lang="en-US"/>
          </a:p>
        </p:txBody>
      </p:sp>
      <p:sp>
        <p:nvSpPr>
          <p:cNvPr id="26628" name="Rectangle 4"/>
          <p:cNvSpPr>
            <a:spLocks noGrp="1" noRot="1" noChangeAspect="1" noChangeArrowheads="1" noTextEdit="1"/>
          </p:cNvSpPr>
          <p:nvPr>
            <p:ph type="sldImg" idx="2"/>
          </p:nvPr>
        </p:nvSpPr>
        <p:spPr bwMode="auto">
          <a:xfrm>
            <a:off x="1155700" y="695325"/>
            <a:ext cx="4635500" cy="3476625"/>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695325" y="4403725"/>
            <a:ext cx="5556250" cy="4171950"/>
          </a:xfrm>
          <a:prstGeom prst="rect">
            <a:avLst/>
          </a:prstGeom>
          <a:noFill/>
          <a:ln w="9525">
            <a:noFill/>
            <a:miter lim="800000"/>
            <a:headEnd/>
            <a:tailEnd/>
          </a:ln>
          <a:effectLst/>
        </p:spPr>
        <p:txBody>
          <a:bodyPr vert="horz" wrap="square" lIns="92665" tIns="46333" rIns="92665" bIns="46333"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805863"/>
            <a:ext cx="3009900" cy="463550"/>
          </a:xfrm>
          <a:prstGeom prst="rect">
            <a:avLst/>
          </a:prstGeom>
          <a:noFill/>
          <a:ln w="9525">
            <a:noFill/>
            <a:miter lim="800000"/>
            <a:headEnd/>
            <a:tailEnd/>
          </a:ln>
          <a:effectLst/>
        </p:spPr>
        <p:txBody>
          <a:bodyPr vert="horz" wrap="square" lIns="92665" tIns="46333" rIns="92665" bIns="46333" numCol="1" anchor="b" anchorCtr="0" compatLnSpc="1">
            <a:prstTxWarp prst="textNoShape">
              <a:avLst/>
            </a:prstTxWarp>
          </a:bodyPr>
          <a:lstStyle>
            <a:lvl1pPr defTabSz="927100">
              <a:defRPr sz="1200" dirty="0"/>
            </a:lvl1pPr>
          </a:lstStyle>
          <a:p>
            <a:pPr>
              <a:defRPr/>
            </a:pPr>
            <a:endParaRPr lang="en-US"/>
          </a:p>
        </p:txBody>
      </p:sp>
      <p:sp>
        <p:nvSpPr>
          <p:cNvPr id="3079" name="Rectangle 7"/>
          <p:cNvSpPr>
            <a:spLocks noGrp="1" noChangeArrowheads="1"/>
          </p:cNvSpPr>
          <p:nvPr>
            <p:ph type="sldNum" sz="quarter" idx="5"/>
          </p:nvPr>
        </p:nvSpPr>
        <p:spPr bwMode="auto">
          <a:xfrm>
            <a:off x="3935413" y="8805863"/>
            <a:ext cx="3009900" cy="463550"/>
          </a:xfrm>
          <a:prstGeom prst="rect">
            <a:avLst/>
          </a:prstGeom>
          <a:noFill/>
          <a:ln w="9525">
            <a:noFill/>
            <a:miter lim="800000"/>
            <a:headEnd/>
            <a:tailEnd/>
          </a:ln>
          <a:effectLst/>
        </p:spPr>
        <p:txBody>
          <a:bodyPr vert="horz" wrap="square" lIns="92665" tIns="46333" rIns="92665" bIns="46333" numCol="1" anchor="b" anchorCtr="0" compatLnSpc="1">
            <a:prstTxWarp prst="textNoShape">
              <a:avLst/>
            </a:prstTxWarp>
          </a:bodyPr>
          <a:lstStyle>
            <a:lvl1pPr algn="r" defTabSz="927100">
              <a:defRPr sz="1200"/>
            </a:lvl1pPr>
          </a:lstStyle>
          <a:p>
            <a:pPr>
              <a:defRPr/>
            </a:pPr>
            <a:fld id="{DFB118AE-B002-439E-90E8-A0F865F44A59}"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a:spLocks noGrp="1" noChangeArrowheads="1"/>
          </p:cNvSpPr>
          <p:nvPr>
            <p:ph type="sldNum" sz="quarter" idx="5"/>
          </p:nvPr>
        </p:nvSpPr>
        <p:spPr>
          <a:noFill/>
        </p:spPr>
        <p:txBody>
          <a:bodyPr/>
          <a:lstStyle/>
          <a:p>
            <a:pPr eaLnBrk="0" hangingPunct="0"/>
            <a:fld id="{534A1FE1-4B17-4D8E-A006-521C65173A34}" type="slidenum">
              <a:rPr lang="en-US" smtClean="0">
                <a:solidFill>
                  <a:srgbClr val="000000"/>
                </a:solidFill>
              </a:rPr>
              <a:pPr eaLnBrk="0" hangingPunct="0"/>
              <a:t>1</a:t>
            </a:fld>
            <a:endParaRPr lang="en-US" smtClean="0">
              <a:solidFill>
                <a:srgbClr val="000000"/>
              </a:solidFill>
            </a:endParaRPr>
          </a:p>
        </p:txBody>
      </p:sp>
      <p:sp>
        <p:nvSpPr>
          <p:cNvPr id="28674" name="Rectangle 2"/>
          <p:cNvSpPr>
            <a:spLocks noGrp="1" noRot="1" noChangeAspect="1" noChangeArrowheads="1" noTextEdit="1"/>
          </p:cNvSpPr>
          <p:nvPr>
            <p:ph type="sldImg"/>
          </p:nvPr>
        </p:nvSpPr>
        <p:spPr>
          <a:xfrm>
            <a:off x="1157288" y="695325"/>
            <a:ext cx="4635500" cy="3476625"/>
          </a:xfrm>
          <a:ln/>
        </p:spPr>
      </p:sp>
      <p:sp>
        <p:nvSpPr>
          <p:cNvPr id="28675" name="Rectangle 3"/>
          <p:cNvSpPr>
            <a:spLocks noGrp="1" noChangeArrowheads="1"/>
          </p:cNvSpPr>
          <p:nvPr>
            <p:ph type="body" idx="1"/>
          </p:nvPr>
        </p:nvSpPr>
        <p:spPr>
          <a:xfrm>
            <a:off x="923925" y="4405313"/>
            <a:ext cx="5099050" cy="4170362"/>
          </a:xfrm>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noTextEdit="1"/>
          </p:cNvSpPr>
          <p:nvPr>
            <p:ph type="sldImg"/>
          </p:nvPr>
        </p:nvSpPr>
        <p:spPr>
          <a:ln/>
        </p:spPr>
      </p:sp>
      <p:sp>
        <p:nvSpPr>
          <p:cNvPr id="34818" name="Notes Placeholder 2"/>
          <p:cNvSpPr>
            <a:spLocks noGrp="1"/>
          </p:cNvSpPr>
          <p:nvPr>
            <p:ph type="body" idx="1"/>
          </p:nvPr>
        </p:nvSpPr>
        <p:spPr>
          <a:noFill/>
          <a:ln/>
        </p:spPr>
        <p:txBody>
          <a:bodyPr lIns="93512" tIns="46755" rIns="93512" bIns="46755"/>
          <a:lstStyle/>
          <a:p>
            <a:pPr eaLnBrk="1" hangingPunct="1"/>
            <a:endParaRPr lang="en-US" smtClean="0"/>
          </a:p>
        </p:txBody>
      </p:sp>
      <p:sp>
        <p:nvSpPr>
          <p:cNvPr id="34819" name="Slide Number Placeholder 3"/>
          <p:cNvSpPr txBox="1">
            <a:spLocks noGrp="1"/>
          </p:cNvSpPr>
          <p:nvPr/>
        </p:nvSpPr>
        <p:spPr bwMode="auto">
          <a:xfrm>
            <a:off x="3935413" y="8807450"/>
            <a:ext cx="3009900" cy="461963"/>
          </a:xfrm>
          <a:prstGeom prst="rect">
            <a:avLst/>
          </a:prstGeom>
          <a:noFill/>
          <a:ln w="9525">
            <a:noFill/>
            <a:miter lim="800000"/>
            <a:headEnd/>
            <a:tailEnd/>
          </a:ln>
        </p:spPr>
        <p:txBody>
          <a:bodyPr lIns="93512" tIns="46755" rIns="93512" bIns="46755" anchor="b"/>
          <a:lstStyle/>
          <a:p>
            <a:pPr algn="r" defTabSz="933450"/>
            <a:fld id="{9173D99E-934A-44AB-9AD4-60AD0E93800F}" type="slidenum">
              <a:rPr lang="en-US" sz="1200">
                <a:solidFill>
                  <a:srgbClr val="000000"/>
                </a:solidFill>
              </a:rPr>
              <a:pPr algn="r" defTabSz="933450"/>
              <a:t>10</a:t>
            </a:fld>
            <a:endParaRPr lang="en-US" sz="1200">
              <a:solidFill>
                <a:srgbClr val="000000"/>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noTextEdit="1"/>
          </p:cNvSpPr>
          <p:nvPr>
            <p:ph type="sldImg"/>
          </p:nvPr>
        </p:nvSpPr>
        <p:spPr>
          <a:ln/>
        </p:spPr>
      </p:sp>
      <p:sp>
        <p:nvSpPr>
          <p:cNvPr id="34818" name="Notes Placeholder 2"/>
          <p:cNvSpPr>
            <a:spLocks noGrp="1"/>
          </p:cNvSpPr>
          <p:nvPr>
            <p:ph type="body" idx="1"/>
          </p:nvPr>
        </p:nvSpPr>
        <p:spPr>
          <a:noFill/>
          <a:ln/>
        </p:spPr>
        <p:txBody>
          <a:bodyPr lIns="93512" tIns="46755" rIns="93512" bIns="46755"/>
          <a:lstStyle/>
          <a:p>
            <a:pPr eaLnBrk="1" hangingPunct="1"/>
            <a:endParaRPr lang="en-US" smtClean="0"/>
          </a:p>
        </p:txBody>
      </p:sp>
      <p:sp>
        <p:nvSpPr>
          <p:cNvPr id="34819" name="Slide Number Placeholder 3"/>
          <p:cNvSpPr txBox="1">
            <a:spLocks noGrp="1"/>
          </p:cNvSpPr>
          <p:nvPr/>
        </p:nvSpPr>
        <p:spPr bwMode="auto">
          <a:xfrm>
            <a:off x="3935413" y="8807450"/>
            <a:ext cx="3009900" cy="461963"/>
          </a:xfrm>
          <a:prstGeom prst="rect">
            <a:avLst/>
          </a:prstGeom>
          <a:noFill/>
          <a:ln w="9525">
            <a:noFill/>
            <a:miter lim="800000"/>
            <a:headEnd/>
            <a:tailEnd/>
          </a:ln>
        </p:spPr>
        <p:txBody>
          <a:bodyPr lIns="93512" tIns="46755" rIns="93512" bIns="46755" anchor="b"/>
          <a:lstStyle/>
          <a:p>
            <a:pPr algn="r" defTabSz="933450"/>
            <a:fld id="{9173D99E-934A-44AB-9AD4-60AD0E93800F}" type="slidenum">
              <a:rPr lang="en-US" sz="1200">
                <a:solidFill>
                  <a:srgbClr val="000000"/>
                </a:solidFill>
              </a:rPr>
              <a:pPr algn="r" defTabSz="933450"/>
              <a:t>11</a:t>
            </a:fld>
            <a:endParaRPr lang="en-US" sz="1200">
              <a:solidFill>
                <a:srgbClr val="000000"/>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DFB118AE-B002-439E-90E8-A0F865F44A59}" type="slidenum">
              <a:rPr lang="en-US" smtClean="0"/>
              <a:pPr>
                <a:defRPr/>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noTextEdit="1"/>
          </p:cNvSpPr>
          <p:nvPr>
            <p:ph type="sldImg"/>
          </p:nvPr>
        </p:nvSpPr>
        <p:spPr>
          <a:ln/>
        </p:spPr>
      </p:sp>
      <p:sp>
        <p:nvSpPr>
          <p:cNvPr id="34818" name="Notes Placeholder 2"/>
          <p:cNvSpPr>
            <a:spLocks noGrp="1"/>
          </p:cNvSpPr>
          <p:nvPr>
            <p:ph type="body" idx="1"/>
          </p:nvPr>
        </p:nvSpPr>
        <p:spPr>
          <a:noFill/>
          <a:ln/>
        </p:spPr>
        <p:txBody>
          <a:bodyPr lIns="93512" tIns="46755" rIns="93512" bIns="46755"/>
          <a:lstStyle/>
          <a:p>
            <a:pPr eaLnBrk="1" hangingPunct="1"/>
            <a:endParaRPr lang="en-US" dirty="0" smtClean="0"/>
          </a:p>
        </p:txBody>
      </p:sp>
      <p:sp>
        <p:nvSpPr>
          <p:cNvPr id="34819" name="Slide Number Placeholder 3"/>
          <p:cNvSpPr txBox="1">
            <a:spLocks noGrp="1"/>
          </p:cNvSpPr>
          <p:nvPr/>
        </p:nvSpPr>
        <p:spPr bwMode="auto">
          <a:xfrm>
            <a:off x="3935413" y="8807450"/>
            <a:ext cx="3009900" cy="461963"/>
          </a:xfrm>
          <a:prstGeom prst="rect">
            <a:avLst/>
          </a:prstGeom>
          <a:noFill/>
          <a:ln w="9525">
            <a:noFill/>
            <a:miter lim="800000"/>
            <a:headEnd/>
            <a:tailEnd/>
          </a:ln>
        </p:spPr>
        <p:txBody>
          <a:bodyPr lIns="93512" tIns="46755" rIns="93512" bIns="46755" anchor="b"/>
          <a:lstStyle/>
          <a:p>
            <a:pPr algn="r" defTabSz="933450"/>
            <a:fld id="{9173D99E-934A-44AB-9AD4-60AD0E93800F}" type="slidenum">
              <a:rPr lang="en-US" sz="1200">
                <a:solidFill>
                  <a:srgbClr val="000000"/>
                </a:solidFill>
              </a:rPr>
              <a:pPr algn="r" defTabSz="933450"/>
              <a:t>13</a:t>
            </a:fld>
            <a:endParaRPr lang="en-US" sz="1200">
              <a:solidFill>
                <a:srgbClr val="000000"/>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noTextEdit="1"/>
          </p:cNvSpPr>
          <p:nvPr>
            <p:ph type="sldImg"/>
          </p:nvPr>
        </p:nvSpPr>
        <p:spPr>
          <a:ln/>
        </p:spPr>
      </p:sp>
      <p:sp>
        <p:nvSpPr>
          <p:cNvPr id="34818" name="Notes Placeholder 2"/>
          <p:cNvSpPr>
            <a:spLocks noGrp="1"/>
          </p:cNvSpPr>
          <p:nvPr>
            <p:ph type="body" idx="1"/>
          </p:nvPr>
        </p:nvSpPr>
        <p:spPr>
          <a:noFill/>
          <a:ln/>
        </p:spPr>
        <p:txBody>
          <a:bodyPr lIns="93512" tIns="46755" rIns="93512" bIns="46755"/>
          <a:lstStyle/>
          <a:p>
            <a:pPr eaLnBrk="1" hangingPunct="1"/>
            <a:endParaRPr lang="en-US" smtClean="0"/>
          </a:p>
        </p:txBody>
      </p:sp>
      <p:sp>
        <p:nvSpPr>
          <p:cNvPr id="34819" name="Slide Number Placeholder 3"/>
          <p:cNvSpPr txBox="1">
            <a:spLocks noGrp="1"/>
          </p:cNvSpPr>
          <p:nvPr/>
        </p:nvSpPr>
        <p:spPr bwMode="auto">
          <a:xfrm>
            <a:off x="3935413" y="8807450"/>
            <a:ext cx="3009900" cy="461963"/>
          </a:xfrm>
          <a:prstGeom prst="rect">
            <a:avLst/>
          </a:prstGeom>
          <a:noFill/>
          <a:ln w="9525">
            <a:noFill/>
            <a:miter lim="800000"/>
            <a:headEnd/>
            <a:tailEnd/>
          </a:ln>
        </p:spPr>
        <p:txBody>
          <a:bodyPr lIns="93512" tIns="46755" rIns="93512" bIns="46755" anchor="b"/>
          <a:lstStyle/>
          <a:p>
            <a:pPr algn="r" defTabSz="933450"/>
            <a:fld id="{9173D99E-934A-44AB-9AD4-60AD0E93800F}" type="slidenum">
              <a:rPr lang="en-US" sz="1200">
                <a:solidFill>
                  <a:srgbClr val="000000"/>
                </a:solidFill>
              </a:rPr>
              <a:pPr algn="r" defTabSz="933450"/>
              <a:t>14</a:t>
            </a:fld>
            <a:endParaRPr lang="en-US" sz="1200">
              <a:solidFill>
                <a:srgbClr val="000000"/>
              </a:solidFil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noTextEdit="1"/>
          </p:cNvSpPr>
          <p:nvPr>
            <p:ph type="sldImg"/>
          </p:nvPr>
        </p:nvSpPr>
        <p:spPr>
          <a:ln/>
        </p:spPr>
      </p:sp>
      <p:sp>
        <p:nvSpPr>
          <p:cNvPr id="34818" name="Notes Placeholder 2"/>
          <p:cNvSpPr>
            <a:spLocks noGrp="1"/>
          </p:cNvSpPr>
          <p:nvPr>
            <p:ph type="body" idx="1"/>
          </p:nvPr>
        </p:nvSpPr>
        <p:spPr>
          <a:noFill/>
          <a:ln/>
        </p:spPr>
        <p:txBody>
          <a:bodyPr lIns="93512" tIns="46755" rIns="93512" bIns="46755"/>
          <a:lstStyle/>
          <a:p>
            <a:pPr eaLnBrk="1" hangingPunct="1"/>
            <a:endParaRPr lang="en-US" smtClean="0"/>
          </a:p>
        </p:txBody>
      </p:sp>
      <p:sp>
        <p:nvSpPr>
          <p:cNvPr id="34819" name="Slide Number Placeholder 3"/>
          <p:cNvSpPr txBox="1">
            <a:spLocks noGrp="1"/>
          </p:cNvSpPr>
          <p:nvPr/>
        </p:nvSpPr>
        <p:spPr bwMode="auto">
          <a:xfrm>
            <a:off x="3935413" y="8807450"/>
            <a:ext cx="3009900" cy="461963"/>
          </a:xfrm>
          <a:prstGeom prst="rect">
            <a:avLst/>
          </a:prstGeom>
          <a:noFill/>
          <a:ln w="9525">
            <a:noFill/>
            <a:miter lim="800000"/>
            <a:headEnd/>
            <a:tailEnd/>
          </a:ln>
        </p:spPr>
        <p:txBody>
          <a:bodyPr lIns="93512" tIns="46755" rIns="93512" bIns="46755" anchor="b"/>
          <a:lstStyle/>
          <a:p>
            <a:pPr algn="r" defTabSz="933450"/>
            <a:fld id="{9173D99E-934A-44AB-9AD4-60AD0E93800F}" type="slidenum">
              <a:rPr lang="en-US" sz="1200">
                <a:solidFill>
                  <a:srgbClr val="000000"/>
                </a:solidFill>
              </a:rPr>
              <a:pPr algn="r" defTabSz="933450"/>
              <a:t>15</a:t>
            </a:fld>
            <a:endParaRPr lang="en-US" sz="1200">
              <a:solidFill>
                <a:srgbClr val="000000"/>
              </a:solidFil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noTextEdit="1"/>
          </p:cNvSpPr>
          <p:nvPr>
            <p:ph type="sldImg"/>
          </p:nvPr>
        </p:nvSpPr>
        <p:spPr>
          <a:ln/>
        </p:spPr>
      </p:sp>
      <p:sp>
        <p:nvSpPr>
          <p:cNvPr id="34818" name="Notes Placeholder 2"/>
          <p:cNvSpPr>
            <a:spLocks noGrp="1"/>
          </p:cNvSpPr>
          <p:nvPr>
            <p:ph type="body" idx="1"/>
          </p:nvPr>
        </p:nvSpPr>
        <p:spPr>
          <a:noFill/>
          <a:ln/>
        </p:spPr>
        <p:txBody>
          <a:bodyPr lIns="93512" tIns="46755" rIns="93512" bIns="46755"/>
          <a:lstStyle/>
          <a:p>
            <a:pPr eaLnBrk="1" hangingPunct="1"/>
            <a:endParaRPr lang="en-US" dirty="0" smtClean="0"/>
          </a:p>
        </p:txBody>
      </p:sp>
      <p:sp>
        <p:nvSpPr>
          <p:cNvPr id="34819" name="Slide Number Placeholder 3"/>
          <p:cNvSpPr txBox="1">
            <a:spLocks noGrp="1"/>
          </p:cNvSpPr>
          <p:nvPr/>
        </p:nvSpPr>
        <p:spPr bwMode="auto">
          <a:xfrm>
            <a:off x="3935413" y="8807450"/>
            <a:ext cx="3009900" cy="461963"/>
          </a:xfrm>
          <a:prstGeom prst="rect">
            <a:avLst/>
          </a:prstGeom>
          <a:noFill/>
          <a:ln w="9525">
            <a:noFill/>
            <a:miter lim="800000"/>
            <a:headEnd/>
            <a:tailEnd/>
          </a:ln>
        </p:spPr>
        <p:txBody>
          <a:bodyPr lIns="93512" tIns="46755" rIns="93512" bIns="46755" anchor="b"/>
          <a:lstStyle/>
          <a:p>
            <a:pPr algn="r" defTabSz="933450"/>
            <a:fld id="{9173D99E-934A-44AB-9AD4-60AD0E93800F}" type="slidenum">
              <a:rPr lang="en-US" sz="1200">
                <a:solidFill>
                  <a:srgbClr val="000000"/>
                </a:solidFill>
              </a:rPr>
              <a:pPr algn="r" defTabSz="933450"/>
              <a:t>16</a:t>
            </a:fld>
            <a:endParaRPr lang="en-US" sz="1200">
              <a:solidFill>
                <a:srgbClr val="000000"/>
              </a:solidFil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noTextEdit="1"/>
          </p:cNvSpPr>
          <p:nvPr>
            <p:ph type="sldImg"/>
          </p:nvPr>
        </p:nvSpPr>
        <p:spPr>
          <a:ln/>
        </p:spPr>
      </p:sp>
      <p:sp>
        <p:nvSpPr>
          <p:cNvPr id="34818" name="Notes Placeholder 2"/>
          <p:cNvSpPr>
            <a:spLocks noGrp="1"/>
          </p:cNvSpPr>
          <p:nvPr>
            <p:ph type="body" idx="1"/>
          </p:nvPr>
        </p:nvSpPr>
        <p:spPr>
          <a:noFill/>
          <a:ln/>
        </p:spPr>
        <p:txBody>
          <a:bodyPr lIns="93512" tIns="46755" rIns="93512" bIns="46755"/>
          <a:lstStyle/>
          <a:p>
            <a:pPr eaLnBrk="1" hangingPunct="1"/>
            <a:endParaRPr lang="en-US" smtClean="0"/>
          </a:p>
        </p:txBody>
      </p:sp>
      <p:sp>
        <p:nvSpPr>
          <p:cNvPr id="34819" name="Slide Number Placeholder 3"/>
          <p:cNvSpPr txBox="1">
            <a:spLocks noGrp="1"/>
          </p:cNvSpPr>
          <p:nvPr/>
        </p:nvSpPr>
        <p:spPr bwMode="auto">
          <a:xfrm>
            <a:off x="3935413" y="8807450"/>
            <a:ext cx="3009900" cy="461963"/>
          </a:xfrm>
          <a:prstGeom prst="rect">
            <a:avLst/>
          </a:prstGeom>
          <a:noFill/>
          <a:ln w="9525">
            <a:noFill/>
            <a:miter lim="800000"/>
            <a:headEnd/>
            <a:tailEnd/>
          </a:ln>
        </p:spPr>
        <p:txBody>
          <a:bodyPr lIns="93512" tIns="46755" rIns="93512" bIns="46755" anchor="b"/>
          <a:lstStyle/>
          <a:p>
            <a:pPr algn="r" defTabSz="933450"/>
            <a:fld id="{9173D99E-934A-44AB-9AD4-60AD0E93800F}" type="slidenum">
              <a:rPr lang="en-US" sz="1200">
                <a:solidFill>
                  <a:srgbClr val="000000"/>
                </a:solidFill>
              </a:rPr>
              <a:pPr algn="r" defTabSz="933450"/>
              <a:t>17</a:t>
            </a:fld>
            <a:endParaRPr lang="en-US" sz="1200">
              <a:solidFill>
                <a:srgbClr val="000000"/>
              </a:solidFil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p:cNvSpPr>
            <a:spLocks noGrp="1" noRot="1" noChangeAspect="1" noTextEdit="1"/>
          </p:cNvSpPr>
          <p:nvPr>
            <p:ph type="sldImg"/>
          </p:nvPr>
        </p:nvSpPr>
        <p:spPr>
          <a:ln/>
        </p:spPr>
      </p:sp>
      <p:sp>
        <p:nvSpPr>
          <p:cNvPr id="38914" name="Notes Placeholder 2"/>
          <p:cNvSpPr>
            <a:spLocks noGrp="1"/>
          </p:cNvSpPr>
          <p:nvPr>
            <p:ph type="body" idx="1"/>
          </p:nvPr>
        </p:nvSpPr>
        <p:spPr>
          <a:noFill/>
          <a:ln/>
        </p:spPr>
        <p:txBody>
          <a:bodyPr lIns="93512" tIns="46755" rIns="93512" bIns="46755"/>
          <a:lstStyle/>
          <a:p>
            <a:pPr eaLnBrk="1" hangingPunct="1"/>
            <a:endParaRPr lang="en-US" smtClean="0"/>
          </a:p>
        </p:txBody>
      </p:sp>
      <p:sp>
        <p:nvSpPr>
          <p:cNvPr id="38915" name="Slide Number Placeholder 3"/>
          <p:cNvSpPr txBox="1">
            <a:spLocks noGrp="1"/>
          </p:cNvSpPr>
          <p:nvPr/>
        </p:nvSpPr>
        <p:spPr bwMode="auto">
          <a:xfrm>
            <a:off x="3935413" y="8807450"/>
            <a:ext cx="3009900" cy="461963"/>
          </a:xfrm>
          <a:prstGeom prst="rect">
            <a:avLst/>
          </a:prstGeom>
          <a:noFill/>
          <a:ln w="9525">
            <a:noFill/>
            <a:miter lim="800000"/>
            <a:headEnd/>
            <a:tailEnd/>
          </a:ln>
        </p:spPr>
        <p:txBody>
          <a:bodyPr lIns="93512" tIns="46755" rIns="93512" bIns="46755" anchor="b"/>
          <a:lstStyle/>
          <a:p>
            <a:pPr algn="r" defTabSz="933450"/>
            <a:fld id="{B8D455D0-8E4C-4D13-9858-5B008CB53253}" type="slidenum">
              <a:rPr lang="en-US" sz="1200">
                <a:solidFill>
                  <a:srgbClr val="000000"/>
                </a:solidFill>
              </a:rPr>
              <a:pPr algn="r" defTabSz="933450"/>
              <a:t>18</a:t>
            </a:fld>
            <a:endParaRPr lang="en-US" sz="1200">
              <a:solidFill>
                <a:srgbClr val="000000"/>
              </a:solidFil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p:cNvSpPr>
            <a:spLocks noGrp="1" noRot="1" noChangeAspect="1" noTextEdit="1"/>
          </p:cNvSpPr>
          <p:nvPr>
            <p:ph type="sldImg"/>
          </p:nvPr>
        </p:nvSpPr>
        <p:spPr>
          <a:ln/>
        </p:spPr>
      </p:sp>
      <p:sp>
        <p:nvSpPr>
          <p:cNvPr id="38914" name="Notes Placeholder 2"/>
          <p:cNvSpPr>
            <a:spLocks noGrp="1"/>
          </p:cNvSpPr>
          <p:nvPr>
            <p:ph type="body" idx="1"/>
          </p:nvPr>
        </p:nvSpPr>
        <p:spPr>
          <a:noFill/>
          <a:ln/>
        </p:spPr>
        <p:txBody>
          <a:bodyPr lIns="93512" tIns="46755" rIns="93512" bIns="46755"/>
          <a:lstStyle/>
          <a:p>
            <a:pPr eaLnBrk="1" hangingPunct="1"/>
            <a:endParaRPr lang="en-US" smtClean="0"/>
          </a:p>
        </p:txBody>
      </p:sp>
      <p:sp>
        <p:nvSpPr>
          <p:cNvPr id="38915" name="Slide Number Placeholder 3"/>
          <p:cNvSpPr txBox="1">
            <a:spLocks noGrp="1"/>
          </p:cNvSpPr>
          <p:nvPr/>
        </p:nvSpPr>
        <p:spPr bwMode="auto">
          <a:xfrm>
            <a:off x="3935413" y="8807450"/>
            <a:ext cx="3009900" cy="461963"/>
          </a:xfrm>
          <a:prstGeom prst="rect">
            <a:avLst/>
          </a:prstGeom>
          <a:noFill/>
          <a:ln w="9525">
            <a:noFill/>
            <a:miter lim="800000"/>
            <a:headEnd/>
            <a:tailEnd/>
          </a:ln>
        </p:spPr>
        <p:txBody>
          <a:bodyPr lIns="93512" tIns="46755" rIns="93512" bIns="46755" anchor="b"/>
          <a:lstStyle/>
          <a:p>
            <a:pPr algn="r" defTabSz="933450"/>
            <a:fld id="{B8D455D0-8E4C-4D13-9858-5B008CB53253}" type="slidenum">
              <a:rPr lang="en-US" sz="1200">
                <a:solidFill>
                  <a:srgbClr val="000000"/>
                </a:solidFill>
              </a:rPr>
              <a:pPr algn="r" defTabSz="933450"/>
              <a:t>19</a:t>
            </a:fld>
            <a:endParaRPr lang="en-US" sz="1200">
              <a:solidFill>
                <a:srgbClr val="000000"/>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noTextEdit="1"/>
          </p:cNvSpPr>
          <p:nvPr>
            <p:ph type="sldImg"/>
          </p:nvPr>
        </p:nvSpPr>
        <p:spPr>
          <a:ln/>
        </p:spPr>
      </p:sp>
      <p:sp>
        <p:nvSpPr>
          <p:cNvPr id="34818" name="Notes Placeholder 2"/>
          <p:cNvSpPr>
            <a:spLocks noGrp="1"/>
          </p:cNvSpPr>
          <p:nvPr>
            <p:ph type="body" idx="1"/>
          </p:nvPr>
        </p:nvSpPr>
        <p:spPr>
          <a:noFill/>
          <a:ln/>
        </p:spPr>
        <p:txBody>
          <a:bodyPr lIns="93512" tIns="46755" rIns="93512" bIns="46755"/>
          <a:lstStyle/>
          <a:p>
            <a:pPr eaLnBrk="1" hangingPunct="1"/>
            <a:endParaRPr lang="en-US" smtClean="0"/>
          </a:p>
        </p:txBody>
      </p:sp>
      <p:sp>
        <p:nvSpPr>
          <p:cNvPr id="34819" name="Slide Number Placeholder 3"/>
          <p:cNvSpPr txBox="1">
            <a:spLocks noGrp="1"/>
          </p:cNvSpPr>
          <p:nvPr/>
        </p:nvSpPr>
        <p:spPr bwMode="auto">
          <a:xfrm>
            <a:off x="3935413" y="8807450"/>
            <a:ext cx="3009900" cy="461963"/>
          </a:xfrm>
          <a:prstGeom prst="rect">
            <a:avLst/>
          </a:prstGeom>
          <a:noFill/>
          <a:ln w="9525">
            <a:noFill/>
            <a:miter lim="800000"/>
            <a:headEnd/>
            <a:tailEnd/>
          </a:ln>
        </p:spPr>
        <p:txBody>
          <a:bodyPr lIns="93512" tIns="46755" rIns="93512" bIns="46755" anchor="b"/>
          <a:lstStyle/>
          <a:p>
            <a:pPr algn="r" defTabSz="933450"/>
            <a:fld id="{9173D99E-934A-44AB-9AD4-60AD0E93800F}" type="slidenum">
              <a:rPr lang="en-US" sz="1200">
                <a:solidFill>
                  <a:srgbClr val="000000"/>
                </a:solidFill>
              </a:rPr>
              <a:pPr algn="r" defTabSz="933450"/>
              <a:t>2</a:t>
            </a:fld>
            <a:endParaRPr lang="en-US" sz="1200">
              <a:solidFill>
                <a:srgbClr val="000000"/>
              </a:solidFill>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noTextEdit="1"/>
          </p:cNvSpPr>
          <p:nvPr>
            <p:ph type="sldImg"/>
          </p:nvPr>
        </p:nvSpPr>
        <p:spPr>
          <a:ln/>
        </p:spPr>
      </p:sp>
      <p:sp>
        <p:nvSpPr>
          <p:cNvPr id="34818" name="Notes Placeholder 2"/>
          <p:cNvSpPr>
            <a:spLocks noGrp="1"/>
          </p:cNvSpPr>
          <p:nvPr>
            <p:ph type="body" idx="1"/>
          </p:nvPr>
        </p:nvSpPr>
        <p:spPr>
          <a:noFill/>
          <a:ln/>
        </p:spPr>
        <p:txBody>
          <a:bodyPr lIns="93512" tIns="46755" rIns="93512" bIns="46755"/>
          <a:lstStyle/>
          <a:p>
            <a:pPr eaLnBrk="1" hangingPunct="1"/>
            <a:endParaRPr lang="en-US" smtClean="0"/>
          </a:p>
        </p:txBody>
      </p:sp>
      <p:sp>
        <p:nvSpPr>
          <p:cNvPr id="34819" name="Slide Number Placeholder 3"/>
          <p:cNvSpPr txBox="1">
            <a:spLocks noGrp="1"/>
          </p:cNvSpPr>
          <p:nvPr/>
        </p:nvSpPr>
        <p:spPr bwMode="auto">
          <a:xfrm>
            <a:off x="3935413" y="8807450"/>
            <a:ext cx="3009900" cy="461963"/>
          </a:xfrm>
          <a:prstGeom prst="rect">
            <a:avLst/>
          </a:prstGeom>
          <a:noFill/>
          <a:ln w="9525">
            <a:noFill/>
            <a:miter lim="800000"/>
            <a:headEnd/>
            <a:tailEnd/>
          </a:ln>
        </p:spPr>
        <p:txBody>
          <a:bodyPr lIns="93512" tIns="46755" rIns="93512" bIns="46755" anchor="b"/>
          <a:lstStyle/>
          <a:p>
            <a:pPr algn="r" defTabSz="933450"/>
            <a:fld id="{9173D99E-934A-44AB-9AD4-60AD0E93800F}" type="slidenum">
              <a:rPr lang="en-US" sz="1200">
                <a:solidFill>
                  <a:srgbClr val="000000"/>
                </a:solidFill>
              </a:rPr>
              <a:pPr algn="r" defTabSz="933450"/>
              <a:t>20</a:t>
            </a:fld>
            <a:endParaRPr lang="en-US" sz="1200">
              <a:solidFill>
                <a:srgbClr val="000000"/>
              </a:solidFil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noTextEdit="1"/>
          </p:cNvSpPr>
          <p:nvPr>
            <p:ph type="sldImg"/>
          </p:nvPr>
        </p:nvSpPr>
        <p:spPr>
          <a:ln/>
        </p:spPr>
      </p:sp>
      <p:sp>
        <p:nvSpPr>
          <p:cNvPr id="40962" name="Notes Placeholder 2"/>
          <p:cNvSpPr>
            <a:spLocks noGrp="1"/>
          </p:cNvSpPr>
          <p:nvPr>
            <p:ph type="body" idx="1"/>
          </p:nvPr>
        </p:nvSpPr>
        <p:spPr>
          <a:noFill/>
          <a:ln/>
        </p:spPr>
        <p:txBody>
          <a:bodyPr lIns="93512" tIns="46755" rIns="93512" bIns="46755"/>
          <a:lstStyle/>
          <a:p>
            <a:pPr eaLnBrk="1" hangingPunct="1"/>
            <a:endParaRPr lang="en-US" smtClean="0"/>
          </a:p>
        </p:txBody>
      </p:sp>
      <p:sp>
        <p:nvSpPr>
          <p:cNvPr id="40963" name="Slide Number Placeholder 3"/>
          <p:cNvSpPr txBox="1">
            <a:spLocks noGrp="1"/>
          </p:cNvSpPr>
          <p:nvPr/>
        </p:nvSpPr>
        <p:spPr bwMode="auto">
          <a:xfrm>
            <a:off x="3935413" y="8807450"/>
            <a:ext cx="3009900" cy="461963"/>
          </a:xfrm>
          <a:prstGeom prst="rect">
            <a:avLst/>
          </a:prstGeom>
          <a:noFill/>
          <a:ln w="9525">
            <a:noFill/>
            <a:miter lim="800000"/>
            <a:headEnd/>
            <a:tailEnd/>
          </a:ln>
        </p:spPr>
        <p:txBody>
          <a:bodyPr lIns="93512" tIns="46755" rIns="93512" bIns="46755" anchor="b"/>
          <a:lstStyle/>
          <a:p>
            <a:pPr algn="r" defTabSz="933450"/>
            <a:fld id="{BA4BB12D-5E9A-465B-99BB-84A6C5E06E7D}" type="slidenum">
              <a:rPr lang="en-US" sz="1200">
                <a:solidFill>
                  <a:srgbClr val="000000"/>
                </a:solidFill>
              </a:rPr>
              <a:pPr algn="r" defTabSz="933450"/>
              <a:t>21</a:t>
            </a:fld>
            <a:endParaRPr lang="en-US" sz="1200">
              <a:solidFill>
                <a:srgbClr val="000000"/>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noTextEdit="1"/>
          </p:cNvSpPr>
          <p:nvPr>
            <p:ph type="sldImg"/>
          </p:nvPr>
        </p:nvSpPr>
        <p:spPr>
          <a:ln/>
        </p:spPr>
      </p:sp>
      <p:sp>
        <p:nvSpPr>
          <p:cNvPr id="34818" name="Notes Placeholder 2"/>
          <p:cNvSpPr>
            <a:spLocks noGrp="1"/>
          </p:cNvSpPr>
          <p:nvPr>
            <p:ph type="body" idx="1"/>
          </p:nvPr>
        </p:nvSpPr>
        <p:spPr>
          <a:noFill/>
          <a:ln/>
        </p:spPr>
        <p:txBody>
          <a:bodyPr lIns="93512" tIns="46755" rIns="93512" bIns="46755"/>
          <a:lstStyle/>
          <a:p>
            <a:pPr eaLnBrk="1" hangingPunct="1"/>
            <a:endParaRPr lang="en-US" smtClean="0"/>
          </a:p>
        </p:txBody>
      </p:sp>
      <p:sp>
        <p:nvSpPr>
          <p:cNvPr id="34819" name="Slide Number Placeholder 3"/>
          <p:cNvSpPr txBox="1">
            <a:spLocks noGrp="1"/>
          </p:cNvSpPr>
          <p:nvPr/>
        </p:nvSpPr>
        <p:spPr bwMode="auto">
          <a:xfrm>
            <a:off x="3935413" y="8807450"/>
            <a:ext cx="3009900" cy="461963"/>
          </a:xfrm>
          <a:prstGeom prst="rect">
            <a:avLst/>
          </a:prstGeom>
          <a:noFill/>
          <a:ln w="9525">
            <a:noFill/>
            <a:miter lim="800000"/>
            <a:headEnd/>
            <a:tailEnd/>
          </a:ln>
        </p:spPr>
        <p:txBody>
          <a:bodyPr lIns="93512" tIns="46755" rIns="93512" bIns="46755" anchor="b"/>
          <a:lstStyle/>
          <a:p>
            <a:pPr algn="r" defTabSz="933450"/>
            <a:fld id="{9173D99E-934A-44AB-9AD4-60AD0E93800F}" type="slidenum">
              <a:rPr lang="en-US" sz="1200">
                <a:solidFill>
                  <a:srgbClr val="000000"/>
                </a:solidFill>
              </a:rPr>
              <a:pPr algn="r" defTabSz="933450"/>
              <a:t>3</a:t>
            </a:fld>
            <a:endParaRPr lang="en-US" sz="1200">
              <a:solidFill>
                <a:srgbClr val="000000"/>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noTextEdit="1"/>
          </p:cNvSpPr>
          <p:nvPr>
            <p:ph type="sldImg"/>
          </p:nvPr>
        </p:nvSpPr>
        <p:spPr>
          <a:ln/>
        </p:spPr>
      </p:sp>
      <p:sp>
        <p:nvSpPr>
          <p:cNvPr id="34818" name="Notes Placeholder 2"/>
          <p:cNvSpPr>
            <a:spLocks noGrp="1"/>
          </p:cNvSpPr>
          <p:nvPr>
            <p:ph type="body" idx="1"/>
          </p:nvPr>
        </p:nvSpPr>
        <p:spPr>
          <a:noFill/>
          <a:ln/>
        </p:spPr>
        <p:txBody>
          <a:bodyPr lIns="93512" tIns="46755" rIns="93512" bIns="46755"/>
          <a:lstStyle/>
          <a:p>
            <a:pPr eaLnBrk="1" hangingPunct="1"/>
            <a:endParaRPr lang="en-US" smtClean="0"/>
          </a:p>
        </p:txBody>
      </p:sp>
      <p:sp>
        <p:nvSpPr>
          <p:cNvPr id="34819" name="Slide Number Placeholder 3"/>
          <p:cNvSpPr txBox="1">
            <a:spLocks noGrp="1"/>
          </p:cNvSpPr>
          <p:nvPr/>
        </p:nvSpPr>
        <p:spPr bwMode="auto">
          <a:xfrm>
            <a:off x="3935413" y="8807450"/>
            <a:ext cx="3009900" cy="461963"/>
          </a:xfrm>
          <a:prstGeom prst="rect">
            <a:avLst/>
          </a:prstGeom>
          <a:noFill/>
          <a:ln w="9525">
            <a:noFill/>
            <a:miter lim="800000"/>
            <a:headEnd/>
            <a:tailEnd/>
          </a:ln>
        </p:spPr>
        <p:txBody>
          <a:bodyPr lIns="93512" tIns="46755" rIns="93512" bIns="46755" anchor="b"/>
          <a:lstStyle/>
          <a:p>
            <a:pPr algn="r" defTabSz="933450"/>
            <a:fld id="{9173D99E-934A-44AB-9AD4-60AD0E93800F}" type="slidenum">
              <a:rPr lang="en-US" sz="1200">
                <a:solidFill>
                  <a:srgbClr val="000000"/>
                </a:solidFill>
              </a:rPr>
              <a:pPr algn="r" defTabSz="933450"/>
              <a:t>4</a:t>
            </a:fld>
            <a:endParaRPr lang="en-US" sz="1200">
              <a:solidFill>
                <a:srgbClr val="000000"/>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noTextEdit="1"/>
          </p:cNvSpPr>
          <p:nvPr>
            <p:ph type="sldImg"/>
          </p:nvPr>
        </p:nvSpPr>
        <p:spPr>
          <a:ln/>
        </p:spPr>
      </p:sp>
      <p:sp>
        <p:nvSpPr>
          <p:cNvPr id="34818" name="Notes Placeholder 2"/>
          <p:cNvSpPr>
            <a:spLocks noGrp="1"/>
          </p:cNvSpPr>
          <p:nvPr>
            <p:ph type="body" idx="1"/>
          </p:nvPr>
        </p:nvSpPr>
        <p:spPr>
          <a:noFill/>
          <a:ln/>
        </p:spPr>
        <p:txBody>
          <a:bodyPr lIns="93512" tIns="46755" rIns="93512" bIns="46755"/>
          <a:lstStyle/>
          <a:p>
            <a:pPr eaLnBrk="1" hangingPunct="1"/>
            <a:endParaRPr lang="en-US" smtClean="0"/>
          </a:p>
        </p:txBody>
      </p:sp>
      <p:sp>
        <p:nvSpPr>
          <p:cNvPr id="34819" name="Slide Number Placeholder 3"/>
          <p:cNvSpPr txBox="1">
            <a:spLocks noGrp="1"/>
          </p:cNvSpPr>
          <p:nvPr/>
        </p:nvSpPr>
        <p:spPr bwMode="auto">
          <a:xfrm>
            <a:off x="3935413" y="8807450"/>
            <a:ext cx="3009900" cy="461963"/>
          </a:xfrm>
          <a:prstGeom prst="rect">
            <a:avLst/>
          </a:prstGeom>
          <a:noFill/>
          <a:ln w="9525">
            <a:noFill/>
            <a:miter lim="800000"/>
            <a:headEnd/>
            <a:tailEnd/>
          </a:ln>
        </p:spPr>
        <p:txBody>
          <a:bodyPr lIns="93512" tIns="46755" rIns="93512" bIns="46755" anchor="b"/>
          <a:lstStyle/>
          <a:p>
            <a:pPr algn="r" defTabSz="933450"/>
            <a:fld id="{9173D99E-934A-44AB-9AD4-60AD0E93800F}" type="slidenum">
              <a:rPr lang="en-US" sz="1200">
                <a:solidFill>
                  <a:srgbClr val="000000"/>
                </a:solidFill>
              </a:rPr>
              <a:pPr algn="r" defTabSz="933450"/>
              <a:t>5</a:t>
            </a:fld>
            <a:endParaRPr lang="en-US" sz="1200">
              <a:solidFill>
                <a:srgbClr val="000000"/>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noTextEdit="1"/>
          </p:cNvSpPr>
          <p:nvPr>
            <p:ph type="sldImg"/>
          </p:nvPr>
        </p:nvSpPr>
        <p:spPr>
          <a:ln/>
        </p:spPr>
      </p:sp>
      <p:sp>
        <p:nvSpPr>
          <p:cNvPr id="34818" name="Notes Placeholder 2"/>
          <p:cNvSpPr>
            <a:spLocks noGrp="1"/>
          </p:cNvSpPr>
          <p:nvPr>
            <p:ph type="body" idx="1"/>
          </p:nvPr>
        </p:nvSpPr>
        <p:spPr>
          <a:noFill/>
          <a:ln/>
        </p:spPr>
        <p:txBody>
          <a:bodyPr lIns="93512" tIns="46755" rIns="93512" bIns="46755"/>
          <a:lstStyle/>
          <a:p>
            <a:pPr eaLnBrk="1" hangingPunct="1"/>
            <a:endParaRPr lang="en-US" smtClean="0"/>
          </a:p>
        </p:txBody>
      </p:sp>
      <p:sp>
        <p:nvSpPr>
          <p:cNvPr id="34819" name="Slide Number Placeholder 3"/>
          <p:cNvSpPr txBox="1">
            <a:spLocks noGrp="1"/>
          </p:cNvSpPr>
          <p:nvPr/>
        </p:nvSpPr>
        <p:spPr bwMode="auto">
          <a:xfrm>
            <a:off x="3935413" y="8807450"/>
            <a:ext cx="3009900" cy="461963"/>
          </a:xfrm>
          <a:prstGeom prst="rect">
            <a:avLst/>
          </a:prstGeom>
          <a:noFill/>
          <a:ln w="9525">
            <a:noFill/>
            <a:miter lim="800000"/>
            <a:headEnd/>
            <a:tailEnd/>
          </a:ln>
        </p:spPr>
        <p:txBody>
          <a:bodyPr lIns="93512" tIns="46755" rIns="93512" bIns="46755" anchor="b"/>
          <a:lstStyle/>
          <a:p>
            <a:pPr algn="r" defTabSz="933450"/>
            <a:fld id="{9173D99E-934A-44AB-9AD4-60AD0E93800F}" type="slidenum">
              <a:rPr lang="en-US" sz="1200">
                <a:solidFill>
                  <a:srgbClr val="000000"/>
                </a:solidFill>
              </a:rPr>
              <a:pPr algn="r" defTabSz="933450"/>
              <a:t>6</a:t>
            </a:fld>
            <a:endParaRPr lang="en-US" sz="1200">
              <a:solidFill>
                <a:srgbClr val="000000"/>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noTextEdit="1"/>
          </p:cNvSpPr>
          <p:nvPr>
            <p:ph type="sldImg"/>
          </p:nvPr>
        </p:nvSpPr>
        <p:spPr>
          <a:ln/>
        </p:spPr>
      </p:sp>
      <p:sp>
        <p:nvSpPr>
          <p:cNvPr id="34818" name="Notes Placeholder 2"/>
          <p:cNvSpPr>
            <a:spLocks noGrp="1"/>
          </p:cNvSpPr>
          <p:nvPr>
            <p:ph type="body" idx="1"/>
          </p:nvPr>
        </p:nvSpPr>
        <p:spPr>
          <a:noFill/>
          <a:ln/>
        </p:spPr>
        <p:txBody>
          <a:bodyPr lIns="93512" tIns="46755" rIns="93512" bIns="46755"/>
          <a:lstStyle/>
          <a:p>
            <a:pPr eaLnBrk="1" hangingPunct="1"/>
            <a:endParaRPr lang="en-US" smtClean="0"/>
          </a:p>
        </p:txBody>
      </p:sp>
      <p:sp>
        <p:nvSpPr>
          <p:cNvPr id="34819" name="Slide Number Placeholder 3"/>
          <p:cNvSpPr txBox="1">
            <a:spLocks noGrp="1"/>
          </p:cNvSpPr>
          <p:nvPr/>
        </p:nvSpPr>
        <p:spPr bwMode="auto">
          <a:xfrm>
            <a:off x="3935413" y="8807450"/>
            <a:ext cx="3009900" cy="461963"/>
          </a:xfrm>
          <a:prstGeom prst="rect">
            <a:avLst/>
          </a:prstGeom>
          <a:noFill/>
          <a:ln w="9525">
            <a:noFill/>
            <a:miter lim="800000"/>
            <a:headEnd/>
            <a:tailEnd/>
          </a:ln>
        </p:spPr>
        <p:txBody>
          <a:bodyPr lIns="93512" tIns="46755" rIns="93512" bIns="46755" anchor="b"/>
          <a:lstStyle/>
          <a:p>
            <a:pPr algn="r" defTabSz="933450"/>
            <a:fld id="{9173D99E-934A-44AB-9AD4-60AD0E93800F}" type="slidenum">
              <a:rPr lang="en-US" sz="1200">
                <a:solidFill>
                  <a:srgbClr val="000000"/>
                </a:solidFill>
              </a:rPr>
              <a:pPr algn="r" defTabSz="933450"/>
              <a:t>7</a:t>
            </a:fld>
            <a:endParaRPr lang="en-US" sz="1200">
              <a:solidFill>
                <a:srgbClr val="000000"/>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noTextEdit="1"/>
          </p:cNvSpPr>
          <p:nvPr>
            <p:ph type="sldImg"/>
          </p:nvPr>
        </p:nvSpPr>
        <p:spPr>
          <a:ln/>
        </p:spPr>
      </p:sp>
      <p:sp>
        <p:nvSpPr>
          <p:cNvPr id="34818" name="Notes Placeholder 2"/>
          <p:cNvSpPr>
            <a:spLocks noGrp="1"/>
          </p:cNvSpPr>
          <p:nvPr>
            <p:ph type="body" idx="1"/>
          </p:nvPr>
        </p:nvSpPr>
        <p:spPr>
          <a:noFill/>
          <a:ln/>
        </p:spPr>
        <p:txBody>
          <a:bodyPr lIns="93512" tIns="46755" rIns="93512" bIns="46755"/>
          <a:lstStyle/>
          <a:p>
            <a:pPr eaLnBrk="1" hangingPunct="1"/>
            <a:endParaRPr lang="en-US" dirty="0" smtClean="0"/>
          </a:p>
        </p:txBody>
      </p:sp>
      <p:sp>
        <p:nvSpPr>
          <p:cNvPr id="34819" name="Slide Number Placeholder 3"/>
          <p:cNvSpPr txBox="1">
            <a:spLocks noGrp="1"/>
          </p:cNvSpPr>
          <p:nvPr/>
        </p:nvSpPr>
        <p:spPr bwMode="auto">
          <a:xfrm>
            <a:off x="3935413" y="8807450"/>
            <a:ext cx="3009900" cy="461963"/>
          </a:xfrm>
          <a:prstGeom prst="rect">
            <a:avLst/>
          </a:prstGeom>
          <a:noFill/>
          <a:ln w="9525">
            <a:noFill/>
            <a:miter lim="800000"/>
            <a:headEnd/>
            <a:tailEnd/>
          </a:ln>
        </p:spPr>
        <p:txBody>
          <a:bodyPr lIns="93512" tIns="46755" rIns="93512" bIns="46755" anchor="b"/>
          <a:lstStyle/>
          <a:p>
            <a:pPr algn="r" defTabSz="933450"/>
            <a:fld id="{9173D99E-934A-44AB-9AD4-60AD0E93800F}" type="slidenum">
              <a:rPr lang="en-US" sz="1200">
                <a:solidFill>
                  <a:srgbClr val="000000"/>
                </a:solidFill>
              </a:rPr>
              <a:pPr algn="r" defTabSz="933450"/>
              <a:t>8</a:t>
            </a:fld>
            <a:endParaRPr lang="en-US" sz="1200">
              <a:solidFill>
                <a:srgbClr val="000000"/>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noTextEdit="1"/>
          </p:cNvSpPr>
          <p:nvPr>
            <p:ph type="sldImg"/>
          </p:nvPr>
        </p:nvSpPr>
        <p:spPr>
          <a:ln/>
        </p:spPr>
      </p:sp>
      <p:sp>
        <p:nvSpPr>
          <p:cNvPr id="34818" name="Notes Placeholder 2"/>
          <p:cNvSpPr>
            <a:spLocks noGrp="1"/>
          </p:cNvSpPr>
          <p:nvPr>
            <p:ph type="body" idx="1"/>
          </p:nvPr>
        </p:nvSpPr>
        <p:spPr>
          <a:noFill/>
          <a:ln/>
        </p:spPr>
        <p:txBody>
          <a:bodyPr lIns="93512" tIns="46755" rIns="93512" bIns="46755"/>
          <a:lstStyle/>
          <a:p>
            <a:pPr eaLnBrk="1" hangingPunct="1"/>
            <a:endParaRPr lang="en-US" smtClean="0"/>
          </a:p>
        </p:txBody>
      </p:sp>
      <p:sp>
        <p:nvSpPr>
          <p:cNvPr id="34819" name="Slide Number Placeholder 3"/>
          <p:cNvSpPr txBox="1">
            <a:spLocks noGrp="1"/>
          </p:cNvSpPr>
          <p:nvPr/>
        </p:nvSpPr>
        <p:spPr bwMode="auto">
          <a:xfrm>
            <a:off x="3935413" y="8807450"/>
            <a:ext cx="3009900" cy="461963"/>
          </a:xfrm>
          <a:prstGeom prst="rect">
            <a:avLst/>
          </a:prstGeom>
          <a:noFill/>
          <a:ln w="9525">
            <a:noFill/>
            <a:miter lim="800000"/>
            <a:headEnd/>
            <a:tailEnd/>
          </a:ln>
        </p:spPr>
        <p:txBody>
          <a:bodyPr lIns="93512" tIns="46755" rIns="93512" bIns="46755" anchor="b"/>
          <a:lstStyle/>
          <a:p>
            <a:pPr algn="r" defTabSz="933450"/>
            <a:fld id="{9173D99E-934A-44AB-9AD4-60AD0E93800F}" type="slidenum">
              <a:rPr lang="en-US" sz="1200">
                <a:solidFill>
                  <a:srgbClr val="000000"/>
                </a:solidFill>
              </a:rPr>
              <a:pPr algn="r" defTabSz="933450"/>
              <a:t>9</a:t>
            </a:fld>
            <a:endParaRPr lang="en-US" sz="1200">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 descr="Geog banner HR for PPT"/>
          <p:cNvPicPr>
            <a:picLocks noChangeAspect="1" noChangeArrowheads="1"/>
          </p:cNvPicPr>
          <p:nvPr/>
        </p:nvPicPr>
        <p:blipFill>
          <a:blip r:embed="rId2" cstate="print"/>
          <a:srcRect/>
          <a:stretch>
            <a:fillRect/>
          </a:stretch>
        </p:blipFill>
        <p:spPr bwMode="auto">
          <a:xfrm>
            <a:off x="0" y="369888"/>
            <a:ext cx="9144000" cy="927100"/>
          </a:xfrm>
          <a:prstGeom prst="rect">
            <a:avLst/>
          </a:prstGeom>
          <a:noFill/>
          <a:ln w="9525">
            <a:noFill/>
            <a:miter lim="800000"/>
            <a:headEnd/>
            <a:tailEnd/>
          </a:ln>
        </p:spPr>
      </p:pic>
      <p:sp>
        <p:nvSpPr>
          <p:cNvPr id="5" name="Rectangle 4"/>
          <p:cNvSpPr>
            <a:spLocks noChangeArrowheads="1"/>
          </p:cNvSpPr>
          <p:nvPr/>
        </p:nvSpPr>
        <p:spPr bwMode="auto">
          <a:xfrm>
            <a:off x="374650" y="6080125"/>
            <a:ext cx="2016125" cy="393700"/>
          </a:xfrm>
          <a:prstGeom prst="rect">
            <a:avLst/>
          </a:prstGeom>
          <a:noFill/>
          <a:ln w="12700">
            <a:noFill/>
            <a:miter lim="800000"/>
            <a:headEnd/>
            <a:tailEnd/>
          </a:ln>
          <a:effectLst/>
        </p:spPr>
        <p:txBody>
          <a:bodyPr wrap="none" lIns="88900" tIns="44450" rIns="88900" bIns="44450">
            <a:spAutoFit/>
          </a:bodyPr>
          <a:lstStyle/>
          <a:p>
            <a:pPr defTabSz="885825" eaLnBrk="0" hangingPunct="0">
              <a:buFontTx/>
              <a:buChar char="•"/>
              <a:defRPr/>
            </a:pPr>
            <a:r>
              <a:rPr lang="en-US" sz="1000" b="1" dirty="0">
                <a:solidFill>
                  <a:srgbClr val="FFFFFF"/>
                </a:solidFill>
              </a:rPr>
              <a:t>U.S. Department of the Interior</a:t>
            </a:r>
          </a:p>
          <a:p>
            <a:pPr defTabSz="885825" eaLnBrk="0" hangingPunct="0">
              <a:buFontTx/>
              <a:buChar char="•"/>
              <a:defRPr/>
            </a:pPr>
            <a:r>
              <a:rPr lang="en-US" sz="1000" b="1" dirty="0">
                <a:solidFill>
                  <a:srgbClr val="FFFFFF"/>
                </a:solidFill>
              </a:rPr>
              <a:t>U.S. Geological Survey</a:t>
            </a:r>
          </a:p>
        </p:txBody>
      </p:sp>
      <p:pic>
        <p:nvPicPr>
          <p:cNvPr id="6" name="Picture 6" descr="VisID for Geography PPT"/>
          <p:cNvPicPr>
            <a:picLocks noChangeAspect="1" noChangeArrowheads="1"/>
          </p:cNvPicPr>
          <p:nvPr/>
        </p:nvPicPr>
        <p:blipFill>
          <a:blip r:embed="rId3" cstate="print">
            <a:clrChange>
              <a:clrFrom>
                <a:srgbClr val="000000"/>
              </a:clrFrom>
              <a:clrTo>
                <a:srgbClr val="000000">
                  <a:alpha val="0"/>
                </a:srgbClr>
              </a:clrTo>
            </a:clrChange>
          </a:blip>
          <a:srcRect/>
          <a:stretch>
            <a:fillRect/>
          </a:stretch>
        </p:blipFill>
        <p:spPr bwMode="auto">
          <a:xfrm>
            <a:off x="458788" y="434975"/>
            <a:ext cx="2092325" cy="836613"/>
          </a:xfrm>
          <a:prstGeom prst="rect">
            <a:avLst/>
          </a:prstGeom>
          <a:noFill/>
          <a:ln w="9525">
            <a:noFill/>
            <a:miter lim="800000"/>
            <a:headEnd/>
            <a:tailEnd/>
          </a:ln>
        </p:spPr>
      </p:pic>
      <p:sp>
        <p:nvSpPr>
          <p:cNvPr id="8195" name="Rectangle 3"/>
          <p:cNvSpPr>
            <a:spLocks noGrp="1" noChangeArrowheads="1"/>
          </p:cNvSpPr>
          <p:nvPr>
            <p:ph type="ctrTitle"/>
          </p:nvPr>
        </p:nvSpPr>
        <p:spPr>
          <a:xfrm>
            <a:off x="366713" y="2286000"/>
            <a:ext cx="8305800" cy="1143000"/>
          </a:xfrm>
        </p:spPr>
        <p:txBody>
          <a:bodyPr/>
          <a:lstStyle>
            <a:lvl1pPr>
              <a:defRPr sz="4400"/>
            </a:lvl1pPr>
          </a:lstStyle>
          <a:p>
            <a:r>
              <a:rPr lang="en-US"/>
              <a:t>Click to edit Master title style</a:t>
            </a:r>
          </a:p>
        </p:txBody>
      </p:sp>
      <p:sp>
        <p:nvSpPr>
          <p:cNvPr id="8196" name="Rectangle 4"/>
          <p:cNvSpPr>
            <a:spLocks noGrp="1" noChangeArrowheads="1"/>
          </p:cNvSpPr>
          <p:nvPr>
            <p:ph type="subTitle" idx="1"/>
          </p:nvPr>
        </p:nvSpPr>
        <p:spPr>
          <a:xfrm>
            <a:off x="366713" y="3886200"/>
            <a:ext cx="8305800" cy="1752600"/>
          </a:xfrm>
        </p:spPr>
        <p:txBody>
          <a:bodyPr/>
          <a:lstStyle>
            <a:lvl1pPr marL="0" indent="0">
              <a:buFont typeface="Wingdings" pitchFamily="2" charset="2"/>
              <a:buNone/>
              <a:defRPr/>
            </a:lvl1pPr>
          </a:lstStyle>
          <a:p>
            <a:r>
              <a:rPr lang="en-US"/>
              <a:t>Click to edit Master subtitle style</a:t>
            </a: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0350" y="152400"/>
            <a:ext cx="2076450"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1000" y="152400"/>
            <a:ext cx="607695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3058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81000" y="1371600"/>
            <a:ext cx="40767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0100" y="1371600"/>
            <a:ext cx="40767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371600"/>
            <a:ext cx="40767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0100" y="1371600"/>
            <a:ext cx="40767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0350" y="152400"/>
            <a:ext cx="2076450"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1000" y="152400"/>
            <a:ext cx="607695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371600"/>
            <a:ext cx="40767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0100" y="1371600"/>
            <a:ext cx="40767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pn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60429"/>
            </a:gs>
            <a:gs pos="50000">
              <a:srgbClr val="180F9B"/>
            </a:gs>
            <a:gs pos="100000">
              <a:srgbClr val="060429"/>
            </a:gs>
          </a:gsLst>
          <a:lin ang="5400000" scaled="1"/>
        </a:gra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title"/>
          </p:nvPr>
        </p:nvSpPr>
        <p:spPr bwMode="auto">
          <a:xfrm>
            <a:off x="381000" y="152400"/>
            <a:ext cx="8305800" cy="1143000"/>
          </a:xfrm>
          <a:prstGeom prst="rect">
            <a:avLst/>
          </a:prstGeom>
          <a:noFill/>
          <a:ln w="12700">
            <a:noFill/>
            <a:miter lim="800000"/>
            <a:headEnd/>
            <a:tailEnd/>
          </a:ln>
        </p:spPr>
        <p:txBody>
          <a:bodyPr vert="horz" wrap="square" lIns="90488" tIns="44450" rIns="90488" bIns="44450" numCol="1" anchor="ctr" anchorCtr="0" compatLnSpc="1">
            <a:prstTxWarp prst="textNoShape">
              <a:avLst/>
            </a:prstTxWarp>
          </a:bodyPr>
          <a:lstStyle/>
          <a:p>
            <a:pPr lvl="0"/>
            <a:r>
              <a:rPr lang="en-US" smtClean="0"/>
              <a:t>Click to edit Master </a:t>
            </a:r>
          </a:p>
        </p:txBody>
      </p:sp>
      <p:sp>
        <p:nvSpPr>
          <p:cNvPr id="1027" name="Rectangle 4"/>
          <p:cNvSpPr>
            <a:spLocks noGrp="1" noChangeArrowheads="1"/>
          </p:cNvSpPr>
          <p:nvPr>
            <p:ph type="body" idx="1"/>
          </p:nvPr>
        </p:nvSpPr>
        <p:spPr bwMode="auto">
          <a:xfrm>
            <a:off x="381000" y="1371600"/>
            <a:ext cx="8305800" cy="4495800"/>
          </a:xfrm>
          <a:prstGeom prst="rect">
            <a:avLst/>
          </a:prstGeom>
          <a:noFill/>
          <a:ln w="12700">
            <a:noFill/>
            <a:miter lim="800000"/>
            <a:headEnd/>
            <a:tailEnd/>
          </a:ln>
        </p:spPr>
        <p:txBody>
          <a:bodyPr vert="horz" wrap="square" lIns="90488" tIns="44450" rIns="90488" bIns="44450" numCol="1" anchor="t" anchorCtr="0" compatLnSpc="1">
            <a:prstTxWarp prst="textNoShape">
              <a:avLst/>
            </a:prstTxWarp>
          </a:bodyPr>
          <a:lstStyle/>
          <a:p>
            <a:pPr lvl="0"/>
            <a:r>
              <a:rPr lang="en-US" smtClean="0"/>
              <a:t>First level</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1028" name="Picture 5" descr="ident-small_4_onscreen_png"/>
          <p:cNvPicPr>
            <a:picLocks noChangeAspect="1" noChangeArrowheads="1"/>
          </p:cNvPicPr>
          <p:nvPr/>
        </p:nvPicPr>
        <p:blipFill>
          <a:blip r:embed="rId14" cstate="print">
            <a:lum bright="100000"/>
          </a:blip>
          <a:srcRect/>
          <a:stretch>
            <a:fillRect/>
          </a:stretch>
        </p:blipFill>
        <p:spPr bwMode="black">
          <a:xfrm>
            <a:off x="381000" y="6500813"/>
            <a:ext cx="762000" cy="2809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97" r:id="rId1"/>
    <p:sldLayoutId id="2147483685" r:id="rId2"/>
    <p:sldLayoutId id="2147483684" r:id="rId3"/>
    <p:sldLayoutId id="2147483683" r:id="rId4"/>
    <p:sldLayoutId id="2147483682" r:id="rId5"/>
    <p:sldLayoutId id="2147483681" r:id="rId6"/>
    <p:sldLayoutId id="2147483680" r:id="rId7"/>
    <p:sldLayoutId id="2147483679" r:id="rId8"/>
    <p:sldLayoutId id="2147483678" r:id="rId9"/>
    <p:sldLayoutId id="2147483677" r:id="rId10"/>
    <p:sldLayoutId id="2147483676" r:id="rId11"/>
    <p:sldLayoutId id="2147483675" r:id="rId12"/>
  </p:sldLayoutIdLst>
  <p:transition/>
  <p:txStyles>
    <p:titleStyle>
      <a:lvl1pPr algn="l" rtl="0" eaLnBrk="0" fontAlgn="base" hangingPunct="0">
        <a:spcBef>
          <a:spcPct val="0"/>
        </a:spcBef>
        <a:spcAft>
          <a:spcPct val="0"/>
        </a:spcAft>
        <a:defRPr sz="3600" b="1">
          <a:solidFill>
            <a:srgbClr val="FFCC00"/>
          </a:solidFill>
          <a:latin typeface="+mj-lt"/>
          <a:ea typeface="+mj-ea"/>
          <a:cs typeface="+mj-cs"/>
        </a:defRPr>
      </a:lvl1pPr>
      <a:lvl2pPr algn="l" rtl="0" eaLnBrk="0" fontAlgn="base" hangingPunct="0">
        <a:spcBef>
          <a:spcPct val="0"/>
        </a:spcBef>
        <a:spcAft>
          <a:spcPct val="0"/>
        </a:spcAft>
        <a:defRPr sz="3600" b="1">
          <a:solidFill>
            <a:srgbClr val="FFCC00"/>
          </a:solidFill>
          <a:latin typeface="Arial" charset="0"/>
        </a:defRPr>
      </a:lvl2pPr>
      <a:lvl3pPr algn="l" rtl="0" eaLnBrk="0" fontAlgn="base" hangingPunct="0">
        <a:spcBef>
          <a:spcPct val="0"/>
        </a:spcBef>
        <a:spcAft>
          <a:spcPct val="0"/>
        </a:spcAft>
        <a:defRPr sz="3600" b="1">
          <a:solidFill>
            <a:srgbClr val="FFCC00"/>
          </a:solidFill>
          <a:latin typeface="Arial" charset="0"/>
        </a:defRPr>
      </a:lvl3pPr>
      <a:lvl4pPr algn="l" rtl="0" eaLnBrk="0" fontAlgn="base" hangingPunct="0">
        <a:spcBef>
          <a:spcPct val="0"/>
        </a:spcBef>
        <a:spcAft>
          <a:spcPct val="0"/>
        </a:spcAft>
        <a:defRPr sz="3600" b="1">
          <a:solidFill>
            <a:srgbClr val="FFCC00"/>
          </a:solidFill>
          <a:latin typeface="Arial" charset="0"/>
        </a:defRPr>
      </a:lvl4pPr>
      <a:lvl5pPr algn="l" rtl="0" eaLnBrk="0" fontAlgn="base" hangingPunct="0">
        <a:spcBef>
          <a:spcPct val="0"/>
        </a:spcBef>
        <a:spcAft>
          <a:spcPct val="0"/>
        </a:spcAft>
        <a:defRPr sz="3600" b="1">
          <a:solidFill>
            <a:srgbClr val="FFCC00"/>
          </a:solidFill>
          <a:latin typeface="Arial" charset="0"/>
        </a:defRPr>
      </a:lvl5pPr>
      <a:lvl6pPr marL="457200" algn="l" rtl="0" eaLnBrk="0" fontAlgn="base" hangingPunct="0">
        <a:spcBef>
          <a:spcPct val="0"/>
        </a:spcBef>
        <a:spcAft>
          <a:spcPct val="0"/>
        </a:spcAft>
        <a:defRPr sz="3600" b="1">
          <a:solidFill>
            <a:srgbClr val="FFCC00"/>
          </a:solidFill>
          <a:latin typeface="Arial" charset="0"/>
        </a:defRPr>
      </a:lvl6pPr>
      <a:lvl7pPr marL="914400" algn="l" rtl="0" eaLnBrk="0" fontAlgn="base" hangingPunct="0">
        <a:spcBef>
          <a:spcPct val="0"/>
        </a:spcBef>
        <a:spcAft>
          <a:spcPct val="0"/>
        </a:spcAft>
        <a:defRPr sz="3600" b="1">
          <a:solidFill>
            <a:srgbClr val="FFCC00"/>
          </a:solidFill>
          <a:latin typeface="Arial" charset="0"/>
        </a:defRPr>
      </a:lvl7pPr>
      <a:lvl8pPr marL="1371600" algn="l" rtl="0" eaLnBrk="0" fontAlgn="base" hangingPunct="0">
        <a:spcBef>
          <a:spcPct val="0"/>
        </a:spcBef>
        <a:spcAft>
          <a:spcPct val="0"/>
        </a:spcAft>
        <a:defRPr sz="3600" b="1">
          <a:solidFill>
            <a:srgbClr val="FFCC00"/>
          </a:solidFill>
          <a:latin typeface="Arial" charset="0"/>
        </a:defRPr>
      </a:lvl8pPr>
      <a:lvl9pPr marL="1828800" algn="l" rtl="0" eaLnBrk="0" fontAlgn="base" hangingPunct="0">
        <a:spcBef>
          <a:spcPct val="0"/>
        </a:spcBef>
        <a:spcAft>
          <a:spcPct val="0"/>
        </a:spcAft>
        <a:defRPr sz="3600" b="1">
          <a:solidFill>
            <a:srgbClr val="FFCC00"/>
          </a:solidFill>
          <a:latin typeface="Arial" charset="0"/>
        </a:defRPr>
      </a:lvl9pPr>
    </p:titleStyle>
    <p:bodyStyle>
      <a:lvl1pPr marL="342900" indent="-342900" algn="l" rtl="0" eaLnBrk="0" fontAlgn="base" hangingPunct="0">
        <a:spcBef>
          <a:spcPct val="20000"/>
        </a:spcBef>
        <a:spcAft>
          <a:spcPct val="0"/>
        </a:spcAft>
        <a:buClr>
          <a:srgbClr val="FFFF99"/>
        </a:buClr>
        <a:buSzPct val="125000"/>
        <a:buFont typeface="Wingdings" pitchFamily="2" charset="2"/>
        <a:buChar char="§"/>
        <a:defRPr sz="2800" b="1">
          <a:solidFill>
            <a:schemeClr val="bg1"/>
          </a:solidFill>
          <a:latin typeface="+mn-lt"/>
          <a:ea typeface="+mn-ea"/>
          <a:cs typeface="+mn-cs"/>
        </a:defRPr>
      </a:lvl1pPr>
      <a:lvl2pPr marL="742950" indent="-285750" algn="l" rtl="0" eaLnBrk="0" fontAlgn="base" hangingPunct="0">
        <a:spcBef>
          <a:spcPct val="20000"/>
        </a:spcBef>
        <a:spcAft>
          <a:spcPct val="0"/>
        </a:spcAft>
        <a:buClr>
          <a:srgbClr val="FFFF99"/>
        </a:buClr>
        <a:buSzPct val="125000"/>
        <a:buFont typeface="Wingdings" pitchFamily="2" charset="2"/>
        <a:buChar char="§"/>
        <a:defRPr sz="2400" b="1">
          <a:solidFill>
            <a:schemeClr val="bg1"/>
          </a:solidFill>
          <a:latin typeface="+mn-lt"/>
        </a:defRPr>
      </a:lvl2pPr>
      <a:lvl3pPr marL="1143000" indent="-228600" algn="l" rtl="0" eaLnBrk="0" fontAlgn="base" hangingPunct="0">
        <a:spcBef>
          <a:spcPct val="20000"/>
        </a:spcBef>
        <a:spcAft>
          <a:spcPct val="0"/>
        </a:spcAft>
        <a:buClr>
          <a:srgbClr val="FFFF99"/>
        </a:buClr>
        <a:buSzPct val="125000"/>
        <a:buFont typeface="Wingdings" pitchFamily="2" charset="2"/>
        <a:buChar char="§"/>
        <a:defRPr sz="2000" b="1">
          <a:solidFill>
            <a:schemeClr val="bg1"/>
          </a:solidFill>
          <a:latin typeface="+mn-lt"/>
        </a:defRPr>
      </a:lvl3pPr>
      <a:lvl4pPr marL="1600200" indent="-228600" algn="l" rtl="0" eaLnBrk="0" fontAlgn="base" hangingPunct="0">
        <a:spcBef>
          <a:spcPct val="20000"/>
        </a:spcBef>
        <a:spcAft>
          <a:spcPct val="0"/>
        </a:spcAft>
        <a:buClr>
          <a:srgbClr val="FFFF99"/>
        </a:buClr>
        <a:buSzPct val="125000"/>
        <a:buFont typeface="Wingdings" pitchFamily="2" charset="2"/>
        <a:buChar char="§"/>
        <a:defRPr sz="2000" b="1">
          <a:solidFill>
            <a:schemeClr val="bg1"/>
          </a:solidFill>
          <a:latin typeface="+mn-lt"/>
        </a:defRPr>
      </a:lvl4pPr>
      <a:lvl5pPr marL="2057400" indent="-228600" algn="l" rtl="0" eaLnBrk="0" fontAlgn="base" hangingPunct="0">
        <a:spcBef>
          <a:spcPct val="20000"/>
        </a:spcBef>
        <a:spcAft>
          <a:spcPct val="0"/>
        </a:spcAft>
        <a:buClr>
          <a:srgbClr val="FFFF99"/>
        </a:buClr>
        <a:buSzPct val="125000"/>
        <a:buFont typeface="Wingdings" pitchFamily="2" charset="2"/>
        <a:buChar char="§"/>
        <a:defRPr sz="2000" b="1">
          <a:solidFill>
            <a:schemeClr val="bg1"/>
          </a:solidFill>
          <a:latin typeface="+mn-lt"/>
        </a:defRPr>
      </a:lvl5pPr>
      <a:lvl6pPr marL="2514600" indent="-228600" algn="l" rtl="0" eaLnBrk="0" fontAlgn="base" hangingPunct="0">
        <a:spcBef>
          <a:spcPct val="20000"/>
        </a:spcBef>
        <a:spcAft>
          <a:spcPct val="0"/>
        </a:spcAft>
        <a:buClr>
          <a:srgbClr val="FFFF99"/>
        </a:buClr>
        <a:buSzPct val="125000"/>
        <a:buFont typeface="Wingdings" pitchFamily="2" charset="2"/>
        <a:buChar char="§"/>
        <a:defRPr b="1">
          <a:solidFill>
            <a:schemeClr val="bg1"/>
          </a:solidFill>
          <a:latin typeface="+mn-lt"/>
        </a:defRPr>
      </a:lvl6pPr>
      <a:lvl7pPr marL="2971800" indent="-228600" algn="l" rtl="0" eaLnBrk="0" fontAlgn="base" hangingPunct="0">
        <a:spcBef>
          <a:spcPct val="20000"/>
        </a:spcBef>
        <a:spcAft>
          <a:spcPct val="0"/>
        </a:spcAft>
        <a:buClr>
          <a:srgbClr val="FFFF99"/>
        </a:buClr>
        <a:buSzPct val="125000"/>
        <a:buFont typeface="Wingdings" pitchFamily="2" charset="2"/>
        <a:buChar char="§"/>
        <a:defRPr b="1">
          <a:solidFill>
            <a:schemeClr val="bg1"/>
          </a:solidFill>
          <a:latin typeface="+mn-lt"/>
        </a:defRPr>
      </a:lvl7pPr>
      <a:lvl8pPr marL="3429000" indent="-228600" algn="l" rtl="0" eaLnBrk="0" fontAlgn="base" hangingPunct="0">
        <a:spcBef>
          <a:spcPct val="20000"/>
        </a:spcBef>
        <a:spcAft>
          <a:spcPct val="0"/>
        </a:spcAft>
        <a:buClr>
          <a:srgbClr val="FFFF99"/>
        </a:buClr>
        <a:buSzPct val="125000"/>
        <a:buFont typeface="Wingdings" pitchFamily="2" charset="2"/>
        <a:buChar char="§"/>
        <a:defRPr b="1">
          <a:solidFill>
            <a:schemeClr val="bg1"/>
          </a:solidFill>
          <a:latin typeface="+mn-lt"/>
        </a:defRPr>
      </a:lvl8pPr>
      <a:lvl9pPr marL="3886200" indent="-228600" algn="l" rtl="0" eaLnBrk="0" fontAlgn="base" hangingPunct="0">
        <a:spcBef>
          <a:spcPct val="20000"/>
        </a:spcBef>
        <a:spcAft>
          <a:spcPct val="0"/>
        </a:spcAft>
        <a:buClr>
          <a:srgbClr val="FFFF99"/>
        </a:buClr>
        <a:buSzPct val="125000"/>
        <a:buFont typeface="Wingdings" pitchFamily="2" charset="2"/>
        <a:buChar char="§"/>
        <a:defRPr b="1">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60429"/>
            </a:gs>
            <a:gs pos="50000">
              <a:srgbClr val="180F9B"/>
            </a:gs>
            <a:gs pos="100000">
              <a:srgbClr val="060429"/>
            </a:gs>
          </a:gsLst>
          <a:lin ang="5400000" scaled="1"/>
        </a:gradFill>
        <a:effectLst/>
      </p:bgPr>
    </p:bg>
    <p:spTree>
      <p:nvGrpSpPr>
        <p:cNvPr id="1" name=""/>
        <p:cNvGrpSpPr/>
        <p:nvPr/>
      </p:nvGrpSpPr>
      <p:grpSpPr>
        <a:xfrm>
          <a:off x="0" y="0"/>
          <a:ext cx="0" cy="0"/>
          <a:chOff x="0" y="0"/>
          <a:chExt cx="0" cy="0"/>
        </a:xfrm>
      </p:grpSpPr>
      <p:sp>
        <p:nvSpPr>
          <p:cNvPr id="14338" name="Rectangle 3"/>
          <p:cNvSpPr>
            <a:spLocks noGrp="1" noChangeArrowheads="1"/>
          </p:cNvSpPr>
          <p:nvPr>
            <p:ph type="title"/>
          </p:nvPr>
        </p:nvSpPr>
        <p:spPr bwMode="auto">
          <a:xfrm>
            <a:off x="381000" y="152400"/>
            <a:ext cx="8305800" cy="1143000"/>
          </a:xfrm>
          <a:prstGeom prst="rect">
            <a:avLst/>
          </a:prstGeom>
          <a:noFill/>
          <a:ln w="12700">
            <a:noFill/>
            <a:miter lim="800000"/>
            <a:headEnd/>
            <a:tailEnd/>
          </a:ln>
        </p:spPr>
        <p:txBody>
          <a:bodyPr vert="horz" wrap="square" lIns="90488" tIns="44450" rIns="90488" bIns="44450" numCol="1" anchor="ctr" anchorCtr="0" compatLnSpc="1">
            <a:prstTxWarp prst="textNoShape">
              <a:avLst/>
            </a:prstTxWarp>
          </a:bodyPr>
          <a:lstStyle/>
          <a:p>
            <a:pPr lvl="0"/>
            <a:r>
              <a:rPr lang="en-US" smtClean="0"/>
              <a:t>Click to edit Master </a:t>
            </a:r>
          </a:p>
        </p:txBody>
      </p:sp>
      <p:sp>
        <p:nvSpPr>
          <p:cNvPr id="14339" name="Rectangle 4"/>
          <p:cNvSpPr>
            <a:spLocks noGrp="1" noChangeArrowheads="1"/>
          </p:cNvSpPr>
          <p:nvPr>
            <p:ph type="body" idx="1"/>
          </p:nvPr>
        </p:nvSpPr>
        <p:spPr bwMode="auto">
          <a:xfrm>
            <a:off x="381000" y="1371600"/>
            <a:ext cx="8305800" cy="4495800"/>
          </a:xfrm>
          <a:prstGeom prst="rect">
            <a:avLst/>
          </a:prstGeom>
          <a:noFill/>
          <a:ln w="12700">
            <a:noFill/>
            <a:miter lim="800000"/>
            <a:headEnd/>
            <a:tailEnd/>
          </a:ln>
        </p:spPr>
        <p:txBody>
          <a:bodyPr vert="horz" wrap="square" lIns="90488" tIns="44450" rIns="90488" bIns="44450" numCol="1" anchor="t" anchorCtr="0" compatLnSpc="1">
            <a:prstTxWarp prst="textNoShape">
              <a:avLst/>
            </a:prstTxWarp>
          </a:bodyPr>
          <a:lstStyle/>
          <a:p>
            <a:pPr lvl="0"/>
            <a:r>
              <a:rPr lang="en-US" smtClean="0"/>
              <a:t>First level</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14340" name="Picture 5" descr="ident-small_4_onscreen_png"/>
          <p:cNvPicPr>
            <a:picLocks noChangeAspect="1" noChangeArrowheads="1"/>
          </p:cNvPicPr>
          <p:nvPr/>
        </p:nvPicPr>
        <p:blipFill>
          <a:blip r:embed="rId13" cstate="print">
            <a:lum bright="100000"/>
          </a:blip>
          <a:srcRect/>
          <a:stretch>
            <a:fillRect/>
          </a:stretch>
        </p:blipFill>
        <p:spPr bwMode="black">
          <a:xfrm>
            <a:off x="381000" y="6500813"/>
            <a:ext cx="762000" cy="2809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96" r:id="rId1"/>
    <p:sldLayoutId id="2147483695" r:id="rId2"/>
    <p:sldLayoutId id="2147483694" r:id="rId3"/>
    <p:sldLayoutId id="2147483693" r:id="rId4"/>
    <p:sldLayoutId id="2147483692" r:id="rId5"/>
    <p:sldLayoutId id="2147483691" r:id="rId6"/>
    <p:sldLayoutId id="2147483690" r:id="rId7"/>
    <p:sldLayoutId id="2147483689" r:id="rId8"/>
    <p:sldLayoutId id="2147483688" r:id="rId9"/>
    <p:sldLayoutId id="2147483687" r:id="rId10"/>
    <p:sldLayoutId id="2147483686" r:id="rId11"/>
  </p:sldLayoutIdLst>
  <p:transition/>
  <p:txStyles>
    <p:titleStyle>
      <a:lvl1pPr algn="l" rtl="0" eaLnBrk="0" fontAlgn="base" hangingPunct="0">
        <a:spcBef>
          <a:spcPct val="0"/>
        </a:spcBef>
        <a:spcAft>
          <a:spcPct val="0"/>
        </a:spcAft>
        <a:defRPr sz="3600" b="1">
          <a:solidFill>
            <a:srgbClr val="FFCC00"/>
          </a:solidFill>
          <a:latin typeface="+mj-lt"/>
          <a:ea typeface="+mj-ea"/>
          <a:cs typeface="+mj-cs"/>
        </a:defRPr>
      </a:lvl1pPr>
      <a:lvl2pPr algn="l" rtl="0" eaLnBrk="0" fontAlgn="base" hangingPunct="0">
        <a:spcBef>
          <a:spcPct val="0"/>
        </a:spcBef>
        <a:spcAft>
          <a:spcPct val="0"/>
        </a:spcAft>
        <a:defRPr sz="3600" b="1">
          <a:solidFill>
            <a:srgbClr val="FFCC00"/>
          </a:solidFill>
          <a:latin typeface="Arial" charset="0"/>
        </a:defRPr>
      </a:lvl2pPr>
      <a:lvl3pPr algn="l" rtl="0" eaLnBrk="0" fontAlgn="base" hangingPunct="0">
        <a:spcBef>
          <a:spcPct val="0"/>
        </a:spcBef>
        <a:spcAft>
          <a:spcPct val="0"/>
        </a:spcAft>
        <a:defRPr sz="3600" b="1">
          <a:solidFill>
            <a:srgbClr val="FFCC00"/>
          </a:solidFill>
          <a:latin typeface="Arial" charset="0"/>
        </a:defRPr>
      </a:lvl3pPr>
      <a:lvl4pPr algn="l" rtl="0" eaLnBrk="0" fontAlgn="base" hangingPunct="0">
        <a:spcBef>
          <a:spcPct val="0"/>
        </a:spcBef>
        <a:spcAft>
          <a:spcPct val="0"/>
        </a:spcAft>
        <a:defRPr sz="3600" b="1">
          <a:solidFill>
            <a:srgbClr val="FFCC00"/>
          </a:solidFill>
          <a:latin typeface="Arial" charset="0"/>
        </a:defRPr>
      </a:lvl4pPr>
      <a:lvl5pPr algn="l" rtl="0" eaLnBrk="0" fontAlgn="base" hangingPunct="0">
        <a:spcBef>
          <a:spcPct val="0"/>
        </a:spcBef>
        <a:spcAft>
          <a:spcPct val="0"/>
        </a:spcAft>
        <a:defRPr sz="3600" b="1">
          <a:solidFill>
            <a:srgbClr val="FFCC00"/>
          </a:solidFill>
          <a:latin typeface="Arial" charset="0"/>
        </a:defRPr>
      </a:lvl5pPr>
      <a:lvl6pPr marL="457200" algn="l" rtl="0" fontAlgn="base">
        <a:spcBef>
          <a:spcPct val="0"/>
        </a:spcBef>
        <a:spcAft>
          <a:spcPct val="0"/>
        </a:spcAft>
        <a:defRPr sz="3600" b="1">
          <a:solidFill>
            <a:srgbClr val="FFCC00"/>
          </a:solidFill>
          <a:latin typeface="Arial" charset="0"/>
        </a:defRPr>
      </a:lvl6pPr>
      <a:lvl7pPr marL="914400" algn="l" rtl="0" fontAlgn="base">
        <a:spcBef>
          <a:spcPct val="0"/>
        </a:spcBef>
        <a:spcAft>
          <a:spcPct val="0"/>
        </a:spcAft>
        <a:defRPr sz="3600" b="1">
          <a:solidFill>
            <a:srgbClr val="FFCC00"/>
          </a:solidFill>
          <a:latin typeface="Arial" charset="0"/>
        </a:defRPr>
      </a:lvl7pPr>
      <a:lvl8pPr marL="1371600" algn="l" rtl="0" fontAlgn="base">
        <a:spcBef>
          <a:spcPct val="0"/>
        </a:spcBef>
        <a:spcAft>
          <a:spcPct val="0"/>
        </a:spcAft>
        <a:defRPr sz="3600" b="1">
          <a:solidFill>
            <a:srgbClr val="FFCC00"/>
          </a:solidFill>
          <a:latin typeface="Arial" charset="0"/>
        </a:defRPr>
      </a:lvl8pPr>
      <a:lvl9pPr marL="1828800" algn="l" rtl="0" fontAlgn="base">
        <a:spcBef>
          <a:spcPct val="0"/>
        </a:spcBef>
        <a:spcAft>
          <a:spcPct val="0"/>
        </a:spcAft>
        <a:defRPr sz="3600" b="1">
          <a:solidFill>
            <a:srgbClr val="FFCC00"/>
          </a:solidFill>
          <a:latin typeface="Arial" charset="0"/>
        </a:defRPr>
      </a:lvl9pPr>
    </p:titleStyle>
    <p:bodyStyle>
      <a:lvl1pPr marL="342900" indent="-342900" algn="l" rtl="0" eaLnBrk="0" fontAlgn="base" hangingPunct="0">
        <a:spcBef>
          <a:spcPct val="20000"/>
        </a:spcBef>
        <a:spcAft>
          <a:spcPct val="0"/>
        </a:spcAft>
        <a:buClr>
          <a:srgbClr val="FFFF99"/>
        </a:buClr>
        <a:buSzPct val="125000"/>
        <a:buFont typeface="Wingdings" pitchFamily="2" charset="2"/>
        <a:buChar char="§"/>
        <a:defRPr sz="2800" b="1">
          <a:solidFill>
            <a:schemeClr val="bg1"/>
          </a:solidFill>
          <a:latin typeface="+mn-lt"/>
          <a:ea typeface="+mn-ea"/>
          <a:cs typeface="+mn-cs"/>
        </a:defRPr>
      </a:lvl1pPr>
      <a:lvl2pPr marL="742950" indent="-285750" algn="l" rtl="0" eaLnBrk="0" fontAlgn="base" hangingPunct="0">
        <a:spcBef>
          <a:spcPct val="20000"/>
        </a:spcBef>
        <a:spcAft>
          <a:spcPct val="0"/>
        </a:spcAft>
        <a:buClr>
          <a:srgbClr val="FFFF99"/>
        </a:buClr>
        <a:buSzPct val="125000"/>
        <a:buFont typeface="Wingdings" pitchFamily="2" charset="2"/>
        <a:buChar char="§"/>
        <a:defRPr sz="2400" b="1">
          <a:solidFill>
            <a:schemeClr val="bg1"/>
          </a:solidFill>
          <a:latin typeface="+mn-lt"/>
        </a:defRPr>
      </a:lvl2pPr>
      <a:lvl3pPr marL="1143000" indent="-228600" algn="l" rtl="0" eaLnBrk="0" fontAlgn="base" hangingPunct="0">
        <a:spcBef>
          <a:spcPct val="20000"/>
        </a:spcBef>
        <a:spcAft>
          <a:spcPct val="0"/>
        </a:spcAft>
        <a:buClr>
          <a:srgbClr val="FFFF99"/>
        </a:buClr>
        <a:buSzPct val="125000"/>
        <a:buFont typeface="Wingdings" pitchFamily="2" charset="2"/>
        <a:buChar char="§"/>
        <a:defRPr sz="2000" b="1">
          <a:solidFill>
            <a:schemeClr val="bg1"/>
          </a:solidFill>
          <a:latin typeface="+mn-lt"/>
        </a:defRPr>
      </a:lvl3pPr>
      <a:lvl4pPr marL="1600200" indent="-228600" algn="l" rtl="0" eaLnBrk="0" fontAlgn="base" hangingPunct="0">
        <a:spcBef>
          <a:spcPct val="20000"/>
        </a:spcBef>
        <a:spcAft>
          <a:spcPct val="0"/>
        </a:spcAft>
        <a:buClr>
          <a:srgbClr val="FFFF99"/>
        </a:buClr>
        <a:buSzPct val="125000"/>
        <a:buFont typeface="Wingdings" pitchFamily="2" charset="2"/>
        <a:buChar char="§"/>
        <a:defRPr sz="2000" b="1">
          <a:solidFill>
            <a:schemeClr val="bg1"/>
          </a:solidFill>
          <a:latin typeface="+mn-lt"/>
        </a:defRPr>
      </a:lvl4pPr>
      <a:lvl5pPr marL="2057400" indent="-228600" algn="l" rtl="0" eaLnBrk="0" fontAlgn="base" hangingPunct="0">
        <a:spcBef>
          <a:spcPct val="20000"/>
        </a:spcBef>
        <a:spcAft>
          <a:spcPct val="0"/>
        </a:spcAft>
        <a:buClr>
          <a:srgbClr val="FFFF99"/>
        </a:buClr>
        <a:buSzPct val="125000"/>
        <a:buFont typeface="Wingdings" pitchFamily="2" charset="2"/>
        <a:buChar char="§"/>
        <a:defRPr sz="2000" b="1">
          <a:solidFill>
            <a:schemeClr val="bg1"/>
          </a:solidFill>
          <a:latin typeface="+mn-lt"/>
        </a:defRPr>
      </a:lvl5pPr>
      <a:lvl6pPr marL="2514600" indent="-228600" algn="l" rtl="0" fontAlgn="base">
        <a:spcBef>
          <a:spcPct val="20000"/>
        </a:spcBef>
        <a:spcAft>
          <a:spcPct val="0"/>
        </a:spcAft>
        <a:buClr>
          <a:srgbClr val="FFFF99"/>
        </a:buClr>
        <a:buSzPct val="125000"/>
        <a:buFont typeface="Wingdings" pitchFamily="2" charset="2"/>
        <a:buChar char="§"/>
        <a:defRPr sz="2000" b="1">
          <a:solidFill>
            <a:schemeClr val="bg1"/>
          </a:solidFill>
          <a:latin typeface="+mn-lt"/>
        </a:defRPr>
      </a:lvl6pPr>
      <a:lvl7pPr marL="2971800" indent="-228600" algn="l" rtl="0" fontAlgn="base">
        <a:spcBef>
          <a:spcPct val="20000"/>
        </a:spcBef>
        <a:spcAft>
          <a:spcPct val="0"/>
        </a:spcAft>
        <a:buClr>
          <a:srgbClr val="FFFF99"/>
        </a:buClr>
        <a:buSzPct val="125000"/>
        <a:buFont typeface="Wingdings" pitchFamily="2" charset="2"/>
        <a:buChar char="§"/>
        <a:defRPr sz="2000" b="1">
          <a:solidFill>
            <a:schemeClr val="bg1"/>
          </a:solidFill>
          <a:latin typeface="+mn-lt"/>
        </a:defRPr>
      </a:lvl7pPr>
      <a:lvl8pPr marL="3429000" indent="-228600" algn="l" rtl="0" fontAlgn="base">
        <a:spcBef>
          <a:spcPct val="20000"/>
        </a:spcBef>
        <a:spcAft>
          <a:spcPct val="0"/>
        </a:spcAft>
        <a:buClr>
          <a:srgbClr val="FFFF99"/>
        </a:buClr>
        <a:buSzPct val="125000"/>
        <a:buFont typeface="Wingdings" pitchFamily="2" charset="2"/>
        <a:buChar char="§"/>
        <a:defRPr sz="2000" b="1">
          <a:solidFill>
            <a:schemeClr val="bg1"/>
          </a:solidFill>
          <a:latin typeface="+mn-lt"/>
        </a:defRPr>
      </a:lvl8pPr>
      <a:lvl9pPr marL="3886200" indent="-228600" algn="l" rtl="0" fontAlgn="base">
        <a:spcBef>
          <a:spcPct val="20000"/>
        </a:spcBef>
        <a:spcAft>
          <a:spcPct val="0"/>
        </a:spcAft>
        <a:buClr>
          <a:srgbClr val="FFFF99"/>
        </a:buClr>
        <a:buSzPct val="125000"/>
        <a:buFont typeface="Wingdings" pitchFamily="2" charset="2"/>
        <a:buChar char="§"/>
        <a:defRPr sz="2000" b="1">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9.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9.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1447800"/>
            <a:ext cx="8305800" cy="4800600"/>
          </a:xfrm>
        </p:spPr>
        <p:txBody>
          <a:bodyPr/>
          <a:lstStyle/>
          <a:p>
            <a:pPr algn="ctr">
              <a:defRPr/>
            </a:pPr>
            <a:r>
              <a:rPr lang="en-US" sz="3200" dirty="0" smtClean="0">
                <a:effectLst>
                  <a:outerShdw blurRad="38100" dist="38100" dir="2700000" algn="tl">
                    <a:srgbClr val="000000"/>
                  </a:outerShdw>
                </a:effectLst>
              </a:rPr>
              <a:t>Ensuring Full Access to Federal Cost Shared Conservation Practices</a:t>
            </a:r>
            <a:r>
              <a:rPr lang="en-US" sz="3200" dirty="0" smtClean="0">
                <a:effectLst>
                  <a:outerShdw blurRad="38100" dist="38100" dir="2700000" algn="tl">
                    <a:srgbClr val="000000"/>
                  </a:outerShdw>
                </a:effectLst>
              </a:rPr>
              <a:t/>
            </a:r>
            <a:br>
              <a:rPr lang="en-US" sz="3200" dirty="0" smtClean="0">
                <a:effectLst>
                  <a:outerShdw blurRad="38100" dist="38100" dir="2700000" algn="tl">
                    <a:srgbClr val="000000"/>
                  </a:outerShdw>
                </a:effectLst>
              </a:rPr>
            </a:br>
            <a:r>
              <a:rPr lang="en-US" sz="3200" dirty="0" smtClean="0">
                <a:solidFill>
                  <a:schemeClr val="bg1"/>
                </a:solidFill>
                <a:effectLst>
                  <a:outerShdw blurRad="38100" dist="38100" dir="2700000" algn="tl">
                    <a:srgbClr val="000000"/>
                  </a:outerShdw>
                </a:effectLst>
              </a:rPr>
              <a:t/>
            </a:r>
            <a:br>
              <a:rPr lang="en-US" sz="3200" dirty="0" smtClean="0">
                <a:solidFill>
                  <a:schemeClr val="bg1"/>
                </a:solidFill>
                <a:effectLst>
                  <a:outerShdw blurRad="38100" dist="38100" dir="2700000" algn="tl">
                    <a:srgbClr val="000000"/>
                  </a:outerShdw>
                </a:effectLst>
              </a:rPr>
            </a:br>
            <a:r>
              <a:rPr lang="en-US" sz="2000" dirty="0" smtClean="0">
                <a:solidFill>
                  <a:schemeClr val="bg1"/>
                </a:solidFill>
                <a:effectLst>
                  <a:outerShdw blurRad="38100" dist="38100" dir="2700000" algn="tl">
                    <a:srgbClr val="000000"/>
                  </a:outerShdw>
                </a:effectLst>
              </a:rPr>
              <a:t>W. Dean </a:t>
            </a:r>
            <a:r>
              <a:rPr lang="en-US" sz="2000" dirty="0" err="1" smtClean="0">
                <a:solidFill>
                  <a:schemeClr val="bg1"/>
                </a:solidFill>
                <a:effectLst>
                  <a:outerShdw blurRad="38100" dist="38100" dir="2700000" algn="tl">
                    <a:srgbClr val="000000"/>
                  </a:outerShdw>
                </a:effectLst>
              </a:rPr>
              <a:t>Hively</a:t>
            </a:r>
            <a:r>
              <a:rPr lang="en-US" sz="2000" dirty="0" smtClean="0">
                <a:solidFill>
                  <a:schemeClr val="bg1"/>
                </a:solidFill>
                <a:effectLst>
                  <a:outerShdw blurRad="38100" dist="38100" dir="2700000" algn="tl">
                    <a:srgbClr val="000000"/>
                  </a:outerShdw>
                </a:effectLst>
              </a:rPr>
              <a:t>, Ph.D</a:t>
            </a:r>
            <a:r>
              <a:rPr lang="en-US" sz="2000" dirty="0" smtClean="0">
                <a:solidFill>
                  <a:schemeClr val="bg1"/>
                </a:solidFill>
                <a:effectLst>
                  <a:outerShdw blurRad="38100" dist="38100" dir="2700000" algn="tl">
                    <a:srgbClr val="000000"/>
                  </a:outerShdw>
                </a:effectLst>
              </a:rPr>
              <a:t>.</a:t>
            </a:r>
            <a:r>
              <a:rPr lang="en-US" sz="2000" dirty="0" smtClean="0">
                <a:solidFill>
                  <a:schemeClr val="bg1"/>
                </a:solidFill>
                <a:effectLst>
                  <a:outerShdw blurRad="38100" dist="38100" dir="2700000" algn="tl">
                    <a:srgbClr val="000000"/>
                  </a:outerShdw>
                </a:effectLst>
              </a:rPr>
              <a:t/>
            </a:r>
            <a:br>
              <a:rPr lang="en-US" sz="2000" dirty="0" smtClean="0">
                <a:solidFill>
                  <a:schemeClr val="bg1"/>
                </a:solidFill>
                <a:effectLst>
                  <a:outerShdw blurRad="38100" dist="38100" dir="2700000" algn="tl">
                    <a:srgbClr val="000000"/>
                  </a:outerShdw>
                </a:effectLst>
              </a:rPr>
            </a:br>
            <a:r>
              <a:rPr lang="en-US" sz="2000" dirty="0" smtClean="0">
                <a:solidFill>
                  <a:schemeClr val="bg1"/>
                </a:solidFill>
                <a:effectLst>
                  <a:outerShdw blurRad="38100" dist="38100" dir="2700000" algn="tl">
                    <a:srgbClr val="000000"/>
                  </a:outerShdw>
                </a:effectLst>
              </a:rPr>
              <a:t>U.S. Geological Survey</a:t>
            </a:r>
            <a:br>
              <a:rPr lang="en-US" sz="2000" dirty="0" smtClean="0">
                <a:solidFill>
                  <a:schemeClr val="bg1"/>
                </a:solidFill>
                <a:effectLst>
                  <a:outerShdw blurRad="38100" dist="38100" dir="2700000" algn="tl">
                    <a:srgbClr val="000000"/>
                  </a:outerShdw>
                </a:effectLst>
              </a:rPr>
            </a:br>
            <a:r>
              <a:rPr lang="en-US" sz="2000" dirty="0" smtClean="0">
                <a:solidFill>
                  <a:schemeClr val="bg1"/>
                </a:solidFill>
                <a:effectLst>
                  <a:outerShdw blurRad="38100" dist="38100" dir="2700000" algn="tl">
                    <a:srgbClr val="000000"/>
                  </a:outerShdw>
                </a:effectLst>
              </a:rPr>
              <a:t>Eastern Geographic Science Center</a:t>
            </a:r>
            <a:br>
              <a:rPr lang="en-US" sz="2000" dirty="0" smtClean="0">
                <a:solidFill>
                  <a:schemeClr val="bg1"/>
                </a:solidFill>
                <a:effectLst>
                  <a:outerShdw blurRad="38100" dist="38100" dir="2700000" algn="tl">
                    <a:srgbClr val="000000"/>
                  </a:outerShdw>
                </a:effectLst>
              </a:rPr>
            </a:br>
            <a:r>
              <a:rPr lang="en-US" sz="2000" dirty="0" smtClean="0">
                <a:solidFill>
                  <a:schemeClr val="bg1"/>
                </a:solidFill>
                <a:effectLst>
                  <a:outerShdw blurRad="38100" dist="38100" dir="2700000" algn="tl">
                    <a:srgbClr val="000000"/>
                  </a:outerShdw>
                </a:effectLst>
              </a:rPr>
              <a:t/>
            </a:r>
            <a:br>
              <a:rPr lang="en-US" sz="2000" dirty="0" smtClean="0">
                <a:solidFill>
                  <a:schemeClr val="bg1"/>
                </a:solidFill>
                <a:effectLst>
                  <a:outerShdw blurRad="38100" dist="38100" dir="2700000" algn="tl">
                    <a:srgbClr val="000000"/>
                  </a:outerShdw>
                </a:effectLst>
              </a:rPr>
            </a:br>
            <a:r>
              <a:rPr lang="en-US" sz="2000" dirty="0" smtClean="0">
                <a:solidFill>
                  <a:schemeClr val="bg1"/>
                </a:solidFill>
                <a:effectLst>
                  <a:outerShdw blurRad="38100" dist="38100" dir="2700000" algn="tl">
                    <a:srgbClr val="000000"/>
                  </a:outerShdw>
                </a:effectLst>
              </a:rPr>
              <a:t/>
            </a:r>
            <a:br>
              <a:rPr lang="en-US" sz="2000" dirty="0" smtClean="0">
                <a:solidFill>
                  <a:schemeClr val="bg1"/>
                </a:solidFill>
                <a:effectLst>
                  <a:outerShdw blurRad="38100" dist="38100" dir="2700000" algn="tl">
                    <a:srgbClr val="000000"/>
                  </a:outerShdw>
                </a:effectLst>
              </a:rPr>
            </a:br>
            <a:r>
              <a:rPr lang="en-US" sz="2000" dirty="0" smtClean="0">
                <a:solidFill>
                  <a:schemeClr val="bg1"/>
                </a:solidFill>
                <a:effectLst>
                  <a:outerShdw blurRad="38100" dist="38100" dir="2700000" algn="tl">
                    <a:srgbClr val="000000"/>
                  </a:outerShdw>
                </a:effectLst>
              </a:rPr>
              <a:t/>
            </a:r>
            <a:br>
              <a:rPr lang="en-US" sz="2000" dirty="0" smtClean="0">
                <a:solidFill>
                  <a:schemeClr val="bg1"/>
                </a:solidFill>
                <a:effectLst>
                  <a:outerShdw blurRad="38100" dist="38100" dir="2700000" algn="tl">
                    <a:srgbClr val="000000"/>
                  </a:outerShdw>
                </a:effectLst>
              </a:rPr>
            </a:br>
            <a:endParaRPr lang="en-US" sz="2000" dirty="0" smtClean="0">
              <a:solidFill>
                <a:schemeClr val="bg1"/>
              </a:solidFill>
              <a:effectLst>
                <a:outerShdw blurRad="38100" dist="38100" dir="2700000" algn="tl">
                  <a:srgbClr val="000000"/>
                </a:outerShdw>
              </a:effectLst>
            </a:endParaRPr>
          </a:p>
        </p:txBody>
      </p:sp>
      <p:sp>
        <p:nvSpPr>
          <p:cNvPr id="3" name="Rectangle 2"/>
          <p:cNvSpPr txBox="1">
            <a:spLocks noChangeArrowheads="1"/>
          </p:cNvSpPr>
          <p:nvPr/>
        </p:nvSpPr>
        <p:spPr bwMode="auto">
          <a:xfrm>
            <a:off x="2133600" y="5943600"/>
            <a:ext cx="8305800" cy="914400"/>
          </a:xfrm>
          <a:prstGeom prst="rect">
            <a:avLst/>
          </a:prstGeom>
          <a:noFill/>
          <a:ln w="12700">
            <a:noFill/>
            <a:miter lim="800000"/>
            <a:headEnd/>
            <a:tailEnd/>
          </a:ln>
        </p:spPr>
        <p:txBody>
          <a:bodyPr vert="horz" wrap="square" lIns="90488" tIns="44450" rIns="90488" bIns="44450" numCol="1" anchor="ctr" anchorCtr="0" compatLnSpc="1">
            <a:prstTxWarp prst="textNoShape">
              <a:avLst/>
            </a:prstTxWarp>
          </a:bodyPr>
          <a:lstStyle/>
          <a:p>
            <a:pPr lvl="0" algn="ctr" eaLnBrk="0" hangingPunct="0">
              <a:defRPr/>
            </a:pPr>
            <a:r>
              <a:rPr lang="en-US" sz="1600" b="1" kern="0" dirty="0" smtClean="0">
                <a:solidFill>
                  <a:schemeClr val="bg1"/>
                </a:solidFill>
                <a:effectLst>
                  <a:outerShdw blurRad="38100" dist="38100" dir="2700000" algn="tl">
                    <a:srgbClr val="000000"/>
                  </a:outerShdw>
                </a:effectLst>
                <a:latin typeface="+mj-lt"/>
                <a:ea typeface="+mj-ea"/>
                <a:cs typeface="+mj-cs"/>
              </a:rPr>
              <a:t/>
            </a:r>
            <a:br>
              <a:rPr lang="en-US" sz="1600" b="1" kern="0" dirty="0" smtClean="0">
                <a:solidFill>
                  <a:schemeClr val="bg1"/>
                </a:solidFill>
                <a:effectLst>
                  <a:outerShdw blurRad="38100" dist="38100" dir="2700000" algn="tl">
                    <a:srgbClr val="000000"/>
                  </a:outerShdw>
                </a:effectLst>
                <a:latin typeface="+mj-lt"/>
                <a:ea typeface="+mj-ea"/>
                <a:cs typeface="+mj-cs"/>
              </a:rPr>
            </a:br>
            <a:r>
              <a:rPr lang="en-US" sz="1600" b="1" kern="0" dirty="0" smtClean="0">
                <a:solidFill>
                  <a:schemeClr val="bg1"/>
                </a:solidFill>
                <a:effectLst>
                  <a:outerShdw blurRad="38100" dist="38100" dir="2700000" algn="tl">
                    <a:srgbClr val="000000"/>
                  </a:outerShdw>
                </a:effectLst>
                <a:latin typeface="+mj-lt"/>
                <a:ea typeface="+mj-ea"/>
                <a:cs typeface="+mj-cs"/>
              </a:rPr>
              <a:t>CBP WQGIT BMP Verification Committee meeting</a:t>
            </a:r>
            <a:endParaRPr lang="en-US" sz="1600" b="1" kern="0" dirty="0" smtClean="0">
              <a:solidFill>
                <a:schemeClr val="bg1"/>
              </a:solidFill>
              <a:effectLst>
                <a:outerShdw blurRad="38100" dist="38100" dir="2700000" algn="tl">
                  <a:srgbClr val="000000"/>
                </a:outerShdw>
              </a:effectLst>
              <a:latin typeface="+mj-lt"/>
              <a:ea typeface="+mj-ea"/>
              <a:cs typeface="+mj-cs"/>
            </a:endParaRPr>
          </a:p>
          <a:p>
            <a:pPr lvl="0" algn="ctr" eaLnBrk="0" hangingPunct="0">
              <a:defRPr/>
            </a:pPr>
            <a:r>
              <a:rPr lang="en-US" sz="1600" b="1" kern="0" dirty="0" smtClean="0">
                <a:solidFill>
                  <a:schemeClr val="bg1"/>
                </a:solidFill>
                <a:effectLst>
                  <a:outerShdw blurRad="38100" dist="38100" dir="2700000" algn="tl">
                    <a:srgbClr val="000000"/>
                  </a:outerShdw>
                </a:effectLst>
                <a:latin typeface="+mj-lt"/>
                <a:ea typeface="+mj-ea"/>
                <a:cs typeface="+mj-cs"/>
              </a:rPr>
              <a:t>June 19</a:t>
            </a:r>
            <a:r>
              <a:rPr lang="en-US" sz="1600" b="1" kern="0" baseline="30000" dirty="0" smtClean="0">
                <a:solidFill>
                  <a:schemeClr val="bg1"/>
                </a:solidFill>
                <a:effectLst>
                  <a:outerShdw blurRad="38100" dist="38100" dir="2700000" algn="tl">
                    <a:srgbClr val="000000"/>
                  </a:outerShdw>
                </a:effectLst>
                <a:latin typeface="+mj-lt"/>
                <a:ea typeface="+mj-ea"/>
                <a:cs typeface="+mj-cs"/>
              </a:rPr>
              <a:t>th</a:t>
            </a:r>
            <a:r>
              <a:rPr lang="en-US" sz="1600" b="1" kern="0" dirty="0" smtClean="0">
                <a:solidFill>
                  <a:schemeClr val="bg1"/>
                </a:solidFill>
                <a:effectLst>
                  <a:outerShdw blurRad="38100" dist="38100" dir="2700000" algn="tl">
                    <a:srgbClr val="000000"/>
                  </a:outerShdw>
                </a:effectLst>
                <a:latin typeface="+mj-lt"/>
                <a:ea typeface="+mj-ea"/>
                <a:cs typeface="+mj-cs"/>
              </a:rPr>
              <a:t>,</a:t>
            </a:r>
            <a:r>
              <a:rPr kumimoji="0" lang="en-US" sz="1600" b="1" i="0" u="none" strike="noStrike" kern="0" cap="none" spc="0" normalizeH="0" baseline="0" noProof="0" dirty="0" smtClean="0">
                <a:ln>
                  <a:noFill/>
                </a:ln>
                <a:solidFill>
                  <a:schemeClr val="bg1"/>
                </a:solidFill>
                <a:effectLst>
                  <a:outerShdw blurRad="38100" dist="38100" dir="2700000" algn="tl">
                    <a:srgbClr val="000000"/>
                  </a:outerShdw>
                </a:effectLst>
                <a:uLnTx/>
                <a:uFillTx/>
                <a:latin typeface="+mj-lt"/>
                <a:ea typeface="+mj-ea"/>
                <a:cs typeface="+mj-cs"/>
              </a:rPr>
              <a:t> </a:t>
            </a:r>
            <a:r>
              <a:rPr kumimoji="0" lang="en-US" sz="1600" b="1" i="0" u="none" strike="noStrike" kern="0" cap="none" spc="0" normalizeH="0" baseline="0" noProof="0" dirty="0" smtClean="0">
                <a:ln>
                  <a:noFill/>
                </a:ln>
                <a:solidFill>
                  <a:schemeClr val="bg1"/>
                </a:solidFill>
                <a:effectLst>
                  <a:outerShdw blurRad="38100" dist="38100" dir="2700000" algn="tl">
                    <a:srgbClr val="000000"/>
                  </a:outerShdw>
                </a:effectLst>
                <a:uLnTx/>
                <a:uFillTx/>
                <a:latin typeface="+mj-lt"/>
                <a:ea typeface="+mj-ea"/>
                <a:cs typeface="+mj-cs"/>
              </a:rPr>
              <a:t>2012, </a:t>
            </a:r>
            <a:r>
              <a:rPr kumimoji="0" lang="en-US" sz="1600" b="1" i="0" u="none" strike="noStrike" kern="0" cap="none" spc="0" normalizeH="0" baseline="0" noProof="0" dirty="0" smtClean="0">
                <a:ln>
                  <a:noFill/>
                </a:ln>
                <a:solidFill>
                  <a:schemeClr val="bg1"/>
                </a:solidFill>
                <a:effectLst>
                  <a:outerShdw blurRad="38100" dist="38100" dir="2700000" algn="tl">
                    <a:srgbClr val="000000"/>
                  </a:outerShdw>
                </a:effectLst>
                <a:uLnTx/>
                <a:uFillTx/>
                <a:latin typeface="+mj-lt"/>
                <a:ea typeface="+mj-ea"/>
                <a:cs typeface="+mj-cs"/>
              </a:rPr>
              <a:t>Fish Shack, Annapolis </a:t>
            </a:r>
            <a:r>
              <a:rPr kumimoji="0" lang="en-US" sz="1600" b="1" i="0" u="none" strike="noStrike" kern="0" cap="none" spc="0" normalizeH="0" baseline="0" noProof="0" dirty="0" smtClean="0">
                <a:ln>
                  <a:noFill/>
                </a:ln>
                <a:solidFill>
                  <a:schemeClr val="bg1"/>
                </a:solidFill>
                <a:effectLst>
                  <a:outerShdw blurRad="38100" dist="38100" dir="2700000" algn="tl">
                    <a:srgbClr val="000000"/>
                  </a:outerShdw>
                </a:effectLst>
                <a:uLnTx/>
                <a:uFillTx/>
                <a:latin typeface="+mj-lt"/>
                <a:ea typeface="+mj-ea"/>
                <a:cs typeface="+mj-cs"/>
              </a:rPr>
              <a:t>MD</a:t>
            </a:r>
            <a:r>
              <a:rPr kumimoji="0" lang="en-US" sz="2000" b="1" i="0" u="none" strike="noStrike" kern="0" cap="none" spc="0" normalizeH="0" baseline="0" noProof="0" dirty="0" smtClean="0">
                <a:ln>
                  <a:noFill/>
                </a:ln>
                <a:solidFill>
                  <a:schemeClr val="bg1"/>
                </a:solidFill>
                <a:effectLst>
                  <a:outerShdw blurRad="38100" dist="38100" dir="2700000" algn="tl">
                    <a:srgbClr val="000000"/>
                  </a:outerShdw>
                </a:effectLst>
                <a:uLnTx/>
                <a:uFillTx/>
                <a:latin typeface="+mj-lt"/>
                <a:ea typeface="+mj-ea"/>
                <a:cs typeface="+mj-cs"/>
              </a:rPr>
              <a:t/>
            </a:r>
            <a:br>
              <a:rPr kumimoji="0" lang="en-US" sz="2000" b="1" i="0" u="none" strike="noStrike" kern="0" cap="none" spc="0" normalizeH="0" baseline="0" noProof="0" dirty="0" smtClean="0">
                <a:ln>
                  <a:noFill/>
                </a:ln>
                <a:solidFill>
                  <a:schemeClr val="bg1"/>
                </a:solidFill>
                <a:effectLst>
                  <a:outerShdw blurRad="38100" dist="38100" dir="2700000" algn="tl">
                    <a:srgbClr val="000000"/>
                  </a:outerShdw>
                </a:effectLst>
                <a:uLnTx/>
                <a:uFillTx/>
                <a:latin typeface="+mj-lt"/>
                <a:ea typeface="+mj-ea"/>
                <a:cs typeface="+mj-cs"/>
              </a:rPr>
            </a:br>
            <a:endParaRPr kumimoji="0" lang="en-US" sz="2000" b="1" i="0" u="none" strike="noStrike" kern="0" cap="none" spc="0" normalizeH="0" baseline="0" noProof="0" dirty="0" smtClean="0">
              <a:ln>
                <a:noFill/>
              </a:ln>
              <a:solidFill>
                <a:schemeClr val="bg1"/>
              </a:solidFill>
              <a:effectLst>
                <a:outerShdw blurRad="38100" dist="38100" dir="2700000" algn="tl">
                  <a:srgbClr val="000000"/>
                </a:outerShdw>
              </a:effectLst>
              <a:uLnTx/>
              <a:uFillTx/>
              <a:latin typeface="+mj-lt"/>
              <a:ea typeface="+mj-ea"/>
              <a:cs typeface="+mj-cs"/>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ext Box 3"/>
          <p:cNvSpPr txBox="1">
            <a:spLocks noChangeArrowheads="1"/>
          </p:cNvSpPr>
          <p:nvPr/>
        </p:nvSpPr>
        <p:spPr bwMode="auto">
          <a:xfrm>
            <a:off x="1605009" y="0"/>
            <a:ext cx="5211684" cy="830997"/>
          </a:xfrm>
          <a:prstGeom prst="rect">
            <a:avLst/>
          </a:prstGeom>
          <a:noFill/>
          <a:ln w="9525">
            <a:noFill/>
            <a:miter lim="800000"/>
            <a:headEnd/>
            <a:tailEnd/>
          </a:ln>
        </p:spPr>
        <p:txBody>
          <a:bodyPr wrap="none">
            <a:spAutoFit/>
          </a:bodyPr>
          <a:lstStyle/>
          <a:p>
            <a:pPr algn="ctr" eaLnBrk="0" hangingPunct="0"/>
            <a:endParaRPr lang="en-US" sz="2400" b="1" dirty="0">
              <a:solidFill>
                <a:srgbClr val="FFC000"/>
              </a:solidFill>
            </a:endParaRPr>
          </a:p>
          <a:p>
            <a:pPr algn="ctr" eaLnBrk="0" hangingPunct="0"/>
            <a:r>
              <a:rPr lang="en-US" sz="2400" b="1" dirty="0">
                <a:solidFill>
                  <a:srgbClr val="FFC000"/>
                </a:solidFill>
              </a:rPr>
              <a:t>Data </a:t>
            </a:r>
            <a:r>
              <a:rPr lang="en-US" sz="2400" b="1" dirty="0" smtClean="0">
                <a:solidFill>
                  <a:srgbClr val="FFC000"/>
                </a:solidFill>
              </a:rPr>
              <a:t>p</a:t>
            </a:r>
            <a:r>
              <a:rPr lang="en-US" sz="2400" b="1" dirty="0" smtClean="0">
                <a:solidFill>
                  <a:srgbClr val="FFC000"/>
                </a:solidFill>
              </a:rPr>
              <a:t>rivacy </a:t>
            </a:r>
            <a:r>
              <a:rPr lang="en-US" sz="2400" b="1" dirty="0" smtClean="0">
                <a:solidFill>
                  <a:srgbClr val="FFC000"/>
                </a:solidFill>
              </a:rPr>
              <a:t>and </a:t>
            </a:r>
            <a:r>
              <a:rPr lang="en-US" sz="2400" b="1" dirty="0" smtClean="0">
                <a:solidFill>
                  <a:srgbClr val="FFC000"/>
                </a:solidFill>
              </a:rPr>
              <a:t>d</a:t>
            </a:r>
            <a:r>
              <a:rPr lang="en-US" sz="2400" b="1" dirty="0" smtClean="0">
                <a:solidFill>
                  <a:srgbClr val="FFC000"/>
                </a:solidFill>
              </a:rPr>
              <a:t>ata aggregation</a:t>
            </a:r>
            <a:endParaRPr lang="en-US" sz="2400" b="1" dirty="0">
              <a:solidFill>
                <a:srgbClr val="FFC000"/>
              </a:solidFill>
            </a:endParaRPr>
          </a:p>
        </p:txBody>
      </p:sp>
      <p:sp>
        <p:nvSpPr>
          <p:cNvPr id="33794" name="Text Box 5"/>
          <p:cNvSpPr txBox="1">
            <a:spLocks noChangeArrowheads="1"/>
          </p:cNvSpPr>
          <p:nvPr/>
        </p:nvSpPr>
        <p:spPr bwMode="auto">
          <a:xfrm>
            <a:off x="381000" y="1219200"/>
            <a:ext cx="8305800" cy="4339650"/>
          </a:xfrm>
          <a:prstGeom prst="rect">
            <a:avLst/>
          </a:prstGeom>
          <a:noFill/>
          <a:ln w="9525">
            <a:noFill/>
            <a:miter lim="800000"/>
            <a:headEnd/>
            <a:tailEnd/>
          </a:ln>
        </p:spPr>
        <p:txBody>
          <a:bodyPr wrap="square">
            <a:spAutoFit/>
          </a:bodyPr>
          <a:lstStyle/>
          <a:p>
            <a:pPr marL="342900" indent="-342900" eaLnBrk="0" hangingPunct="0">
              <a:buFont typeface="Arial" charset="0"/>
              <a:buAutoNum type="arabicPeriod"/>
            </a:pPr>
            <a:endParaRPr lang="en-US" sz="1600" b="1" dirty="0" smtClean="0">
              <a:solidFill>
                <a:schemeClr val="bg1"/>
              </a:solidFill>
            </a:endParaRPr>
          </a:p>
          <a:p>
            <a:pPr marL="342900" indent="-342900" eaLnBrk="0" hangingPunct="0">
              <a:buFont typeface="Wingdings" pitchFamily="2" charset="2"/>
              <a:buChar char="§"/>
            </a:pPr>
            <a:r>
              <a:rPr lang="en-US" sz="2000" b="1" dirty="0" smtClean="0">
                <a:solidFill>
                  <a:schemeClr val="bg1"/>
                </a:solidFill>
              </a:rPr>
              <a:t>To fulfill Sec. 1619 privacy requirements, practices can be publicly reported for any area with &gt;=5 farms participating in a particular </a:t>
            </a:r>
            <a:r>
              <a:rPr lang="en-US" sz="2000" b="1" dirty="0" smtClean="0">
                <a:solidFill>
                  <a:schemeClr val="bg1"/>
                </a:solidFill>
              </a:rPr>
              <a:t>USDA conservation practice</a:t>
            </a:r>
            <a:endParaRPr lang="en-US" sz="2000" b="1" dirty="0" smtClean="0">
              <a:solidFill>
                <a:schemeClr val="bg1"/>
              </a:solidFill>
            </a:endParaRP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r>
              <a:rPr lang="en-US" sz="2000" b="1" dirty="0" smtClean="0">
                <a:solidFill>
                  <a:schemeClr val="bg1"/>
                </a:solidFill>
              </a:rPr>
              <a:t>For 2012, </a:t>
            </a:r>
            <a:r>
              <a:rPr lang="en-US" sz="2000" b="1" dirty="0" smtClean="0">
                <a:solidFill>
                  <a:schemeClr val="bg1"/>
                </a:solidFill>
              </a:rPr>
              <a:t>focus on reporting county totals</a:t>
            </a: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r>
              <a:rPr lang="en-US" sz="2000" b="1" dirty="0" smtClean="0">
                <a:solidFill>
                  <a:schemeClr val="bg1"/>
                </a:solidFill>
              </a:rPr>
              <a:t>Non-reportable data can be </a:t>
            </a:r>
            <a:r>
              <a:rPr lang="en-US" sz="2000" b="1" dirty="0" smtClean="0">
                <a:solidFill>
                  <a:schemeClr val="bg1"/>
                </a:solidFill>
              </a:rPr>
              <a:t>combined and reported at the state level</a:t>
            </a: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r>
              <a:rPr lang="en-US" sz="2000" b="1" dirty="0" smtClean="0">
                <a:solidFill>
                  <a:schemeClr val="bg1"/>
                </a:solidFill>
              </a:rPr>
              <a:t>States without a 1619 agreement will require data aggregation to occur before they receive USDA data</a:t>
            </a: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endParaRPr lang="en-US" sz="2000" b="1" dirty="0" smtClean="0">
              <a:solidFill>
                <a:schemeClr val="bg1"/>
              </a:solidFill>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ext Box 3"/>
          <p:cNvSpPr txBox="1">
            <a:spLocks noChangeArrowheads="1"/>
          </p:cNvSpPr>
          <p:nvPr/>
        </p:nvSpPr>
        <p:spPr bwMode="auto">
          <a:xfrm>
            <a:off x="1605009" y="0"/>
            <a:ext cx="5211683" cy="830997"/>
          </a:xfrm>
          <a:prstGeom prst="rect">
            <a:avLst/>
          </a:prstGeom>
          <a:noFill/>
          <a:ln w="9525">
            <a:noFill/>
            <a:miter lim="800000"/>
            <a:headEnd/>
            <a:tailEnd/>
          </a:ln>
        </p:spPr>
        <p:txBody>
          <a:bodyPr wrap="none">
            <a:spAutoFit/>
          </a:bodyPr>
          <a:lstStyle/>
          <a:p>
            <a:pPr algn="ctr" eaLnBrk="0" hangingPunct="0"/>
            <a:endParaRPr lang="en-US" sz="2400" b="1" dirty="0">
              <a:solidFill>
                <a:srgbClr val="FFC000"/>
              </a:solidFill>
            </a:endParaRPr>
          </a:p>
          <a:p>
            <a:pPr algn="ctr" eaLnBrk="0" hangingPunct="0"/>
            <a:r>
              <a:rPr lang="en-US" sz="2400" b="1" dirty="0" smtClean="0">
                <a:solidFill>
                  <a:srgbClr val="FFC000"/>
                </a:solidFill>
              </a:rPr>
              <a:t>Data privacy and data aggregation</a:t>
            </a:r>
            <a:endParaRPr lang="en-US" sz="2400" b="1" dirty="0">
              <a:solidFill>
                <a:srgbClr val="FFC000"/>
              </a:solidFill>
            </a:endParaRPr>
          </a:p>
        </p:txBody>
      </p:sp>
      <p:sp>
        <p:nvSpPr>
          <p:cNvPr id="33794" name="Text Box 5"/>
          <p:cNvSpPr txBox="1">
            <a:spLocks noChangeArrowheads="1"/>
          </p:cNvSpPr>
          <p:nvPr/>
        </p:nvSpPr>
        <p:spPr bwMode="auto">
          <a:xfrm>
            <a:off x="381000" y="1066800"/>
            <a:ext cx="8382000" cy="3477875"/>
          </a:xfrm>
          <a:prstGeom prst="rect">
            <a:avLst/>
          </a:prstGeom>
          <a:noFill/>
          <a:ln w="9525">
            <a:noFill/>
            <a:miter lim="800000"/>
            <a:headEnd/>
            <a:tailEnd/>
          </a:ln>
        </p:spPr>
        <p:txBody>
          <a:bodyPr wrap="square">
            <a:spAutoFit/>
          </a:bodyPr>
          <a:lstStyle/>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r>
              <a:rPr lang="en-US" sz="2000" b="1" dirty="0" smtClean="0">
                <a:solidFill>
                  <a:schemeClr val="bg1"/>
                </a:solidFill>
              </a:rPr>
              <a:t>Reported totals must meet 1619 requirements (&gt;5 farms/unit) </a:t>
            </a:r>
          </a:p>
          <a:p>
            <a:pPr marL="342900" indent="-342900" eaLnBrk="0" hangingPunct="0"/>
            <a:endParaRPr lang="en-US" sz="2000" b="1" dirty="0" smtClean="0">
              <a:solidFill>
                <a:schemeClr val="bg1"/>
              </a:solidFill>
            </a:endParaRPr>
          </a:p>
          <a:p>
            <a:pPr marL="342900" indent="-342900" eaLnBrk="0" hangingPunct="0"/>
            <a:endParaRPr lang="en-US" sz="2000" b="1" dirty="0" smtClean="0">
              <a:solidFill>
                <a:schemeClr val="bg1"/>
              </a:solidFill>
            </a:endParaRPr>
          </a:p>
          <a:p>
            <a:pPr marL="342900" indent="-342900" eaLnBrk="0" hangingPunct="0"/>
            <a:r>
              <a:rPr lang="en-US" sz="2000" b="1" dirty="0" smtClean="0">
                <a:solidFill>
                  <a:schemeClr val="bg1"/>
                </a:solidFill>
              </a:rPr>
              <a:t>USGS </a:t>
            </a:r>
            <a:r>
              <a:rPr lang="en-US" sz="2000" b="1" dirty="0" smtClean="0">
                <a:solidFill>
                  <a:schemeClr val="bg1"/>
                </a:solidFill>
              </a:rPr>
              <a:t>role:</a:t>
            </a:r>
          </a:p>
          <a:p>
            <a:pPr marL="800100" lvl="1" indent="-342900" eaLnBrk="0" hangingPunct="0">
              <a:buFont typeface="Wingdings" pitchFamily="2" charset="2"/>
              <a:buChar char="§"/>
            </a:pPr>
            <a:endParaRPr lang="en-US" sz="2000" b="1" dirty="0" smtClean="0">
              <a:solidFill>
                <a:schemeClr val="bg1"/>
              </a:solidFill>
            </a:endParaRPr>
          </a:p>
          <a:p>
            <a:pPr marL="800100" lvl="1" indent="-342900" eaLnBrk="0" hangingPunct="0">
              <a:buFont typeface="Wingdings" pitchFamily="2" charset="2"/>
              <a:buChar char="§"/>
            </a:pPr>
            <a:r>
              <a:rPr lang="en-US" sz="2000" b="1" dirty="0" smtClean="0">
                <a:solidFill>
                  <a:schemeClr val="bg1"/>
                </a:solidFill>
              </a:rPr>
              <a:t>Document acceptable aggregation protocols</a:t>
            </a:r>
          </a:p>
          <a:p>
            <a:pPr marL="800100" lvl="1" indent="-342900" eaLnBrk="0" hangingPunct="0">
              <a:buFont typeface="Wingdings" pitchFamily="2" charset="2"/>
              <a:buChar char="§"/>
            </a:pPr>
            <a:endParaRPr lang="en-US" sz="2000" b="1" dirty="0" smtClean="0">
              <a:solidFill>
                <a:schemeClr val="bg1"/>
              </a:solidFill>
            </a:endParaRPr>
          </a:p>
          <a:p>
            <a:pPr marL="800100" lvl="1" indent="-342900" eaLnBrk="0" hangingPunct="0">
              <a:buFont typeface="Wingdings" pitchFamily="2" charset="2"/>
              <a:buChar char="§"/>
            </a:pPr>
            <a:r>
              <a:rPr lang="en-US" sz="2000" b="1" dirty="0" smtClean="0">
                <a:solidFill>
                  <a:schemeClr val="bg1"/>
                </a:solidFill>
              </a:rPr>
              <a:t>O</a:t>
            </a:r>
            <a:r>
              <a:rPr lang="en-US" sz="2000" b="1" dirty="0" smtClean="0">
                <a:solidFill>
                  <a:schemeClr val="bg1"/>
                </a:solidFill>
              </a:rPr>
              <a:t>versee aggregation of records to meet 1619 guidelines</a:t>
            </a:r>
          </a:p>
          <a:p>
            <a:pPr marL="800100" lvl="1" indent="-342900" eaLnBrk="0" hangingPunct="0">
              <a:buFont typeface="Wingdings" pitchFamily="2" charset="2"/>
              <a:buChar char="§"/>
            </a:pPr>
            <a:endParaRPr lang="en-US" sz="2000" b="1" dirty="0" smtClean="0">
              <a:solidFill>
                <a:schemeClr val="bg1"/>
              </a:solidFill>
            </a:endParaRPr>
          </a:p>
          <a:p>
            <a:pPr marL="800100" lvl="1" indent="-342900" eaLnBrk="0" hangingPunct="0">
              <a:buFont typeface="Wingdings" pitchFamily="2" charset="2"/>
              <a:buChar char="§"/>
            </a:pPr>
            <a:r>
              <a:rPr lang="en-US" sz="2000" b="1" dirty="0" smtClean="0">
                <a:solidFill>
                  <a:schemeClr val="bg1"/>
                </a:solidFill>
              </a:rPr>
              <a:t>Provide data aggregation work flow as needed</a:t>
            </a:r>
            <a:endParaRPr lang="en-US" sz="2000" b="1" dirty="0" smtClean="0">
              <a:solidFill>
                <a:schemeClr val="bg1"/>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3" cstate="print"/>
          <a:srcRect r="11984" b="2954"/>
          <a:stretch>
            <a:fillRect/>
          </a:stretch>
        </p:blipFill>
        <p:spPr bwMode="auto">
          <a:xfrm>
            <a:off x="0" y="685800"/>
            <a:ext cx="9144000" cy="6096000"/>
          </a:xfrm>
          <a:prstGeom prst="rect">
            <a:avLst/>
          </a:prstGeom>
          <a:noFill/>
          <a:ln w="9525">
            <a:noFill/>
            <a:miter lim="800000"/>
            <a:headEnd/>
            <a:tailEnd/>
          </a:ln>
        </p:spPr>
      </p:pic>
      <p:sp>
        <p:nvSpPr>
          <p:cNvPr id="3" name="TextBox 2"/>
          <p:cNvSpPr txBox="1"/>
          <p:nvPr/>
        </p:nvSpPr>
        <p:spPr>
          <a:xfrm>
            <a:off x="2136077" y="152400"/>
            <a:ext cx="4871847" cy="461665"/>
          </a:xfrm>
          <a:prstGeom prst="rect">
            <a:avLst/>
          </a:prstGeom>
          <a:noFill/>
        </p:spPr>
        <p:txBody>
          <a:bodyPr wrap="none" rtlCol="0">
            <a:spAutoFit/>
          </a:bodyPr>
          <a:lstStyle/>
          <a:p>
            <a:r>
              <a:rPr lang="en-US" sz="2400" b="1" dirty="0" smtClean="0">
                <a:solidFill>
                  <a:srgbClr val="FFC000"/>
                </a:solidFill>
              </a:rPr>
              <a:t>Example aggregated NRCS data</a:t>
            </a:r>
            <a:endParaRPr lang="en-US" sz="2400" b="1" dirty="0">
              <a:solidFill>
                <a:srgbClr val="FFC000"/>
              </a:solidFill>
            </a:endParaRPr>
          </a:p>
        </p:txBody>
      </p:sp>
      <p:sp>
        <p:nvSpPr>
          <p:cNvPr id="5" name="Rectangle 4"/>
          <p:cNvSpPr/>
          <p:nvPr/>
        </p:nvSpPr>
        <p:spPr>
          <a:xfrm>
            <a:off x="8001000" y="914400"/>
            <a:ext cx="11430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5"/>
          <p:cNvSpPr txBox="1">
            <a:spLocks noChangeArrowheads="1"/>
          </p:cNvSpPr>
          <p:nvPr/>
        </p:nvSpPr>
        <p:spPr bwMode="auto">
          <a:xfrm>
            <a:off x="381000" y="1219200"/>
            <a:ext cx="8382000" cy="707886"/>
          </a:xfrm>
          <a:prstGeom prst="rect">
            <a:avLst/>
          </a:prstGeom>
          <a:noFill/>
          <a:ln w="9525">
            <a:noFill/>
            <a:miter lim="800000"/>
            <a:headEnd/>
            <a:tailEnd/>
          </a:ln>
        </p:spPr>
        <p:txBody>
          <a:bodyPr wrap="square">
            <a:spAutoFit/>
          </a:bodyPr>
          <a:lstStyle/>
          <a:p>
            <a:pPr marL="342900" indent="-342900" eaLnBrk="0" hangingPunct="0"/>
            <a:endParaRPr lang="en-US" sz="2000" b="1" dirty="0" smtClean="0">
              <a:solidFill>
                <a:schemeClr val="bg1"/>
              </a:solidFill>
            </a:endParaRPr>
          </a:p>
          <a:p>
            <a:pPr marL="342900" indent="-342900" eaLnBrk="0" hangingPunct="0">
              <a:buFont typeface="Wingdings" pitchFamily="2" charset="2"/>
              <a:buChar char="§"/>
            </a:pPr>
            <a:r>
              <a:rPr lang="en-US" sz="2000" b="1" dirty="0" smtClean="0">
                <a:solidFill>
                  <a:schemeClr val="bg1"/>
                </a:solidFill>
              </a:rPr>
              <a:t>Slide of column headings</a:t>
            </a:r>
          </a:p>
        </p:txBody>
      </p:sp>
      <p:pic>
        <p:nvPicPr>
          <p:cNvPr id="3074" name="Picture 2"/>
          <p:cNvPicPr>
            <a:picLocks noChangeAspect="1" noChangeArrowheads="1"/>
          </p:cNvPicPr>
          <p:nvPr/>
        </p:nvPicPr>
        <p:blipFill>
          <a:blip r:embed="rId3" cstate="print"/>
          <a:srcRect r="16000" b="22313"/>
          <a:stretch>
            <a:fillRect/>
          </a:stretch>
        </p:blipFill>
        <p:spPr bwMode="auto">
          <a:xfrm>
            <a:off x="1" y="1066800"/>
            <a:ext cx="9143999" cy="5105400"/>
          </a:xfrm>
          <a:prstGeom prst="rect">
            <a:avLst/>
          </a:prstGeom>
          <a:noFill/>
          <a:ln w="9525">
            <a:noFill/>
            <a:miter lim="800000"/>
            <a:headEnd/>
            <a:tailEnd/>
          </a:ln>
        </p:spPr>
      </p:pic>
      <p:sp>
        <p:nvSpPr>
          <p:cNvPr id="5" name="TextBox 4"/>
          <p:cNvSpPr txBox="1"/>
          <p:nvPr/>
        </p:nvSpPr>
        <p:spPr>
          <a:xfrm>
            <a:off x="2991584" y="274320"/>
            <a:ext cx="3561616" cy="369332"/>
          </a:xfrm>
          <a:prstGeom prst="rect">
            <a:avLst/>
          </a:prstGeom>
          <a:noFill/>
        </p:spPr>
        <p:txBody>
          <a:bodyPr wrap="none" rtlCol="0">
            <a:spAutoFit/>
          </a:bodyPr>
          <a:lstStyle/>
          <a:p>
            <a:r>
              <a:rPr lang="en-US" b="1" dirty="0" smtClean="0"/>
              <a:t>Example aggregated FSA data</a:t>
            </a:r>
            <a:endParaRPr lang="en-US" b="1" dirty="0"/>
          </a:p>
        </p:txBody>
      </p:sp>
      <p:sp>
        <p:nvSpPr>
          <p:cNvPr id="6" name="Rectangle 5"/>
          <p:cNvSpPr/>
          <p:nvPr/>
        </p:nvSpPr>
        <p:spPr>
          <a:xfrm>
            <a:off x="6643914" y="1386114"/>
            <a:ext cx="22860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2136077" y="152400"/>
            <a:ext cx="4602350" cy="461665"/>
          </a:xfrm>
          <a:prstGeom prst="rect">
            <a:avLst/>
          </a:prstGeom>
          <a:noFill/>
        </p:spPr>
        <p:txBody>
          <a:bodyPr wrap="none" rtlCol="0">
            <a:spAutoFit/>
          </a:bodyPr>
          <a:lstStyle/>
          <a:p>
            <a:r>
              <a:rPr lang="en-US" sz="2400" b="1" dirty="0" smtClean="0">
                <a:solidFill>
                  <a:srgbClr val="FFC000"/>
                </a:solidFill>
              </a:rPr>
              <a:t>Example aggregated </a:t>
            </a:r>
            <a:r>
              <a:rPr lang="en-US" sz="2400" b="1" dirty="0" smtClean="0">
                <a:solidFill>
                  <a:srgbClr val="FFC000"/>
                </a:solidFill>
              </a:rPr>
              <a:t>FSA</a:t>
            </a:r>
            <a:r>
              <a:rPr lang="en-US" sz="2400" b="1" dirty="0" smtClean="0">
                <a:solidFill>
                  <a:srgbClr val="FFC000"/>
                </a:solidFill>
              </a:rPr>
              <a:t> </a:t>
            </a:r>
            <a:r>
              <a:rPr lang="en-US" sz="2400" b="1" dirty="0" smtClean="0">
                <a:solidFill>
                  <a:srgbClr val="FFC000"/>
                </a:solidFill>
              </a:rPr>
              <a:t>data</a:t>
            </a:r>
            <a:endParaRPr lang="en-US" sz="2400" b="1" dirty="0">
              <a:solidFill>
                <a:srgbClr val="FFC000"/>
              </a:solidFill>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ext Box 3"/>
          <p:cNvSpPr txBox="1">
            <a:spLocks noChangeArrowheads="1"/>
          </p:cNvSpPr>
          <p:nvPr/>
        </p:nvSpPr>
        <p:spPr bwMode="auto">
          <a:xfrm>
            <a:off x="2647766" y="0"/>
            <a:ext cx="3126177" cy="830997"/>
          </a:xfrm>
          <a:prstGeom prst="rect">
            <a:avLst/>
          </a:prstGeom>
          <a:noFill/>
          <a:ln w="9525">
            <a:noFill/>
            <a:miter lim="800000"/>
            <a:headEnd/>
            <a:tailEnd/>
          </a:ln>
        </p:spPr>
        <p:txBody>
          <a:bodyPr wrap="none">
            <a:spAutoFit/>
          </a:bodyPr>
          <a:lstStyle/>
          <a:p>
            <a:pPr algn="ctr" eaLnBrk="0" hangingPunct="0"/>
            <a:endParaRPr lang="en-US" sz="2400" b="1" dirty="0">
              <a:solidFill>
                <a:srgbClr val="FFC000"/>
              </a:solidFill>
            </a:endParaRPr>
          </a:p>
          <a:p>
            <a:pPr algn="ctr" eaLnBrk="0" hangingPunct="0"/>
            <a:r>
              <a:rPr lang="en-US" sz="2400" b="1" dirty="0" smtClean="0">
                <a:solidFill>
                  <a:srgbClr val="FFC000"/>
                </a:solidFill>
              </a:rPr>
              <a:t>Crosswalk to NEIEN</a:t>
            </a:r>
            <a:endParaRPr lang="en-US" sz="2400" b="1" dirty="0">
              <a:solidFill>
                <a:srgbClr val="FFC000"/>
              </a:solidFill>
            </a:endParaRPr>
          </a:p>
        </p:txBody>
      </p:sp>
      <p:sp>
        <p:nvSpPr>
          <p:cNvPr id="33794" name="Text Box 5"/>
          <p:cNvSpPr txBox="1">
            <a:spLocks noChangeArrowheads="1"/>
          </p:cNvSpPr>
          <p:nvPr/>
        </p:nvSpPr>
        <p:spPr bwMode="auto">
          <a:xfrm>
            <a:off x="381000" y="1219200"/>
            <a:ext cx="8305800" cy="5262979"/>
          </a:xfrm>
          <a:prstGeom prst="rect">
            <a:avLst/>
          </a:prstGeom>
          <a:noFill/>
          <a:ln w="9525">
            <a:noFill/>
            <a:miter lim="800000"/>
            <a:headEnd/>
            <a:tailEnd/>
          </a:ln>
        </p:spPr>
        <p:txBody>
          <a:bodyPr wrap="square">
            <a:spAutoFit/>
          </a:bodyPr>
          <a:lstStyle/>
          <a:p>
            <a:pPr marL="342900" indent="-342900" eaLnBrk="0" hangingPunct="0">
              <a:buFont typeface="Arial" charset="0"/>
              <a:buAutoNum type="arabicPeriod"/>
            </a:pPr>
            <a:endParaRPr lang="en-US" sz="1600" b="1" dirty="0" smtClean="0">
              <a:solidFill>
                <a:schemeClr val="bg1"/>
              </a:solidFill>
            </a:endParaRPr>
          </a:p>
          <a:p>
            <a:pPr marL="342900" indent="-342900" eaLnBrk="0" hangingPunct="0">
              <a:buFont typeface="Wingdings" pitchFamily="2" charset="2"/>
              <a:buChar char="§"/>
            </a:pPr>
            <a:r>
              <a:rPr lang="en-US" sz="2000" b="1" dirty="0" smtClean="0">
                <a:solidFill>
                  <a:schemeClr val="bg1"/>
                </a:solidFill>
              </a:rPr>
              <a:t>A simple crosswalk between USDA practice codes and NEIEN practice categories is highly desirable</a:t>
            </a: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r>
              <a:rPr lang="en-US" sz="2000" b="1" dirty="0" smtClean="0">
                <a:solidFill>
                  <a:schemeClr val="bg1"/>
                </a:solidFill>
              </a:rPr>
              <a:t>Best to develop a consistent interpretation of USDA practices in the context of Scenario Builder model input requirements</a:t>
            </a: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r>
              <a:rPr lang="en-US" sz="2000" b="1" dirty="0" smtClean="0">
                <a:solidFill>
                  <a:schemeClr val="bg1"/>
                </a:solidFill>
              </a:rPr>
              <a:t>This is a moving target, but could be established for 2012</a:t>
            </a: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r>
              <a:rPr lang="en-US" sz="2000" b="1" dirty="0" smtClean="0">
                <a:solidFill>
                  <a:schemeClr val="bg1"/>
                </a:solidFill>
              </a:rPr>
              <a:t>I</a:t>
            </a:r>
            <a:r>
              <a:rPr lang="en-US" sz="2000" b="1" dirty="0" smtClean="0">
                <a:solidFill>
                  <a:schemeClr val="bg1"/>
                </a:solidFill>
              </a:rPr>
              <a:t>t would save the States a lot of time and confusion</a:t>
            </a: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r>
              <a:rPr lang="en-US" sz="2000" b="1" dirty="0" smtClean="0">
                <a:solidFill>
                  <a:schemeClr val="bg1"/>
                </a:solidFill>
              </a:rPr>
              <a:t>If  several USDA codes can be combined into one NEIEN category, then the level of spatial aggregation can be reduced (aim for HUC12 in 2013)</a:t>
            </a: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endParaRPr lang="en-US" sz="2000" b="1" dirty="0" smtClean="0">
              <a:solidFill>
                <a:schemeClr val="bg1"/>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ext Box 3"/>
          <p:cNvSpPr txBox="1">
            <a:spLocks noChangeArrowheads="1"/>
          </p:cNvSpPr>
          <p:nvPr/>
        </p:nvSpPr>
        <p:spPr bwMode="auto">
          <a:xfrm>
            <a:off x="2647766" y="0"/>
            <a:ext cx="3126177" cy="830997"/>
          </a:xfrm>
          <a:prstGeom prst="rect">
            <a:avLst/>
          </a:prstGeom>
          <a:noFill/>
          <a:ln w="9525">
            <a:noFill/>
            <a:miter lim="800000"/>
            <a:headEnd/>
            <a:tailEnd/>
          </a:ln>
        </p:spPr>
        <p:txBody>
          <a:bodyPr wrap="none">
            <a:spAutoFit/>
          </a:bodyPr>
          <a:lstStyle/>
          <a:p>
            <a:pPr algn="ctr" eaLnBrk="0" hangingPunct="0"/>
            <a:endParaRPr lang="en-US" sz="2400" b="1" dirty="0">
              <a:solidFill>
                <a:srgbClr val="FFC000"/>
              </a:solidFill>
            </a:endParaRPr>
          </a:p>
          <a:p>
            <a:pPr algn="ctr" eaLnBrk="0" hangingPunct="0"/>
            <a:r>
              <a:rPr lang="en-US" sz="2400" b="1" dirty="0" smtClean="0">
                <a:solidFill>
                  <a:srgbClr val="FFC000"/>
                </a:solidFill>
              </a:rPr>
              <a:t>Crosswalk to NEIEN</a:t>
            </a:r>
            <a:endParaRPr lang="en-US" sz="2400" b="1" dirty="0">
              <a:solidFill>
                <a:srgbClr val="FFC000"/>
              </a:solidFill>
            </a:endParaRPr>
          </a:p>
        </p:txBody>
      </p:sp>
      <p:sp>
        <p:nvSpPr>
          <p:cNvPr id="33794" name="Text Box 5"/>
          <p:cNvSpPr txBox="1">
            <a:spLocks noChangeArrowheads="1"/>
          </p:cNvSpPr>
          <p:nvPr/>
        </p:nvSpPr>
        <p:spPr bwMode="auto">
          <a:xfrm>
            <a:off x="381000" y="1219200"/>
            <a:ext cx="8305800" cy="5570756"/>
          </a:xfrm>
          <a:prstGeom prst="rect">
            <a:avLst/>
          </a:prstGeom>
          <a:noFill/>
          <a:ln w="9525">
            <a:noFill/>
            <a:miter lim="800000"/>
            <a:headEnd/>
            <a:tailEnd/>
          </a:ln>
        </p:spPr>
        <p:txBody>
          <a:bodyPr wrap="square">
            <a:spAutoFit/>
          </a:bodyPr>
          <a:lstStyle/>
          <a:p>
            <a:pPr marL="342900" indent="-342900" eaLnBrk="0" hangingPunct="0">
              <a:buFont typeface="Arial" charset="0"/>
              <a:buAutoNum type="arabicPeriod"/>
            </a:pPr>
            <a:endParaRPr lang="en-US" sz="1600" b="1" dirty="0" smtClean="0">
              <a:solidFill>
                <a:schemeClr val="bg1"/>
              </a:solidFill>
            </a:endParaRPr>
          </a:p>
          <a:p>
            <a:pPr marL="342900" indent="-342900" eaLnBrk="0" hangingPunct="0">
              <a:buFont typeface="Wingdings" pitchFamily="2" charset="2"/>
              <a:buChar char="§"/>
            </a:pPr>
            <a:r>
              <a:rPr lang="en-US" sz="2000" b="1" dirty="0" smtClean="0">
                <a:solidFill>
                  <a:schemeClr val="bg1"/>
                </a:solidFill>
              </a:rPr>
              <a:t>The fundamentals of the crosswalk are understood, but the interpretation varies among States and is a source of frustration</a:t>
            </a: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r>
              <a:rPr lang="en-US" sz="2000" b="1" dirty="0" smtClean="0">
                <a:solidFill>
                  <a:schemeClr val="bg1"/>
                </a:solidFill>
              </a:rPr>
              <a:t>USGS Role:</a:t>
            </a: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r>
              <a:rPr lang="en-US" sz="2000" b="1" dirty="0" smtClean="0">
                <a:solidFill>
                  <a:schemeClr val="bg1"/>
                </a:solidFill>
              </a:rPr>
              <a:t>USGS </a:t>
            </a:r>
            <a:r>
              <a:rPr lang="en-US" sz="2000" b="1" dirty="0" smtClean="0">
                <a:solidFill>
                  <a:schemeClr val="bg1"/>
                </a:solidFill>
              </a:rPr>
              <a:t>and EPA will work with </a:t>
            </a:r>
            <a:r>
              <a:rPr lang="en-US" sz="2000" b="1" dirty="0" smtClean="0">
                <a:solidFill>
                  <a:schemeClr val="bg1"/>
                </a:solidFill>
              </a:rPr>
              <a:t>States </a:t>
            </a:r>
            <a:r>
              <a:rPr lang="en-US" sz="2000" b="1" dirty="0" smtClean="0">
                <a:solidFill>
                  <a:schemeClr val="bg1"/>
                </a:solidFill>
              </a:rPr>
              <a:t>to create a documented crosswalk to translate USDA practice codes into appropriate 2012  NEIEN/Scenario Builder practice </a:t>
            </a:r>
            <a:r>
              <a:rPr lang="en-US" sz="2000" b="1" dirty="0" smtClean="0">
                <a:solidFill>
                  <a:schemeClr val="bg1"/>
                </a:solidFill>
              </a:rPr>
              <a:t>categories</a:t>
            </a: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r>
              <a:rPr lang="en-US" sz="2000" b="1" dirty="0" smtClean="0">
                <a:solidFill>
                  <a:schemeClr val="bg1"/>
                </a:solidFill>
              </a:rPr>
              <a:t>The crosswalk will be submitted to the watershed technical workgroup, to </a:t>
            </a:r>
            <a:r>
              <a:rPr lang="en-US" sz="2000" b="1" dirty="0" smtClean="0">
                <a:solidFill>
                  <a:schemeClr val="bg1"/>
                </a:solidFill>
              </a:rPr>
              <a:t>be approved by </a:t>
            </a:r>
            <a:r>
              <a:rPr lang="en-US" sz="2000" b="1" dirty="0" smtClean="0">
                <a:solidFill>
                  <a:schemeClr val="bg1"/>
                </a:solidFill>
              </a:rPr>
              <a:t>the Goal </a:t>
            </a:r>
            <a:r>
              <a:rPr lang="en-US" sz="2000" b="1" dirty="0" smtClean="0">
                <a:solidFill>
                  <a:schemeClr val="bg1"/>
                </a:solidFill>
              </a:rPr>
              <a:t>Implementation </a:t>
            </a:r>
            <a:r>
              <a:rPr lang="en-US" sz="2000" b="1" dirty="0" smtClean="0">
                <a:solidFill>
                  <a:schemeClr val="bg1"/>
                </a:solidFill>
              </a:rPr>
              <a:t>Team and updated in future years as needed</a:t>
            </a:r>
            <a:endParaRPr lang="en-US" sz="2000" b="1" dirty="0" smtClean="0">
              <a:solidFill>
                <a:schemeClr val="bg1"/>
              </a:solidFill>
            </a:endParaRP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endParaRPr lang="en-US" sz="2000" b="1" dirty="0" smtClean="0">
              <a:solidFill>
                <a:schemeClr val="bg1"/>
              </a:solidFill>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5"/>
          <p:cNvSpPr txBox="1">
            <a:spLocks noChangeArrowheads="1"/>
          </p:cNvSpPr>
          <p:nvPr/>
        </p:nvSpPr>
        <p:spPr bwMode="auto">
          <a:xfrm>
            <a:off x="381000" y="1143000"/>
            <a:ext cx="7848600" cy="6555641"/>
          </a:xfrm>
          <a:prstGeom prst="rect">
            <a:avLst/>
          </a:prstGeom>
          <a:noFill/>
          <a:ln w="9525">
            <a:noFill/>
            <a:miter lim="800000"/>
            <a:headEnd/>
            <a:tailEnd/>
          </a:ln>
        </p:spPr>
        <p:txBody>
          <a:bodyPr>
            <a:spAutoFit/>
          </a:bodyPr>
          <a:lstStyle/>
          <a:p>
            <a:pPr marL="342900" indent="-342900" eaLnBrk="0" hangingPunct="0">
              <a:buFont typeface="Wingdings" pitchFamily="2" charset="2"/>
              <a:buChar char="§"/>
            </a:pPr>
            <a:r>
              <a:rPr lang="en-US" sz="2000" b="1" dirty="0" smtClean="0">
                <a:solidFill>
                  <a:schemeClr val="bg1"/>
                </a:solidFill>
              </a:rPr>
              <a:t>Final data submission best left to the States so that they can maintain credit and responsibility for NRCS and FSA practices applied in their territory, and use these practices to attain implementation targets</a:t>
            </a: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r>
              <a:rPr lang="en-US" sz="2000" b="1" dirty="0" smtClean="0">
                <a:solidFill>
                  <a:schemeClr val="bg1"/>
                </a:solidFill>
              </a:rPr>
              <a:t>While a consistent interpretation of USDA practices is desirable, NRCS records often do not contain as much detail as is requested by Scenario Builder, and average effects will have to be assumed for standard USDA practices. States could possibly increase credit for USDA practices through further documentation  of practice details</a:t>
            </a: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r>
              <a:rPr lang="en-US" sz="2000" b="1" dirty="0" smtClean="0">
                <a:solidFill>
                  <a:schemeClr val="bg1"/>
                </a:solidFill>
              </a:rPr>
              <a:t>1619 agreements will likely lead to increased crediting of USDA practices due to more accurate elimination of double counting, and provide the possibility to track increased detail for more accurate crediting </a:t>
            </a:r>
            <a:endParaRPr lang="en-US" sz="2000" b="1" dirty="0" smtClean="0">
              <a:solidFill>
                <a:schemeClr val="bg1"/>
              </a:solidFill>
            </a:endParaRP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endParaRPr lang="en-US" sz="2000" b="1" dirty="0" smtClean="0">
              <a:solidFill>
                <a:schemeClr val="bg1"/>
              </a:solidFill>
            </a:endParaRPr>
          </a:p>
        </p:txBody>
      </p:sp>
      <p:sp>
        <p:nvSpPr>
          <p:cNvPr id="33793" name="Text Box 3"/>
          <p:cNvSpPr txBox="1">
            <a:spLocks noChangeArrowheads="1"/>
          </p:cNvSpPr>
          <p:nvPr/>
        </p:nvSpPr>
        <p:spPr bwMode="auto">
          <a:xfrm>
            <a:off x="930953" y="0"/>
            <a:ext cx="6559808" cy="830997"/>
          </a:xfrm>
          <a:prstGeom prst="rect">
            <a:avLst/>
          </a:prstGeom>
          <a:noFill/>
          <a:ln w="9525">
            <a:noFill/>
            <a:miter lim="800000"/>
            <a:headEnd/>
            <a:tailEnd/>
          </a:ln>
        </p:spPr>
        <p:txBody>
          <a:bodyPr wrap="none">
            <a:spAutoFit/>
          </a:bodyPr>
          <a:lstStyle/>
          <a:p>
            <a:pPr algn="ctr" eaLnBrk="0" hangingPunct="0"/>
            <a:endParaRPr lang="en-US" sz="2400" b="1" dirty="0">
              <a:solidFill>
                <a:srgbClr val="FFC000"/>
              </a:solidFill>
            </a:endParaRPr>
          </a:p>
          <a:p>
            <a:pPr algn="ctr" eaLnBrk="0" hangingPunct="0"/>
            <a:r>
              <a:rPr lang="en-US" sz="2400" b="1" smtClean="0">
                <a:solidFill>
                  <a:srgbClr val="FFC000"/>
                </a:solidFill>
              </a:rPr>
              <a:t>Submit recordsn </a:t>
            </a:r>
            <a:r>
              <a:rPr lang="en-US" sz="2400" b="1" dirty="0" smtClean="0">
                <a:solidFill>
                  <a:srgbClr val="FFC000"/>
                </a:solidFill>
              </a:rPr>
              <a:t>to NEIEN/Scenario Builder</a:t>
            </a:r>
            <a:endParaRPr lang="en-US" sz="2400" b="1" dirty="0">
              <a:solidFill>
                <a:srgbClr val="FFC000"/>
              </a:solidFill>
            </a:endParaRPr>
          </a:p>
        </p:txBody>
      </p:sp>
      <p:sp>
        <p:nvSpPr>
          <p:cNvPr id="4" name="Text Box 5"/>
          <p:cNvSpPr txBox="1">
            <a:spLocks noChangeArrowheads="1"/>
          </p:cNvSpPr>
          <p:nvPr/>
        </p:nvSpPr>
        <p:spPr bwMode="auto">
          <a:xfrm>
            <a:off x="381000" y="3657600"/>
            <a:ext cx="7848600" cy="1631216"/>
          </a:xfrm>
          <a:prstGeom prst="rect">
            <a:avLst/>
          </a:prstGeom>
          <a:noFill/>
          <a:ln w="9525">
            <a:noFill/>
            <a:miter lim="800000"/>
            <a:headEnd/>
            <a:tailEnd/>
          </a:ln>
        </p:spPr>
        <p:txBody>
          <a:bodyPr>
            <a:spAutoFit/>
          </a:bodyPr>
          <a:lstStyle/>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endParaRPr lang="en-US" sz="2000" b="1" dirty="0" smtClean="0">
              <a:solidFill>
                <a:schemeClr val="bg1"/>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ext Box 3"/>
          <p:cNvSpPr txBox="1">
            <a:spLocks noChangeArrowheads="1"/>
          </p:cNvSpPr>
          <p:nvPr/>
        </p:nvSpPr>
        <p:spPr bwMode="auto">
          <a:xfrm>
            <a:off x="2614107" y="0"/>
            <a:ext cx="3193503" cy="830997"/>
          </a:xfrm>
          <a:prstGeom prst="rect">
            <a:avLst/>
          </a:prstGeom>
          <a:noFill/>
          <a:ln w="9525">
            <a:noFill/>
            <a:miter lim="800000"/>
            <a:headEnd/>
            <a:tailEnd/>
          </a:ln>
        </p:spPr>
        <p:txBody>
          <a:bodyPr wrap="none">
            <a:spAutoFit/>
          </a:bodyPr>
          <a:lstStyle/>
          <a:p>
            <a:pPr algn="ctr" eaLnBrk="0" hangingPunct="0"/>
            <a:endParaRPr lang="en-US" sz="2400" b="1" dirty="0">
              <a:solidFill>
                <a:srgbClr val="FFC000"/>
              </a:solidFill>
            </a:endParaRPr>
          </a:p>
          <a:p>
            <a:pPr algn="ctr" eaLnBrk="0" hangingPunct="0"/>
            <a:r>
              <a:rPr lang="en-US" sz="2400" b="1" dirty="0" smtClean="0">
                <a:solidFill>
                  <a:srgbClr val="FFC000"/>
                </a:solidFill>
              </a:rPr>
              <a:t>Steps in the process</a:t>
            </a:r>
            <a:endParaRPr lang="en-US" sz="2400" b="1" dirty="0">
              <a:solidFill>
                <a:srgbClr val="FFC000"/>
              </a:solidFill>
            </a:endParaRPr>
          </a:p>
        </p:txBody>
      </p:sp>
      <p:sp>
        <p:nvSpPr>
          <p:cNvPr id="4" name="Rectangle 3"/>
          <p:cNvSpPr/>
          <p:nvPr/>
        </p:nvSpPr>
        <p:spPr>
          <a:xfrm>
            <a:off x="1021080" y="1456944"/>
            <a:ext cx="3810000" cy="64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Obtain USDA data from Federal or State NRCS and FSA officials</a:t>
            </a:r>
            <a:endParaRPr lang="en-US" b="1" dirty="0">
              <a:solidFill>
                <a:schemeClr val="tx1"/>
              </a:solidFill>
            </a:endParaRPr>
          </a:p>
        </p:txBody>
      </p:sp>
      <p:sp>
        <p:nvSpPr>
          <p:cNvPr id="5" name="Rectangle 4"/>
          <p:cNvSpPr/>
          <p:nvPr/>
        </p:nvSpPr>
        <p:spPr>
          <a:xfrm>
            <a:off x="1950720" y="2380488"/>
            <a:ext cx="3749040" cy="64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Address double counting,</a:t>
            </a:r>
          </a:p>
          <a:p>
            <a:pPr algn="ctr"/>
            <a:r>
              <a:rPr lang="en-US" b="1" dirty="0" smtClean="0">
                <a:solidFill>
                  <a:schemeClr val="tx1"/>
                </a:solidFill>
              </a:rPr>
              <a:t>s</a:t>
            </a:r>
            <a:r>
              <a:rPr lang="en-US" b="1" dirty="0" smtClean="0">
                <a:solidFill>
                  <a:schemeClr val="tx1"/>
                </a:solidFill>
              </a:rPr>
              <a:t>elect reportable records</a:t>
            </a:r>
          </a:p>
        </p:txBody>
      </p:sp>
      <p:sp>
        <p:nvSpPr>
          <p:cNvPr id="6" name="Rectangle 5"/>
          <p:cNvSpPr/>
          <p:nvPr/>
        </p:nvSpPr>
        <p:spPr>
          <a:xfrm>
            <a:off x="2819400" y="3304032"/>
            <a:ext cx="3749040" cy="64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Aggregate records to maintain 1619 privacy requirements</a:t>
            </a:r>
            <a:endParaRPr lang="en-US" b="1" dirty="0">
              <a:solidFill>
                <a:schemeClr val="tx1"/>
              </a:solidFill>
            </a:endParaRPr>
          </a:p>
        </p:txBody>
      </p:sp>
      <p:sp>
        <p:nvSpPr>
          <p:cNvPr id="7" name="Rectangle 6"/>
          <p:cNvSpPr/>
          <p:nvPr/>
        </p:nvSpPr>
        <p:spPr>
          <a:xfrm>
            <a:off x="3688080" y="4227576"/>
            <a:ext cx="3749040" cy="64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Crosswalk USDA practice codes to NEIEN practice categories</a:t>
            </a:r>
            <a:endParaRPr lang="en-US" b="1" dirty="0">
              <a:solidFill>
                <a:schemeClr val="tx1"/>
              </a:solidFill>
            </a:endParaRPr>
          </a:p>
        </p:txBody>
      </p:sp>
      <p:sp>
        <p:nvSpPr>
          <p:cNvPr id="8" name="Rectangle 7"/>
          <p:cNvSpPr/>
          <p:nvPr/>
        </p:nvSpPr>
        <p:spPr>
          <a:xfrm>
            <a:off x="4556760" y="5151120"/>
            <a:ext cx="3749040" cy="64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Submit records to NEIEN/Scenario Builder</a:t>
            </a:r>
            <a:endParaRPr lang="en-US" b="1" dirty="0">
              <a:solidFill>
                <a:schemeClr val="tx1"/>
              </a:solidFill>
            </a:endParaRPr>
          </a:p>
        </p:txBody>
      </p:sp>
      <p:cxnSp>
        <p:nvCxnSpPr>
          <p:cNvPr id="11" name="Straight Arrow Connector 10"/>
          <p:cNvCxnSpPr/>
          <p:nvPr/>
        </p:nvCxnSpPr>
        <p:spPr>
          <a:xfrm>
            <a:off x="457200" y="1905000"/>
            <a:ext cx="3733800" cy="4038600"/>
          </a:xfrm>
          <a:prstGeom prst="straightConnector1">
            <a:avLst/>
          </a:prstGeom>
          <a:ln w="635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ext Box 3"/>
          <p:cNvSpPr txBox="1">
            <a:spLocks noChangeArrowheads="1"/>
          </p:cNvSpPr>
          <p:nvPr/>
        </p:nvSpPr>
        <p:spPr bwMode="auto">
          <a:xfrm>
            <a:off x="2324966" y="76200"/>
            <a:ext cx="4221027" cy="830997"/>
          </a:xfrm>
          <a:prstGeom prst="rect">
            <a:avLst/>
          </a:prstGeom>
          <a:noFill/>
          <a:ln w="9525">
            <a:noFill/>
            <a:miter lim="800000"/>
            <a:headEnd/>
            <a:tailEnd/>
          </a:ln>
        </p:spPr>
        <p:txBody>
          <a:bodyPr wrap="none">
            <a:spAutoFit/>
          </a:bodyPr>
          <a:lstStyle/>
          <a:p>
            <a:pPr algn="ctr" eaLnBrk="0" hangingPunct="0"/>
            <a:endParaRPr lang="en-US" sz="2400" b="1" dirty="0">
              <a:solidFill>
                <a:srgbClr val="FFC000"/>
              </a:solidFill>
            </a:endParaRPr>
          </a:p>
          <a:p>
            <a:pPr algn="ctr" eaLnBrk="0" hangingPunct="0"/>
            <a:r>
              <a:rPr lang="en-US" sz="2400" b="1" dirty="0">
                <a:solidFill>
                  <a:srgbClr val="FFC000"/>
                </a:solidFill>
              </a:rPr>
              <a:t>2012 </a:t>
            </a:r>
            <a:r>
              <a:rPr lang="en-US" sz="2400" b="1" dirty="0" smtClean="0">
                <a:solidFill>
                  <a:srgbClr val="FFC000"/>
                </a:solidFill>
              </a:rPr>
              <a:t>USGS </a:t>
            </a:r>
            <a:r>
              <a:rPr lang="en-US" sz="2400" b="1" dirty="0" smtClean="0">
                <a:solidFill>
                  <a:srgbClr val="FFC000"/>
                </a:solidFill>
              </a:rPr>
              <a:t>activity timeline</a:t>
            </a:r>
            <a:endParaRPr lang="en-US" sz="2400" b="1" dirty="0">
              <a:solidFill>
                <a:srgbClr val="FFC000"/>
              </a:solidFill>
            </a:endParaRPr>
          </a:p>
        </p:txBody>
      </p:sp>
      <p:sp>
        <p:nvSpPr>
          <p:cNvPr id="37890" name="Text Box 5"/>
          <p:cNvSpPr txBox="1">
            <a:spLocks noChangeArrowheads="1"/>
          </p:cNvSpPr>
          <p:nvPr/>
        </p:nvSpPr>
        <p:spPr bwMode="auto">
          <a:xfrm>
            <a:off x="990600" y="1231642"/>
            <a:ext cx="8001000" cy="4401205"/>
          </a:xfrm>
          <a:prstGeom prst="rect">
            <a:avLst/>
          </a:prstGeom>
          <a:noFill/>
          <a:ln w="9525">
            <a:noFill/>
            <a:miter lim="800000"/>
            <a:headEnd/>
            <a:tailEnd/>
          </a:ln>
        </p:spPr>
        <p:txBody>
          <a:bodyPr wrap="square">
            <a:spAutoFit/>
          </a:bodyPr>
          <a:lstStyle/>
          <a:p>
            <a:pPr marL="342900" indent="-342900" eaLnBrk="0" hangingPunct="0">
              <a:buFont typeface="Wingdings" pitchFamily="2" charset="2"/>
              <a:buChar char="§"/>
            </a:pPr>
            <a:r>
              <a:rPr lang="en-US" sz="2000" b="1" dirty="0" smtClean="0">
                <a:solidFill>
                  <a:schemeClr val="bg1"/>
                </a:solidFill>
              </a:rPr>
              <a:t>Work with NRCS and States to identify exactly what practices are included in NRCS and FSA records and to what extent they might be duplicated in state records</a:t>
            </a: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r>
              <a:rPr lang="en-US" sz="2000" b="1" dirty="0" smtClean="0">
                <a:solidFill>
                  <a:schemeClr val="bg1"/>
                </a:solidFill>
              </a:rPr>
              <a:t>Explain and document State-specific protocols for resolving double counting </a:t>
            </a:r>
            <a:r>
              <a:rPr lang="en-US" sz="2000" b="1" dirty="0" smtClean="0">
                <a:solidFill>
                  <a:schemeClr val="bg1"/>
                </a:solidFill>
              </a:rPr>
              <a:t>problems</a:t>
            </a:r>
            <a:endParaRPr lang="en-US" sz="2000" b="1" dirty="0" smtClean="0">
              <a:solidFill>
                <a:schemeClr val="bg1"/>
              </a:solidFill>
            </a:endParaRP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r>
              <a:rPr lang="en-US" sz="2000" b="1" dirty="0" smtClean="0">
                <a:solidFill>
                  <a:schemeClr val="bg1"/>
                </a:solidFill>
              </a:rPr>
              <a:t>Document data aggregation protocol, </a:t>
            </a:r>
            <a:r>
              <a:rPr lang="en-US" sz="2000" b="1" dirty="0" smtClean="0">
                <a:solidFill>
                  <a:schemeClr val="bg1"/>
                </a:solidFill>
              </a:rPr>
              <a:t>prepare to provide </a:t>
            </a:r>
            <a:r>
              <a:rPr lang="en-US" sz="2000" b="1" dirty="0" smtClean="0">
                <a:solidFill>
                  <a:schemeClr val="bg1"/>
                </a:solidFill>
              </a:rPr>
              <a:t>aggregated data records to States as needed</a:t>
            </a: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r>
              <a:rPr lang="en-US" sz="2000" b="1" dirty="0" smtClean="0">
                <a:solidFill>
                  <a:schemeClr val="bg1"/>
                </a:solidFill>
              </a:rPr>
              <a:t>Help to develop a standard crosswalk between USDA and NEIN/Scenario Builder .xml </a:t>
            </a:r>
            <a:r>
              <a:rPr lang="en-US" sz="2000" b="1" dirty="0" smtClean="0">
                <a:solidFill>
                  <a:schemeClr val="bg1"/>
                </a:solidFill>
              </a:rPr>
              <a:t>format</a:t>
            </a:r>
            <a:endParaRPr lang="en-US" sz="2000" b="1" dirty="0" smtClean="0">
              <a:solidFill>
                <a:schemeClr val="bg1"/>
              </a:solidFill>
            </a:endParaRP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r>
              <a:rPr lang="en-US" sz="2000" b="1" dirty="0" smtClean="0">
                <a:solidFill>
                  <a:schemeClr val="bg1"/>
                </a:solidFill>
              </a:rPr>
              <a:t>Draft final recommendations for 2012 NEIEN submission</a:t>
            </a:r>
          </a:p>
        </p:txBody>
      </p:sp>
      <p:sp>
        <p:nvSpPr>
          <p:cNvPr id="4" name="Text Box 5"/>
          <p:cNvSpPr txBox="1">
            <a:spLocks noChangeArrowheads="1"/>
          </p:cNvSpPr>
          <p:nvPr/>
        </p:nvSpPr>
        <p:spPr bwMode="auto">
          <a:xfrm>
            <a:off x="304800" y="928914"/>
            <a:ext cx="1828800" cy="4708981"/>
          </a:xfrm>
          <a:prstGeom prst="rect">
            <a:avLst/>
          </a:prstGeom>
          <a:noFill/>
          <a:ln w="9525">
            <a:noFill/>
            <a:miter lim="800000"/>
            <a:headEnd/>
            <a:tailEnd/>
          </a:ln>
        </p:spPr>
        <p:txBody>
          <a:bodyPr wrap="square">
            <a:spAutoFit/>
          </a:bodyPr>
          <a:lstStyle/>
          <a:p>
            <a:pPr marL="342900" indent="-342900" eaLnBrk="0" hangingPunct="0">
              <a:buFont typeface="Wingdings" pitchFamily="2" charset="2"/>
              <a:buChar char="§"/>
            </a:pPr>
            <a:endParaRPr lang="en-US" sz="2000" b="1" dirty="0" smtClean="0">
              <a:solidFill>
                <a:srgbClr val="FFC000"/>
              </a:solidFill>
            </a:endParaRPr>
          </a:p>
          <a:p>
            <a:pPr marL="342900" indent="-342900" eaLnBrk="0" hangingPunct="0"/>
            <a:r>
              <a:rPr lang="en-US" sz="2000" b="1" dirty="0" smtClean="0">
                <a:solidFill>
                  <a:srgbClr val="FFC000"/>
                </a:solidFill>
              </a:rPr>
              <a:t>Jul</a:t>
            </a:r>
            <a:endParaRPr lang="en-US" sz="2000" b="1" dirty="0" smtClean="0">
              <a:solidFill>
                <a:srgbClr val="FFC000"/>
              </a:solidFill>
            </a:endParaRPr>
          </a:p>
          <a:p>
            <a:pPr marL="342900" indent="-342900" eaLnBrk="0" hangingPunct="0"/>
            <a:endParaRPr lang="en-US" sz="2000" b="1" dirty="0" smtClean="0">
              <a:solidFill>
                <a:srgbClr val="FFC000"/>
              </a:solidFill>
            </a:endParaRPr>
          </a:p>
          <a:p>
            <a:pPr marL="342900" indent="-342900" eaLnBrk="0" hangingPunct="0">
              <a:buFont typeface="Wingdings" pitchFamily="2" charset="2"/>
              <a:buChar char="§"/>
            </a:pPr>
            <a:endParaRPr lang="en-US" sz="2000" b="1" dirty="0" smtClean="0">
              <a:solidFill>
                <a:srgbClr val="FFC000"/>
              </a:solidFill>
            </a:endParaRPr>
          </a:p>
          <a:p>
            <a:pPr marL="342900" indent="-342900" eaLnBrk="0" hangingPunct="0">
              <a:buFont typeface="Wingdings" pitchFamily="2" charset="2"/>
              <a:buChar char="§"/>
            </a:pPr>
            <a:endParaRPr lang="en-US" sz="2000" b="1" dirty="0" smtClean="0">
              <a:solidFill>
                <a:srgbClr val="FFC000"/>
              </a:solidFill>
            </a:endParaRPr>
          </a:p>
          <a:p>
            <a:pPr marL="342900" indent="-342900" eaLnBrk="0" hangingPunct="0"/>
            <a:r>
              <a:rPr lang="en-US" sz="2000" b="1" dirty="0" smtClean="0">
                <a:solidFill>
                  <a:srgbClr val="FFC000"/>
                </a:solidFill>
              </a:rPr>
              <a:t>J</a:t>
            </a:r>
            <a:r>
              <a:rPr lang="en-US" sz="2000" b="1" dirty="0" smtClean="0">
                <a:solidFill>
                  <a:srgbClr val="FFC000"/>
                </a:solidFill>
              </a:rPr>
              <a:t>ul</a:t>
            </a:r>
          </a:p>
          <a:p>
            <a:pPr marL="342900" indent="-342900" eaLnBrk="0" hangingPunct="0">
              <a:buFont typeface="Wingdings" pitchFamily="2" charset="2"/>
              <a:buChar char="§"/>
            </a:pPr>
            <a:endParaRPr lang="en-US" sz="2000" b="1" dirty="0" smtClean="0">
              <a:solidFill>
                <a:srgbClr val="FFC000"/>
              </a:solidFill>
            </a:endParaRPr>
          </a:p>
          <a:p>
            <a:pPr marL="342900" indent="-342900" eaLnBrk="0" hangingPunct="0">
              <a:buFont typeface="Wingdings" pitchFamily="2" charset="2"/>
              <a:buChar char="§"/>
            </a:pPr>
            <a:endParaRPr lang="en-US" sz="2000" b="1" dirty="0" smtClean="0">
              <a:solidFill>
                <a:srgbClr val="FFC000"/>
              </a:solidFill>
            </a:endParaRPr>
          </a:p>
          <a:p>
            <a:pPr marL="342900" indent="-342900" eaLnBrk="0" hangingPunct="0"/>
            <a:r>
              <a:rPr lang="en-US" sz="2000" b="1" dirty="0" smtClean="0">
                <a:solidFill>
                  <a:srgbClr val="FFC000"/>
                </a:solidFill>
              </a:rPr>
              <a:t>Jul</a:t>
            </a:r>
          </a:p>
          <a:p>
            <a:pPr marL="342900" indent="-342900" eaLnBrk="0" hangingPunct="0"/>
            <a:endParaRPr lang="en-US" sz="2000" b="1" dirty="0" smtClean="0">
              <a:solidFill>
                <a:srgbClr val="FFC000"/>
              </a:solidFill>
            </a:endParaRPr>
          </a:p>
          <a:p>
            <a:pPr marL="342900" indent="-342900" eaLnBrk="0" hangingPunct="0">
              <a:buFont typeface="Wingdings" pitchFamily="2" charset="2"/>
              <a:buChar char="§"/>
            </a:pPr>
            <a:endParaRPr lang="en-US" sz="2000" b="1" dirty="0" smtClean="0">
              <a:solidFill>
                <a:srgbClr val="FFC000"/>
              </a:solidFill>
            </a:endParaRPr>
          </a:p>
          <a:p>
            <a:pPr marL="342900" indent="-342900" eaLnBrk="0" hangingPunct="0"/>
            <a:r>
              <a:rPr lang="en-US" sz="2000" b="1" dirty="0" smtClean="0">
                <a:solidFill>
                  <a:srgbClr val="FFC000"/>
                </a:solidFill>
              </a:rPr>
              <a:t>Aug</a:t>
            </a:r>
          </a:p>
          <a:p>
            <a:pPr marL="342900" indent="-342900" eaLnBrk="0" hangingPunct="0"/>
            <a:endParaRPr lang="en-US" sz="2000" b="1" dirty="0" smtClean="0">
              <a:solidFill>
                <a:srgbClr val="FFC000"/>
              </a:solidFill>
            </a:endParaRPr>
          </a:p>
          <a:p>
            <a:pPr marL="342900" indent="-342900" eaLnBrk="0" hangingPunct="0">
              <a:buFont typeface="Wingdings" pitchFamily="2" charset="2"/>
              <a:buChar char="§"/>
            </a:pPr>
            <a:endParaRPr lang="en-US" sz="2000" b="1" dirty="0" smtClean="0">
              <a:solidFill>
                <a:srgbClr val="FFC000"/>
              </a:solidFill>
            </a:endParaRPr>
          </a:p>
          <a:p>
            <a:pPr marL="342900" indent="-342900" eaLnBrk="0" hangingPunct="0"/>
            <a:r>
              <a:rPr lang="en-US" sz="2000" b="1" dirty="0" smtClean="0">
                <a:solidFill>
                  <a:srgbClr val="FFC000"/>
                </a:solidFill>
              </a:rPr>
              <a:t>Sep</a:t>
            </a:r>
            <a:endParaRPr lang="en-US" sz="2000" b="1" dirty="0">
              <a:solidFill>
                <a:srgbClr val="FFC000"/>
              </a:solidFill>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ext Box 3"/>
          <p:cNvSpPr txBox="1">
            <a:spLocks noChangeArrowheads="1"/>
          </p:cNvSpPr>
          <p:nvPr/>
        </p:nvSpPr>
        <p:spPr bwMode="auto">
          <a:xfrm>
            <a:off x="1273401" y="76200"/>
            <a:ext cx="6324167" cy="830997"/>
          </a:xfrm>
          <a:prstGeom prst="rect">
            <a:avLst/>
          </a:prstGeom>
          <a:noFill/>
          <a:ln w="9525">
            <a:noFill/>
            <a:miter lim="800000"/>
            <a:headEnd/>
            <a:tailEnd/>
          </a:ln>
        </p:spPr>
        <p:txBody>
          <a:bodyPr wrap="none">
            <a:spAutoFit/>
          </a:bodyPr>
          <a:lstStyle/>
          <a:p>
            <a:pPr algn="ctr" eaLnBrk="0" hangingPunct="0"/>
            <a:endParaRPr lang="en-US" sz="2400" b="1" dirty="0">
              <a:solidFill>
                <a:srgbClr val="FFC000"/>
              </a:solidFill>
            </a:endParaRPr>
          </a:p>
          <a:p>
            <a:pPr algn="ctr" eaLnBrk="0" hangingPunct="0"/>
            <a:r>
              <a:rPr lang="en-US" sz="2400" b="1" dirty="0" smtClean="0">
                <a:solidFill>
                  <a:srgbClr val="FFC000"/>
                </a:solidFill>
              </a:rPr>
              <a:t>2012 Data Submission – possible strategy</a:t>
            </a:r>
            <a:endParaRPr lang="en-US" sz="2400" b="1" dirty="0">
              <a:solidFill>
                <a:srgbClr val="FFC000"/>
              </a:solidFill>
            </a:endParaRPr>
          </a:p>
        </p:txBody>
      </p:sp>
      <p:sp>
        <p:nvSpPr>
          <p:cNvPr id="37890" name="Text Box 5"/>
          <p:cNvSpPr txBox="1">
            <a:spLocks noChangeArrowheads="1"/>
          </p:cNvSpPr>
          <p:nvPr/>
        </p:nvSpPr>
        <p:spPr bwMode="auto">
          <a:xfrm>
            <a:off x="990600" y="1219200"/>
            <a:ext cx="7924800" cy="4401205"/>
          </a:xfrm>
          <a:prstGeom prst="rect">
            <a:avLst/>
          </a:prstGeom>
          <a:noFill/>
          <a:ln w="9525">
            <a:noFill/>
            <a:miter lim="800000"/>
            <a:headEnd/>
            <a:tailEnd/>
          </a:ln>
        </p:spPr>
        <p:txBody>
          <a:bodyPr wrap="square">
            <a:spAutoFit/>
          </a:bodyPr>
          <a:lstStyle/>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r>
              <a:rPr lang="en-US" sz="2000" b="1" dirty="0" smtClean="0">
                <a:solidFill>
                  <a:schemeClr val="bg1"/>
                </a:solidFill>
              </a:rPr>
              <a:t>Obtain </a:t>
            </a:r>
            <a:r>
              <a:rPr lang="en-US" sz="2000" b="1" dirty="0" smtClean="0">
                <a:solidFill>
                  <a:schemeClr val="bg1"/>
                </a:solidFill>
              </a:rPr>
              <a:t>2012 USDA dataset  in October and make it available to the </a:t>
            </a:r>
            <a:r>
              <a:rPr lang="en-US" sz="2000" b="1" dirty="0" smtClean="0">
                <a:solidFill>
                  <a:schemeClr val="bg1"/>
                </a:solidFill>
              </a:rPr>
              <a:t>States</a:t>
            </a: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r>
              <a:rPr lang="en-US" sz="2000" b="1" dirty="0" smtClean="0">
                <a:solidFill>
                  <a:schemeClr val="bg1"/>
                </a:solidFill>
              </a:rPr>
              <a:t>Work with States to remove double counting and identify reportable data</a:t>
            </a: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r>
              <a:rPr lang="en-US" sz="2000" b="1" dirty="0" smtClean="0">
                <a:solidFill>
                  <a:schemeClr val="bg1"/>
                </a:solidFill>
              </a:rPr>
              <a:t>Prepare aggregated data product to protect 1619 privacy</a:t>
            </a: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r>
              <a:rPr lang="en-US" sz="2000" b="1" dirty="0" smtClean="0">
                <a:solidFill>
                  <a:schemeClr val="bg1"/>
                </a:solidFill>
              </a:rPr>
              <a:t>Work with States to apply crosswalk  to NEIEN xml format</a:t>
            </a: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r>
              <a:rPr lang="en-US" sz="2000" b="1" dirty="0" smtClean="0">
                <a:solidFill>
                  <a:schemeClr val="bg1"/>
                </a:solidFill>
              </a:rPr>
              <a:t>States make NEIEN submission of State and USDA data</a:t>
            </a: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r>
              <a:rPr lang="en-US" sz="2000" b="1" dirty="0" smtClean="0">
                <a:solidFill>
                  <a:schemeClr val="bg1"/>
                </a:solidFill>
              </a:rPr>
              <a:t>Identify next round of </a:t>
            </a:r>
            <a:r>
              <a:rPr lang="en-US" sz="2000" b="1" dirty="0" smtClean="0">
                <a:solidFill>
                  <a:schemeClr val="bg1"/>
                </a:solidFill>
              </a:rPr>
              <a:t>improvements for 2013</a:t>
            </a:r>
            <a:endParaRPr lang="en-US" sz="2000" b="1" dirty="0">
              <a:solidFill>
                <a:schemeClr val="bg1"/>
              </a:solidFill>
            </a:endParaRPr>
          </a:p>
        </p:txBody>
      </p:sp>
      <p:sp>
        <p:nvSpPr>
          <p:cNvPr id="4" name="Text Box 5"/>
          <p:cNvSpPr txBox="1">
            <a:spLocks noChangeArrowheads="1"/>
          </p:cNvSpPr>
          <p:nvPr/>
        </p:nvSpPr>
        <p:spPr bwMode="auto">
          <a:xfrm>
            <a:off x="304800" y="1219200"/>
            <a:ext cx="1828800" cy="4401205"/>
          </a:xfrm>
          <a:prstGeom prst="rect">
            <a:avLst/>
          </a:prstGeom>
          <a:noFill/>
          <a:ln w="9525">
            <a:noFill/>
            <a:miter lim="800000"/>
            <a:headEnd/>
            <a:tailEnd/>
          </a:ln>
        </p:spPr>
        <p:txBody>
          <a:bodyPr wrap="square">
            <a:spAutoFit/>
          </a:bodyPr>
          <a:lstStyle/>
          <a:p>
            <a:pPr marL="342900" indent="-342900" eaLnBrk="0" hangingPunct="0">
              <a:buFont typeface="Wingdings" pitchFamily="2" charset="2"/>
              <a:buChar char="§"/>
            </a:pPr>
            <a:endParaRPr lang="en-US" sz="2000" b="1" dirty="0" smtClean="0">
              <a:solidFill>
                <a:srgbClr val="FFC000"/>
              </a:solidFill>
            </a:endParaRPr>
          </a:p>
          <a:p>
            <a:pPr marL="342900" indent="-342900" eaLnBrk="0" hangingPunct="0"/>
            <a:r>
              <a:rPr lang="en-US" sz="2000" b="1" dirty="0" smtClean="0">
                <a:solidFill>
                  <a:srgbClr val="FFC000"/>
                </a:solidFill>
              </a:rPr>
              <a:t>Oct</a:t>
            </a:r>
          </a:p>
          <a:p>
            <a:pPr marL="342900" indent="-342900" eaLnBrk="0" hangingPunct="0"/>
            <a:endParaRPr lang="en-US" sz="2000" b="1" dirty="0" smtClean="0">
              <a:solidFill>
                <a:srgbClr val="FFC000"/>
              </a:solidFill>
            </a:endParaRPr>
          </a:p>
          <a:p>
            <a:pPr marL="342900" indent="-342900" eaLnBrk="0" hangingPunct="0">
              <a:buFont typeface="Wingdings" pitchFamily="2" charset="2"/>
              <a:buChar char="§"/>
            </a:pPr>
            <a:endParaRPr lang="en-US" sz="2000" b="1" dirty="0" smtClean="0">
              <a:solidFill>
                <a:srgbClr val="FFC000"/>
              </a:solidFill>
            </a:endParaRPr>
          </a:p>
          <a:p>
            <a:pPr marL="342900" indent="-342900" eaLnBrk="0" hangingPunct="0"/>
            <a:r>
              <a:rPr lang="en-US" sz="2000" b="1" dirty="0" smtClean="0">
                <a:solidFill>
                  <a:srgbClr val="FFC000"/>
                </a:solidFill>
              </a:rPr>
              <a:t>Nov</a:t>
            </a:r>
          </a:p>
          <a:p>
            <a:pPr marL="342900" indent="-342900" eaLnBrk="0" hangingPunct="0">
              <a:buFont typeface="Wingdings" pitchFamily="2" charset="2"/>
              <a:buChar char="§"/>
            </a:pPr>
            <a:endParaRPr lang="en-US" sz="2000" b="1" dirty="0" smtClean="0">
              <a:solidFill>
                <a:srgbClr val="FFC000"/>
              </a:solidFill>
            </a:endParaRPr>
          </a:p>
          <a:p>
            <a:pPr marL="342900" indent="-342900" eaLnBrk="0" hangingPunct="0">
              <a:buFont typeface="Wingdings" pitchFamily="2" charset="2"/>
              <a:buChar char="§"/>
            </a:pPr>
            <a:endParaRPr lang="en-US" sz="2000" b="1" dirty="0" smtClean="0">
              <a:solidFill>
                <a:srgbClr val="FFC000"/>
              </a:solidFill>
            </a:endParaRPr>
          </a:p>
          <a:p>
            <a:pPr marL="342900" indent="-342900" eaLnBrk="0" hangingPunct="0"/>
            <a:r>
              <a:rPr lang="en-US" sz="2000" b="1" dirty="0" smtClean="0">
                <a:solidFill>
                  <a:srgbClr val="FFC000"/>
                </a:solidFill>
              </a:rPr>
              <a:t>Nov</a:t>
            </a:r>
          </a:p>
          <a:p>
            <a:pPr marL="342900" indent="-342900" eaLnBrk="0" hangingPunct="0">
              <a:buFont typeface="Wingdings" pitchFamily="2" charset="2"/>
              <a:buChar char="§"/>
            </a:pPr>
            <a:endParaRPr lang="en-US" sz="2000" b="1" dirty="0" smtClean="0">
              <a:solidFill>
                <a:srgbClr val="FFC000"/>
              </a:solidFill>
            </a:endParaRPr>
          </a:p>
          <a:p>
            <a:pPr marL="342900" indent="-342900" eaLnBrk="0" hangingPunct="0"/>
            <a:r>
              <a:rPr lang="en-US" sz="2000" b="1" dirty="0" smtClean="0">
                <a:solidFill>
                  <a:srgbClr val="FFC000"/>
                </a:solidFill>
              </a:rPr>
              <a:t>Nov</a:t>
            </a:r>
          </a:p>
          <a:p>
            <a:pPr marL="342900" indent="-342900" eaLnBrk="0" hangingPunct="0">
              <a:buFont typeface="Wingdings" pitchFamily="2" charset="2"/>
              <a:buChar char="§"/>
            </a:pPr>
            <a:endParaRPr lang="en-US" sz="2000" b="1" dirty="0" smtClean="0">
              <a:solidFill>
                <a:srgbClr val="FFC000"/>
              </a:solidFill>
            </a:endParaRPr>
          </a:p>
          <a:p>
            <a:pPr marL="342900" indent="-342900" eaLnBrk="0" hangingPunct="0"/>
            <a:r>
              <a:rPr lang="en-US" sz="2000" b="1" dirty="0" smtClean="0">
                <a:solidFill>
                  <a:srgbClr val="FFC000"/>
                </a:solidFill>
              </a:rPr>
              <a:t>Dec</a:t>
            </a:r>
          </a:p>
          <a:p>
            <a:pPr marL="342900" indent="-342900" eaLnBrk="0" hangingPunct="0">
              <a:buFont typeface="Wingdings" pitchFamily="2" charset="2"/>
              <a:buChar char="§"/>
            </a:pPr>
            <a:endParaRPr lang="en-US" sz="2000" b="1" dirty="0" smtClean="0">
              <a:solidFill>
                <a:srgbClr val="FFC000"/>
              </a:solidFill>
            </a:endParaRPr>
          </a:p>
          <a:p>
            <a:pPr marL="342900" indent="-342900" eaLnBrk="0" hangingPunct="0"/>
            <a:r>
              <a:rPr lang="en-US" sz="2000" b="1" dirty="0" smtClean="0">
                <a:solidFill>
                  <a:srgbClr val="FFC000"/>
                </a:solidFill>
              </a:rPr>
              <a:t>Jan</a:t>
            </a:r>
            <a:endParaRPr lang="en-US" sz="2000" b="1" dirty="0">
              <a:solidFill>
                <a:srgbClr val="FFC000"/>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5"/>
          <p:cNvSpPr txBox="1">
            <a:spLocks noChangeArrowheads="1"/>
          </p:cNvSpPr>
          <p:nvPr/>
        </p:nvSpPr>
        <p:spPr bwMode="auto">
          <a:xfrm>
            <a:off x="381000" y="838200"/>
            <a:ext cx="8305800" cy="9325630"/>
          </a:xfrm>
          <a:prstGeom prst="rect">
            <a:avLst/>
          </a:prstGeom>
          <a:noFill/>
          <a:ln w="9525">
            <a:noFill/>
            <a:miter lim="800000"/>
            <a:headEnd/>
            <a:tailEnd/>
          </a:ln>
        </p:spPr>
        <p:txBody>
          <a:bodyPr wrap="square">
            <a:spAutoFit/>
          </a:bodyPr>
          <a:lstStyle/>
          <a:p>
            <a:pPr marL="342900" indent="-342900" eaLnBrk="0" hangingPunct="0"/>
            <a:endParaRPr lang="en-US" sz="2000" b="1" dirty="0" smtClean="0">
              <a:solidFill>
                <a:schemeClr val="bg1"/>
              </a:solidFill>
            </a:endParaRPr>
          </a:p>
          <a:p>
            <a:pPr marL="342900" indent="-342900" eaLnBrk="0" hangingPunct="0">
              <a:buFont typeface="Wingdings" pitchFamily="2" charset="2"/>
              <a:buChar char="§"/>
            </a:pPr>
            <a:r>
              <a:rPr lang="en-US" sz="2000" b="1" dirty="0" smtClean="0">
                <a:solidFill>
                  <a:schemeClr val="bg1"/>
                </a:solidFill>
              </a:rPr>
              <a:t>Draft protocols to </a:t>
            </a:r>
            <a:r>
              <a:rPr lang="en-US" sz="2000" b="1" dirty="0" smtClean="0">
                <a:solidFill>
                  <a:schemeClr val="bg1"/>
                </a:solidFill>
              </a:rPr>
              <a:t>assist the process of summarizing </a:t>
            </a:r>
            <a:r>
              <a:rPr lang="en-US" sz="2000" b="1" dirty="0" smtClean="0">
                <a:solidFill>
                  <a:schemeClr val="bg1"/>
                </a:solidFill>
              </a:rPr>
              <a:t>USDA conservation </a:t>
            </a:r>
            <a:r>
              <a:rPr lang="en-US" sz="2000" b="1" dirty="0" smtClean="0">
                <a:solidFill>
                  <a:schemeClr val="bg1"/>
                </a:solidFill>
              </a:rPr>
              <a:t>practice </a:t>
            </a:r>
            <a:r>
              <a:rPr lang="en-US" sz="2000" b="1" dirty="0" smtClean="0">
                <a:solidFill>
                  <a:schemeClr val="bg1"/>
                </a:solidFill>
              </a:rPr>
              <a:t>records and </a:t>
            </a:r>
            <a:r>
              <a:rPr lang="en-US" sz="2000" b="1" dirty="0" smtClean="0">
                <a:solidFill>
                  <a:schemeClr val="bg1"/>
                </a:solidFill>
              </a:rPr>
              <a:t>making </a:t>
            </a:r>
            <a:r>
              <a:rPr lang="en-US" sz="2000" b="1" dirty="0" smtClean="0">
                <a:solidFill>
                  <a:schemeClr val="bg1"/>
                </a:solidFill>
              </a:rPr>
              <a:t>them public</a:t>
            </a: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r>
              <a:rPr lang="en-US" sz="2000" b="1" dirty="0" smtClean="0">
                <a:solidFill>
                  <a:schemeClr val="bg1"/>
                </a:solidFill>
              </a:rPr>
              <a:t>Support states in NEIEN submission to Chesapeake Bay Model</a:t>
            </a: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r>
              <a:rPr lang="en-US" sz="2000" b="1" dirty="0" smtClean="0">
                <a:solidFill>
                  <a:schemeClr val="bg1"/>
                </a:solidFill>
              </a:rPr>
              <a:t>Help to resolve issues related to State-Federal double counting</a:t>
            </a: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r>
              <a:rPr lang="en-US" sz="2000" b="1" dirty="0" smtClean="0">
                <a:solidFill>
                  <a:schemeClr val="bg1"/>
                </a:solidFill>
              </a:rPr>
              <a:t>Oversee data aggregation protocols to meet 1619 </a:t>
            </a:r>
            <a:r>
              <a:rPr lang="en-US" sz="2000" b="1" dirty="0" smtClean="0">
                <a:solidFill>
                  <a:schemeClr val="bg1"/>
                </a:solidFill>
              </a:rPr>
              <a:t>requirements</a:t>
            </a: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r>
              <a:rPr lang="en-US" sz="2000" b="1" dirty="0" smtClean="0">
                <a:solidFill>
                  <a:schemeClr val="bg1"/>
                </a:solidFill>
              </a:rPr>
              <a:t>Improve the accuracy </a:t>
            </a:r>
            <a:r>
              <a:rPr lang="en-US" sz="2000" b="1" dirty="0" smtClean="0">
                <a:solidFill>
                  <a:schemeClr val="bg1"/>
                </a:solidFill>
              </a:rPr>
              <a:t>and consistency </a:t>
            </a:r>
            <a:r>
              <a:rPr lang="en-US" sz="2000" b="1" dirty="0" smtClean="0">
                <a:solidFill>
                  <a:schemeClr val="bg1"/>
                </a:solidFill>
              </a:rPr>
              <a:t>of Federal data reporting across </a:t>
            </a:r>
            <a:r>
              <a:rPr lang="en-US" sz="2000" b="1" dirty="0" smtClean="0">
                <a:solidFill>
                  <a:schemeClr val="bg1"/>
                </a:solidFill>
              </a:rPr>
              <a:t>States</a:t>
            </a: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r>
              <a:rPr lang="en-US" sz="2000" b="1" dirty="0" smtClean="0">
                <a:solidFill>
                  <a:schemeClr val="bg1"/>
                </a:solidFill>
              </a:rPr>
              <a:t>Streamline </a:t>
            </a:r>
            <a:r>
              <a:rPr lang="en-US" sz="2000" b="1" dirty="0" smtClean="0">
                <a:solidFill>
                  <a:schemeClr val="bg1"/>
                </a:solidFill>
              </a:rPr>
              <a:t>the process </a:t>
            </a:r>
            <a:r>
              <a:rPr lang="en-US" sz="2000" b="1" dirty="0" smtClean="0">
                <a:solidFill>
                  <a:schemeClr val="bg1"/>
                </a:solidFill>
              </a:rPr>
              <a:t>to make everyone’s job a bit </a:t>
            </a:r>
            <a:r>
              <a:rPr lang="en-US" sz="2000" b="1" dirty="0" smtClean="0">
                <a:solidFill>
                  <a:schemeClr val="bg1"/>
                </a:solidFill>
              </a:rPr>
              <a:t>easier</a:t>
            </a:r>
          </a:p>
          <a:p>
            <a:pPr marL="342900" indent="-342900" eaLnBrk="0" hangingPunct="0"/>
            <a:endParaRPr lang="en-US" sz="2000" b="1" dirty="0" smtClean="0">
              <a:solidFill>
                <a:srgbClr val="FFC000"/>
              </a:solidFill>
            </a:endParaRPr>
          </a:p>
          <a:p>
            <a:pPr marL="342900" indent="-342900" algn="ctr" eaLnBrk="0" hangingPunct="0"/>
            <a:r>
              <a:rPr lang="en-US" sz="2000" b="1" dirty="0" smtClean="0">
                <a:solidFill>
                  <a:srgbClr val="FFC000"/>
                </a:solidFill>
              </a:rPr>
              <a:t>    Our objective is to facilitate the process, *not* to take over responsibility from the States for the submission of USDA data </a:t>
            </a: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endParaRPr lang="en-US" sz="2000" b="1" dirty="0" smtClean="0">
              <a:solidFill>
                <a:schemeClr val="bg1"/>
              </a:solidFill>
            </a:endParaRPr>
          </a:p>
        </p:txBody>
      </p:sp>
      <p:sp>
        <p:nvSpPr>
          <p:cNvPr id="33793" name="Text Box 3"/>
          <p:cNvSpPr txBox="1">
            <a:spLocks noChangeArrowheads="1"/>
          </p:cNvSpPr>
          <p:nvPr/>
        </p:nvSpPr>
        <p:spPr bwMode="auto">
          <a:xfrm>
            <a:off x="2986460" y="0"/>
            <a:ext cx="2321468" cy="830997"/>
          </a:xfrm>
          <a:prstGeom prst="rect">
            <a:avLst/>
          </a:prstGeom>
          <a:noFill/>
          <a:ln w="9525">
            <a:noFill/>
            <a:miter lim="800000"/>
            <a:headEnd/>
            <a:tailEnd/>
          </a:ln>
        </p:spPr>
        <p:txBody>
          <a:bodyPr wrap="none">
            <a:spAutoFit/>
          </a:bodyPr>
          <a:lstStyle/>
          <a:p>
            <a:pPr algn="ctr" eaLnBrk="0" hangingPunct="0"/>
            <a:endParaRPr lang="en-US" sz="2400" b="1" dirty="0">
              <a:solidFill>
                <a:srgbClr val="FFC000"/>
              </a:solidFill>
            </a:endParaRPr>
          </a:p>
          <a:p>
            <a:pPr algn="ctr" eaLnBrk="0" hangingPunct="0"/>
            <a:r>
              <a:rPr lang="en-US" sz="2400" b="1" dirty="0" smtClean="0">
                <a:solidFill>
                  <a:srgbClr val="FFC000"/>
                </a:solidFill>
              </a:rPr>
              <a:t>Our </a:t>
            </a:r>
            <a:r>
              <a:rPr lang="en-US" sz="2400" b="1" dirty="0" smtClean="0">
                <a:solidFill>
                  <a:srgbClr val="FFC000"/>
                </a:solidFill>
              </a:rPr>
              <a:t>objectives</a:t>
            </a:r>
            <a:endParaRPr lang="en-US" sz="2400" b="1" dirty="0">
              <a:solidFill>
                <a:srgbClr val="FFC000"/>
              </a:solidFill>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ext Box 3"/>
          <p:cNvSpPr txBox="1">
            <a:spLocks noChangeArrowheads="1"/>
          </p:cNvSpPr>
          <p:nvPr/>
        </p:nvSpPr>
        <p:spPr bwMode="auto">
          <a:xfrm>
            <a:off x="2998824" y="0"/>
            <a:ext cx="2424062" cy="830997"/>
          </a:xfrm>
          <a:prstGeom prst="rect">
            <a:avLst/>
          </a:prstGeom>
          <a:noFill/>
          <a:ln w="9525">
            <a:noFill/>
            <a:miter lim="800000"/>
            <a:headEnd/>
            <a:tailEnd/>
          </a:ln>
        </p:spPr>
        <p:txBody>
          <a:bodyPr wrap="none">
            <a:spAutoFit/>
          </a:bodyPr>
          <a:lstStyle/>
          <a:p>
            <a:pPr algn="ctr" eaLnBrk="0" hangingPunct="0"/>
            <a:endParaRPr lang="en-US" sz="2400" b="1" dirty="0">
              <a:solidFill>
                <a:srgbClr val="FFC000"/>
              </a:solidFill>
            </a:endParaRPr>
          </a:p>
          <a:p>
            <a:pPr algn="ctr" eaLnBrk="0" hangingPunct="0"/>
            <a:r>
              <a:rPr lang="en-US" sz="2400" b="1" dirty="0" smtClean="0">
                <a:solidFill>
                  <a:srgbClr val="FFC000"/>
                </a:solidFill>
              </a:rPr>
              <a:t>Considerations</a:t>
            </a:r>
            <a:endParaRPr lang="en-US" sz="2400" b="1" dirty="0">
              <a:solidFill>
                <a:srgbClr val="FFC000"/>
              </a:solidFill>
            </a:endParaRPr>
          </a:p>
        </p:txBody>
      </p:sp>
      <p:sp>
        <p:nvSpPr>
          <p:cNvPr id="33794" name="Text Box 5"/>
          <p:cNvSpPr txBox="1">
            <a:spLocks noChangeArrowheads="1"/>
          </p:cNvSpPr>
          <p:nvPr/>
        </p:nvSpPr>
        <p:spPr bwMode="auto">
          <a:xfrm>
            <a:off x="381000" y="1219200"/>
            <a:ext cx="8305800" cy="5878532"/>
          </a:xfrm>
          <a:prstGeom prst="rect">
            <a:avLst/>
          </a:prstGeom>
          <a:noFill/>
          <a:ln w="9525">
            <a:noFill/>
            <a:miter lim="800000"/>
            <a:headEnd/>
            <a:tailEnd/>
          </a:ln>
        </p:spPr>
        <p:txBody>
          <a:bodyPr wrap="square">
            <a:spAutoFit/>
          </a:bodyPr>
          <a:lstStyle/>
          <a:p>
            <a:pPr marL="342900" indent="-342900" eaLnBrk="0" hangingPunct="0">
              <a:buFont typeface="Arial" charset="0"/>
              <a:buAutoNum type="arabicPeriod"/>
            </a:pPr>
            <a:endParaRPr lang="en-US" sz="1600" b="1" dirty="0" smtClean="0">
              <a:solidFill>
                <a:schemeClr val="bg1"/>
              </a:solidFill>
            </a:endParaRPr>
          </a:p>
          <a:p>
            <a:pPr marL="342900" indent="-342900" eaLnBrk="0" hangingPunct="0">
              <a:buFont typeface="Wingdings" pitchFamily="2" charset="2"/>
              <a:buChar char="§"/>
            </a:pPr>
            <a:r>
              <a:rPr lang="en-US" sz="2000" b="1" dirty="0" smtClean="0">
                <a:solidFill>
                  <a:schemeClr val="bg1"/>
                </a:solidFill>
              </a:rPr>
              <a:t>It would be helpful to develop a common language for 1619 agreements between USDA and Chesapeake Bay States</a:t>
            </a: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r>
              <a:rPr lang="en-US" sz="2000" b="1" dirty="0" smtClean="0">
                <a:solidFill>
                  <a:schemeClr val="bg1"/>
                </a:solidFill>
              </a:rPr>
              <a:t>It may be helpful to engage NRCS in discussion about expanding their record keeping to support the level of detail desired in tracking conservation practice implementation in the Chesapeake Bay </a:t>
            </a:r>
            <a:r>
              <a:rPr lang="en-US" sz="2000" b="1" dirty="0" smtClean="0">
                <a:solidFill>
                  <a:schemeClr val="bg1"/>
                </a:solidFill>
              </a:rPr>
              <a:t>region</a:t>
            </a: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r>
              <a:rPr lang="en-US" sz="2000" b="1" dirty="0" smtClean="0">
                <a:solidFill>
                  <a:schemeClr val="bg1"/>
                </a:solidFill>
              </a:rPr>
              <a:t>Further discussion should occur regarding lifespan, and regarding matching records to model land use parameters </a:t>
            </a: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r>
              <a:rPr lang="en-US" sz="2000" b="1" dirty="0" smtClean="0">
                <a:solidFill>
                  <a:schemeClr val="bg1"/>
                </a:solidFill>
              </a:rPr>
              <a:t>Thank you very much to many hard working people for sharing their time and knowledge</a:t>
            </a: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endParaRPr lang="en-US" sz="2000" b="1" dirty="0" smtClean="0">
              <a:solidFill>
                <a:schemeClr val="bg1"/>
              </a:solidFill>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ext Box 3"/>
          <p:cNvSpPr txBox="1">
            <a:spLocks noChangeArrowheads="1"/>
          </p:cNvSpPr>
          <p:nvPr/>
        </p:nvSpPr>
        <p:spPr bwMode="auto">
          <a:xfrm>
            <a:off x="2618324" y="76200"/>
            <a:ext cx="3634328" cy="830997"/>
          </a:xfrm>
          <a:prstGeom prst="rect">
            <a:avLst/>
          </a:prstGeom>
          <a:noFill/>
          <a:ln w="9525">
            <a:noFill/>
            <a:miter lim="800000"/>
            <a:headEnd/>
            <a:tailEnd/>
          </a:ln>
        </p:spPr>
        <p:txBody>
          <a:bodyPr wrap="none">
            <a:spAutoFit/>
          </a:bodyPr>
          <a:lstStyle/>
          <a:p>
            <a:pPr algn="ctr" eaLnBrk="0" hangingPunct="0"/>
            <a:endParaRPr lang="en-US" sz="2400" b="1" dirty="0">
              <a:solidFill>
                <a:srgbClr val="FFC000"/>
              </a:solidFill>
            </a:endParaRPr>
          </a:p>
          <a:p>
            <a:pPr algn="ctr" eaLnBrk="0" hangingPunct="0"/>
            <a:r>
              <a:rPr lang="en-US" sz="2400" b="1" dirty="0" smtClean="0">
                <a:solidFill>
                  <a:srgbClr val="FFC000"/>
                </a:solidFill>
              </a:rPr>
              <a:t>Thank you - questions?</a:t>
            </a:r>
            <a:endParaRPr lang="en-US" sz="2400" b="1" dirty="0">
              <a:solidFill>
                <a:srgbClr val="FFC000"/>
              </a:solidFill>
            </a:endParaRPr>
          </a:p>
        </p:txBody>
      </p:sp>
      <p:sp>
        <p:nvSpPr>
          <p:cNvPr id="39938" name="Text Box 5"/>
          <p:cNvSpPr txBox="1">
            <a:spLocks noChangeArrowheads="1"/>
          </p:cNvSpPr>
          <p:nvPr/>
        </p:nvSpPr>
        <p:spPr bwMode="auto">
          <a:xfrm>
            <a:off x="381000" y="1066800"/>
            <a:ext cx="7848600" cy="5016758"/>
          </a:xfrm>
          <a:prstGeom prst="rect">
            <a:avLst/>
          </a:prstGeom>
          <a:noFill/>
          <a:ln w="9525">
            <a:noFill/>
            <a:miter lim="800000"/>
            <a:headEnd/>
            <a:tailEnd/>
          </a:ln>
        </p:spPr>
        <p:txBody>
          <a:bodyPr>
            <a:spAutoFit/>
          </a:bodyPr>
          <a:lstStyle/>
          <a:p>
            <a:pPr marL="342900" indent="-342900" eaLnBrk="0" hangingPunct="0">
              <a:buFont typeface="Arial" charset="0"/>
              <a:buAutoNum type="arabicPeriod"/>
            </a:pPr>
            <a:endParaRPr lang="en-US" sz="2000" b="1" dirty="0">
              <a:solidFill>
                <a:schemeClr val="bg1"/>
              </a:solidFill>
            </a:endParaRPr>
          </a:p>
          <a:p>
            <a:pPr marL="342900" indent="-342900" eaLnBrk="0" hangingPunct="0"/>
            <a:r>
              <a:rPr lang="en-US" sz="2000" b="1" dirty="0" smtClean="0">
                <a:solidFill>
                  <a:schemeClr val="bg1"/>
                </a:solidFill>
              </a:rPr>
              <a:t>Dean </a:t>
            </a:r>
            <a:r>
              <a:rPr lang="en-US" sz="2000" b="1" dirty="0" err="1" smtClean="0">
                <a:solidFill>
                  <a:schemeClr val="bg1"/>
                </a:solidFill>
              </a:rPr>
              <a:t>Hively</a:t>
            </a:r>
            <a:endParaRPr lang="en-US" sz="2000" b="1" dirty="0" smtClean="0">
              <a:solidFill>
                <a:schemeClr val="bg1"/>
              </a:solidFill>
            </a:endParaRPr>
          </a:p>
          <a:p>
            <a:pPr marL="342900" indent="-342900" eaLnBrk="0" hangingPunct="0"/>
            <a:r>
              <a:rPr lang="en-US" sz="2000" b="1" dirty="0" smtClean="0">
                <a:solidFill>
                  <a:schemeClr val="bg1"/>
                </a:solidFill>
              </a:rPr>
              <a:t>USGS Eastern Geographic Science Center</a:t>
            </a:r>
          </a:p>
          <a:p>
            <a:pPr marL="342900" indent="-342900" eaLnBrk="0" hangingPunct="0"/>
            <a:r>
              <a:rPr lang="en-US" sz="2000" b="1" dirty="0" smtClean="0">
                <a:solidFill>
                  <a:schemeClr val="bg1"/>
                </a:solidFill>
              </a:rPr>
              <a:t>Stationed at USDA-ARS, Beltsville</a:t>
            </a:r>
          </a:p>
          <a:p>
            <a:pPr marL="342900" indent="-342900" eaLnBrk="0" hangingPunct="0"/>
            <a:r>
              <a:rPr lang="en-US" sz="2000" b="1" dirty="0" smtClean="0">
                <a:solidFill>
                  <a:schemeClr val="bg1"/>
                </a:solidFill>
              </a:rPr>
              <a:t>whively@usgs.gov</a:t>
            </a:r>
          </a:p>
          <a:p>
            <a:pPr marL="342900" indent="-342900" eaLnBrk="0" hangingPunct="0"/>
            <a:r>
              <a:rPr lang="en-US" sz="2000" b="1" dirty="0" smtClean="0">
                <a:solidFill>
                  <a:schemeClr val="bg1"/>
                </a:solidFill>
              </a:rPr>
              <a:t>301-504-9031</a:t>
            </a:r>
          </a:p>
          <a:p>
            <a:pPr marL="342900" indent="-342900" eaLnBrk="0" hangingPunct="0"/>
            <a:endParaRPr lang="en-US" sz="2000" b="1" dirty="0" smtClean="0">
              <a:solidFill>
                <a:schemeClr val="bg1"/>
              </a:solidFill>
            </a:endParaRPr>
          </a:p>
          <a:p>
            <a:pPr marL="342900" indent="-342900" eaLnBrk="0" hangingPunct="0"/>
            <a:r>
              <a:rPr lang="en-US" sz="2000" b="1" dirty="0" smtClean="0">
                <a:solidFill>
                  <a:schemeClr val="bg1"/>
                </a:solidFill>
              </a:rPr>
              <a:t>Peter </a:t>
            </a:r>
            <a:r>
              <a:rPr lang="en-US" sz="2000" b="1" dirty="0" err="1" smtClean="0">
                <a:solidFill>
                  <a:schemeClr val="bg1"/>
                </a:solidFill>
              </a:rPr>
              <a:t>Claggett</a:t>
            </a:r>
            <a:endParaRPr lang="en-US" sz="2000" b="1" dirty="0" smtClean="0">
              <a:solidFill>
                <a:schemeClr val="bg1"/>
              </a:solidFill>
            </a:endParaRPr>
          </a:p>
          <a:p>
            <a:pPr marL="342900" indent="-342900" eaLnBrk="0" hangingPunct="0"/>
            <a:r>
              <a:rPr lang="en-US" sz="2000" b="1" dirty="0" smtClean="0">
                <a:solidFill>
                  <a:schemeClr val="bg1"/>
                </a:solidFill>
              </a:rPr>
              <a:t>USGS Eastern Geographic Science Center</a:t>
            </a:r>
          </a:p>
          <a:p>
            <a:pPr marL="342900" indent="-342900" eaLnBrk="0" hangingPunct="0"/>
            <a:r>
              <a:rPr lang="en-US" sz="2000" b="1" dirty="0" smtClean="0">
                <a:solidFill>
                  <a:schemeClr val="bg1"/>
                </a:solidFill>
              </a:rPr>
              <a:t>Stationed at CBP, Annapolis</a:t>
            </a:r>
          </a:p>
          <a:p>
            <a:pPr marL="342900" indent="-342900" eaLnBrk="0" hangingPunct="0"/>
            <a:r>
              <a:rPr lang="en-US" sz="2000" b="1" dirty="0" smtClean="0">
                <a:solidFill>
                  <a:schemeClr val="bg1"/>
                </a:solidFill>
              </a:rPr>
              <a:t>Pclagget@chesapeakebay.net</a:t>
            </a:r>
          </a:p>
          <a:p>
            <a:pPr marL="342900" indent="-342900" eaLnBrk="0" hangingPunct="0"/>
            <a:r>
              <a:rPr lang="en-US" sz="2000" b="1" dirty="0" smtClean="0">
                <a:solidFill>
                  <a:schemeClr val="bg1"/>
                </a:solidFill>
              </a:rPr>
              <a:t>410-267-5771</a:t>
            </a:r>
          </a:p>
          <a:p>
            <a:pPr marL="342900" indent="-342900" eaLnBrk="0" hangingPunct="0"/>
            <a:endParaRPr lang="en-US" sz="2000" b="1" dirty="0" smtClean="0">
              <a:solidFill>
                <a:schemeClr val="bg1"/>
              </a:solidFill>
            </a:endParaRPr>
          </a:p>
          <a:p>
            <a:pPr marL="342900" indent="-342900" eaLnBrk="0" hangingPunct="0"/>
            <a:endParaRPr lang="en-US" sz="2000" b="1" dirty="0" smtClean="0">
              <a:solidFill>
                <a:schemeClr val="bg1"/>
              </a:solidFill>
            </a:endParaRPr>
          </a:p>
          <a:p>
            <a:pPr marL="342900" indent="-342900" eaLnBrk="0" hangingPunct="0"/>
            <a:endParaRPr lang="en-US" sz="2000" b="1" dirty="0">
              <a:solidFill>
                <a:schemeClr val="bg1"/>
              </a:solidFill>
            </a:endParaRPr>
          </a:p>
          <a:p>
            <a:pPr marL="342900" indent="-342900" eaLnBrk="0" hangingPunct="0">
              <a:buFont typeface="Arial" charset="0"/>
              <a:buAutoNum type="arabicPeriod"/>
            </a:pPr>
            <a:endParaRPr lang="en-US" sz="2000" b="1" dirty="0">
              <a:solidFill>
                <a:schemeClr val="bg1"/>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ext Box 3"/>
          <p:cNvSpPr txBox="1">
            <a:spLocks noChangeArrowheads="1"/>
          </p:cNvSpPr>
          <p:nvPr/>
        </p:nvSpPr>
        <p:spPr bwMode="auto">
          <a:xfrm>
            <a:off x="901729" y="0"/>
            <a:ext cx="6941324" cy="830997"/>
          </a:xfrm>
          <a:prstGeom prst="rect">
            <a:avLst/>
          </a:prstGeom>
          <a:noFill/>
          <a:ln w="9525">
            <a:noFill/>
            <a:miter lim="800000"/>
            <a:headEnd/>
            <a:tailEnd/>
          </a:ln>
        </p:spPr>
        <p:txBody>
          <a:bodyPr wrap="none">
            <a:spAutoFit/>
          </a:bodyPr>
          <a:lstStyle/>
          <a:p>
            <a:pPr algn="ctr" eaLnBrk="0" hangingPunct="0"/>
            <a:endParaRPr lang="en-US" sz="2400" b="1" dirty="0">
              <a:solidFill>
                <a:srgbClr val="FFC000"/>
              </a:solidFill>
            </a:endParaRPr>
          </a:p>
          <a:p>
            <a:pPr algn="ctr" eaLnBrk="0" hangingPunct="0"/>
            <a:r>
              <a:rPr lang="en-US" sz="2400" b="1" dirty="0" smtClean="0">
                <a:solidFill>
                  <a:srgbClr val="FFC000"/>
                </a:solidFill>
              </a:rPr>
              <a:t>USGS and Chesapeake Bay </a:t>
            </a:r>
            <a:r>
              <a:rPr lang="en-US" sz="2400" b="1" dirty="0" smtClean="0">
                <a:solidFill>
                  <a:srgbClr val="FFC000"/>
                </a:solidFill>
              </a:rPr>
              <a:t>c</a:t>
            </a:r>
            <a:r>
              <a:rPr lang="en-US" sz="2400" b="1" dirty="0" smtClean="0">
                <a:solidFill>
                  <a:srgbClr val="FFC000"/>
                </a:solidFill>
              </a:rPr>
              <a:t>onservation </a:t>
            </a:r>
            <a:r>
              <a:rPr lang="en-US" sz="2400" b="1" dirty="0" smtClean="0">
                <a:solidFill>
                  <a:srgbClr val="FFC000"/>
                </a:solidFill>
              </a:rPr>
              <a:t>d</a:t>
            </a:r>
            <a:r>
              <a:rPr lang="en-US" sz="2400" b="1" dirty="0" smtClean="0">
                <a:solidFill>
                  <a:srgbClr val="FFC000"/>
                </a:solidFill>
              </a:rPr>
              <a:t>ata</a:t>
            </a:r>
            <a:endParaRPr lang="en-US" sz="2400" b="1" dirty="0">
              <a:solidFill>
                <a:srgbClr val="FFC000"/>
              </a:solidFill>
            </a:endParaRPr>
          </a:p>
        </p:txBody>
      </p:sp>
      <p:sp>
        <p:nvSpPr>
          <p:cNvPr id="33794" name="Text Box 5"/>
          <p:cNvSpPr txBox="1">
            <a:spLocks noChangeArrowheads="1"/>
          </p:cNvSpPr>
          <p:nvPr/>
        </p:nvSpPr>
        <p:spPr bwMode="auto">
          <a:xfrm>
            <a:off x="381000" y="1219200"/>
            <a:ext cx="8305800" cy="4708981"/>
          </a:xfrm>
          <a:prstGeom prst="rect">
            <a:avLst/>
          </a:prstGeom>
          <a:noFill/>
          <a:ln w="9525">
            <a:noFill/>
            <a:miter lim="800000"/>
            <a:headEnd/>
            <a:tailEnd/>
          </a:ln>
        </p:spPr>
        <p:txBody>
          <a:bodyPr wrap="square">
            <a:spAutoFit/>
          </a:bodyPr>
          <a:lstStyle/>
          <a:p>
            <a:pPr marL="342900" indent="-342900" algn="ctr" eaLnBrk="0" hangingPunct="0"/>
            <a:r>
              <a:rPr lang="en-US" sz="2000" b="1" dirty="0" smtClean="0">
                <a:solidFill>
                  <a:schemeClr val="bg1"/>
                </a:solidFill>
              </a:rPr>
              <a:t>Transfer of site-specific conservation data for Chesapeake Bay farm land from the </a:t>
            </a:r>
            <a:r>
              <a:rPr lang="en-US" sz="2000" b="1" dirty="0" smtClean="0">
                <a:solidFill>
                  <a:schemeClr val="bg1"/>
                </a:solidFill>
              </a:rPr>
              <a:t>USDA-NRCS and USDA-FSA </a:t>
            </a:r>
            <a:r>
              <a:rPr lang="en-US" sz="2000" b="1" dirty="0" smtClean="0">
                <a:solidFill>
                  <a:schemeClr val="bg1"/>
                </a:solidFill>
              </a:rPr>
              <a:t>to the USGS </a:t>
            </a:r>
            <a:r>
              <a:rPr lang="en-US" sz="2000" b="1" dirty="0" smtClean="0">
                <a:solidFill>
                  <a:schemeClr val="bg1"/>
                </a:solidFill>
              </a:rPr>
              <a:t> </a:t>
            </a:r>
            <a:r>
              <a:rPr lang="en-US" sz="2000" b="1" dirty="0" smtClean="0">
                <a:solidFill>
                  <a:schemeClr val="bg1"/>
                </a:solidFill>
              </a:rPr>
              <a:t>is now allowed under 1619 Conservation Cooperator </a:t>
            </a:r>
            <a:r>
              <a:rPr lang="en-US" sz="2000" b="1" dirty="0" smtClean="0">
                <a:solidFill>
                  <a:schemeClr val="bg1"/>
                </a:solidFill>
              </a:rPr>
              <a:t>Agreements </a:t>
            </a:r>
            <a:endParaRPr lang="en-US" sz="2000" b="1" dirty="0" smtClean="0">
              <a:solidFill>
                <a:schemeClr val="bg1"/>
              </a:solidFill>
            </a:endParaRPr>
          </a:p>
          <a:p>
            <a:pPr marL="342900" indent="-342900" algn="ctr" eaLnBrk="0" hangingPunct="0"/>
            <a:endParaRPr lang="en-US" sz="2000" b="1" dirty="0" smtClean="0">
              <a:solidFill>
                <a:schemeClr val="bg1"/>
              </a:solidFill>
            </a:endParaRPr>
          </a:p>
          <a:p>
            <a:pPr marL="342900" indent="-342900" eaLnBrk="0" hangingPunct="0">
              <a:buFont typeface="Wingdings" pitchFamily="2" charset="2"/>
              <a:buChar char="§"/>
            </a:pPr>
            <a:r>
              <a:rPr lang="en-US" sz="2000" b="1" dirty="0" smtClean="0">
                <a:solidFill>
                  <a:schemeClr val="bg1"/>
                </a:solidFill>
              </a:rPr>
              <a:t>Includes individual records for each agricultural conservation practice that is Federally financed (~300,000 total) </a:t>
            </a: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r>
              <a:rPr lang="en-US" sz="2000" b="1" dirty="0" smtClean="0">
                <a:solidFill>
                  <a:schemeClr val="bg1"/>
                </a:solidFill>
              </a:rPr>
              <a:t>Data are currently </a:t>
            </a:r>
            <a:r>
              <a:rPr lang="en-US" sz="2000" b="1" dirty="0" smtClean="0">
                <a:solidFill>
                  <a:schemeClr val="bg1"/>
                </a:solidFill>
              </a:rPr>
              <a:t>in hand for </a:t>
            </a:r>
            <a:r>
              <a:rPr lang="en-US" sz="2000" b="1" dirty="0" smtClean="0">
                <a:solidFill>
                  <a:schemeClr val="bg1"/>
                </a:solidFill>
              </a:rPr>
              <a:t>2006 </a:t>
            </a:r>
            <a:r>
              <a:rPr lang="en-US" sz="2000" b="1" dirty="0">
                <a:solidFill>
                  <a:schemeClr val="bg1"/>
                </a:solidFill>
              </a:rPr>
              <a:t>– </a:t>
            </a:r>
            <a:r>
              <a:rPr lang="en-US" sz="2000" b="1" dirty="0" smtClean="0">
                <a:solidFill>
                  <a:schemeClr val="bg1"/>
                </a:solidFill>
              </a:rPr>
              <a:t>2011, and 2012 data will be requested in October</a:t>
            </a: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r>
              <a:rPr lang="en-US" sz="2000" b="1" dirty="0" smtClean="0">
                <a:solidFill>
                  <a:schemeClr val="bg1"/>
                </a:solidFill>
              </a:rPr>
              <a:t>The data set is similar </a:t>
            </a:r>
            <a:r>
              <a:rPr lang="en-US" sz="2000" b="1" dirty="0" smtClean="0">
                <a:solidFill>
                  <a:schemeClr val="bg1"/>
                </a:solidFill>
              </a:rPr>
              <a:t>to what States with a 1619 agreement in place already receive from State-level NRCS collaborators</a:t>
            </a: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Arial" charset="0"/>
              <a:buAutoNum type="arabicPeriod"/>
            </a:pPr>
            <a:endParaRPr lang="en-US" sz="2000" b="1" dirty="0">
              <a:solidFill>
                <a:schemeClr val="bg1"/>
              </a:solidFill>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ext Box 3"/>
          <p:cNvSpPr txBox="1">
            <a:spLocks noChangeArrowheads="1"/>
          </p:cNvSpPr>
          <p:nvPr/>
        </p:nvSpPr>
        <p:spPr bwMode="auto">
          <a:xfrm>
            <a:off x="853674" y="0"/>
            <a:ext cx="7436652" cy="1200329"/>
          </a:xfrm>
          <a:prstGeom prst="rect">
            <a:avLst/>
          </a:prstGeom>
          <a:noFill/>
          <a:ln w="9525">
            <a:noFill/>
            <a:miter lim="800000"/>
            <a:headEnd/>
            <a:tailEnd/>
          </a:ln>
        </p:spPr>
        <p:txBody>
          <a:bodyPr wrap="none">
            <a:spAutoFit/>
          </a:bodyPr>
          <a:lstStyle/>
          <a:p>
            <a:pPr algn="ctr" eaLnBrk="0" hangingPunct="0"/>
            <a:endParaRPr lang="en-US" sz="2400" b="1" dirty="0">
              <a:solidFill>
                <a:srgbClr val="FFC000"/>
              </a:solidFill>
            </a:endParaRPr>
          </a:p>
          <a:p>
            <a:pPr algn="ctr" eaLnBrk="0" hangingPunct="0"/>
            <a:r>
              <a:rPr lang="en-US" sz="2400" b="1" dirty="0" smtClean="0">
                <a:solidFill>
                  <a:srgbClr val="FFC000"/>
                </a:solidFill>
              </a:rPr>
              <a:t>Current status of 1619 Conservation Cooperator</a:t>
            </a:r>
          </a:p>
          <a:p>
            <a:pPr algn="ctr" eaLnBrk="0" hangingPunct="0"/>
            <a:r>
              <a:rPr lang="en-US" sz="2400" b="1" dirty="0" smtClean="0">
                <a:solidFill>
                  <a:srgbClr val="FFC000"/>
                </a:solidFill>
              </a:rPr>
              <a:t>data sharing agreements </a:t>
            </a:r>
            <a:endParaRPr lang="en-US" sz="2400" b="1" dirty="0">
              <a:solidFill>
                <a:srgbClr val="FFC000"/>
              </a:solidFill>
            </a:endParaRPr>
          </a:p>
        </p:txBody>
      </p:sp>
      <p:sp>
        <p:nvSpPr>
          <p:cNvPr id="33794" name="Text Box 5"/>
          <p:cNvSpPr txBox="1">
            <a:spLocks noChangeArrowheads="1"/>
          </p:cNvSpPr>
          <p:nvPr/>
        </p:nvSpPr>
        <p:spPr bwMode="auto">
          <a:xfrm>
            <a:off x="381000" y="1066800"/>
            <a:ext cx="8382000" cy="2862322"/>
          </a:xfrm>
          <a:prstGeom prst="rect">
            <a:avLst/>
          </a:prstGeom>
          <a:noFill/>
          <a:ln w="9525">
            <a:noFill/>
            <a:miter lim="800000"/>
            <a:headEnd/>
            <a:tailEnd/>
          </a:ln>
        </p:spPr>
        <p:txBody>
          <a:bodyPr wrap="square">
            <a:spAutoFit/>
          </a:bodyPr>
          <a:lstStyle/>
          <a:p>
            <a:pPr marL="342900" indent="-342900" eaLnBrk="0" hangingPunct="0"/>
            <a:endParaRPr lang="en-US" sz="2000" b="1" dirty="0" smtClean="0">
              <a:solidFill>
                <a:schemeClr val="bg1"/>
              </a:solidFill>
            </a:endParaRPr>
          </a:p>
          <a:p>
            <a:pPr marL="342900" indent="-342900" eaLnBrk="0" hangingPunct="0">
              <a:buFont typeface="Wingdings" pitchFamily="2" charset="2"/>
              <a:buChar char="§"/>
            </a:pPr>
            <a:r>
              <a:rPr lang="en-US" sz="2000" b="1" dirty="0" smtClean="0">
                <a:solidFill>
                  <a:schemeClr val="bg1"/>
                </a:solidFill>
              </a:rPr>
              <a:t>A few </a:t>
            </a:r>
            <a:r>
              <a:rPr lang="en-US" sz="2000" b="1" dirty="0" smtClean="0">
                <a:solidFill>
                  <a:schemeClr val="bg1"/>
                </a:solidFill>
              </a:rPr>
              <a:t>States have signed 1619 agreements that allow them to handle site-specific USDA conservation data records</a:t>
            </a:r>
            <a:endParaRPr lang="en-US" sz="2000" b="1" dirty="0" smtClean="0">
              <a:solidFill>
                <a:schemeClr val="bg1"/>
              </a:solidFill>
            </a:endParaRP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r>
              <a:rPr lang="en-US" sz="2000" b="1" dirty="0" smtClean="0">
                <a:solidFill>
                  <a:schemeClr val="bg1"/>
                </a:solidFill>
              </a:rPr>
              <a:t>States </a:t>
            </a:r>
            <a:r>
              <a:rPr lang="en-US" sz="2000" b="1" dirty="0" smtClean="0">
                <a:solidFill>
                  <a:schemeClr val="bg1"/>
                </a:solidFill>
              </a:rPr>
              <a:t>without a 1619 agreement </a:t>
            </a:r>
            <a:r>
              <a:rPr lang="en-US" sz="2000" b="1" dirty="0" smtClean="0">
                <a:solidFill>
                  <a:schemeClr val="bg1"/>
                </a:solidFill>
              </a:rPr>
              <a:t>must rely upon aggregated </a:t>
            </a:r>
            <a:r>
              <a:rPr lang="en-US" sz="2000" b="1" dirty="0" smtClean="0">
                <a:solidFill>
                  <a:schemeClr val="bg1"/>
                </a:solidFill>
              </a:rPr>
              <a:t>county totals to report USDA data</a:t>
            </a: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endParaRPr lang="en-US" sz="2000" b="1" dirty="0" smtClean="0">
              <a:solidFill>
                <a:schemeClr val="bg1"/>
              </a:solidFill>
            </a:endParaRPr>
          </a:p>
          <a:p>
            <a:pPr marL="800100" lvl="1" indent="-342900" eaLnBrk="0" hangingPunct="0"/>
            <a:endParaRPr lang="en-US" sz="2000" b="1" dirty="0" smtClean="0">
              <a:solidFill>
                <a:schemeClr val="bg1"/>
              </a:solidFill>
            </a:endParaRPr>
          </a:p>
        </p:txBody>
      </p:sp>
      <p:pic>
        <p:nvPicPr>
          <p:cNvPr id="4" name="Picture 2"/>
          <p:cNvPicPr>
            <a:picLocks noChangeAspect="1" noChangeArrowheads="1"/>
          </p:cNvPicPr>
          <p:nvPr/>
        </p:nvPicPr>
        <p:blipFill>
          <a:blip r:embed="rId3" cstate="print"/>
          <a:srcRect/>
          <a:stretch>
            <a:fillRect/>
          </a:stretch>
        </p:blipFill>
        <p:spPr bwMode="auto">
          <a:xfrm>
            <a:off x="269214" y="3243942"/>
            <a:ext cx="8617158" cy="3124200"/>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ext Box 3"/>
          <p:cNvSpPr txBox="1">
            <a:spLocks noChangeArrowheads="1"/>
          </p:cNvSpPr>
          <p:nvPr/>
        </p:nvSpPr>
        <p:spPr bwMode="auto">
          <a:xfrm>
            <a:off x="2614107" y="0"/>
            <a:ext cx="3193503" cy="830997"/>
          </a:xfrm>
          <a:prstGeom prst="rect">
            <a:avLst/>
          </a:prstGeom>
          <a:noFill/>
          <a:ln w="9525">
            <a:noFill/>
            <a:miter lim="800000"/>
            <a:headEnd/>
            <a:tailEnd/>
          </a:ln>
        </p:spPr>
        <p:txBody>
          <a:bodyPr wrap="none">
            <a:spAutoFit/>
          </a:bodyPr>
          <a:lstStyle/>
          <a:p>
            <a:pPr algn="ctr" eaLnBrk="0" hangingPunct="0"/>
            <a:endParaRPr lang="en-US" sz="2400" b="1" dirty="0">
              <a:solidFill>
                <a:srgbClr val="FFC000"/>
              </a:solidFill>
            </a:endParaRPr>
          </a:p>
          <a:p>
            <a:pPr algn="ctr" eaLnBrk="0" hangingPunct="0"/>
            <a:r>
              <a:rPr lang="en-US" sz="2400" b="1" dirty="0" smtClean="0">
                <a:solidFill>
                  <a:srgbClr val="FFC000"/>
                </a:solidFill>
              </a:rPr>
              <a:t>Steps in the process</a:t>
            </a:r>
            <a:endParaRPr lang="en-US" sz="2400" b="1" dirty="0">
              <a:solidFill>
                <a:srgbClr val="FFC000"/>
              </a:solidFill>
            </a:endParaRPr>
          </a:p>
        </p:txBody>
      </p:sp>
      <p:sp>
        <p:nvSpPr>
          <p:cNvPr id="4" name="Rectangle 3"/>
          <p:cNvSpPr/>
          <p:nvPr/>
        </p:nvSpPr>
        <p:spPr>
          <a:xfrm>
            <a:off x="1021080" y="1456944"/>
            <a:ext cx="3810000" cy="64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Obtain USDA data from Federal or State NRCS and FSA officials</a:t>
            </a:r>
            <a:endParaRPr lang="en-US" b="1" dirty="0">
              <a:solidFill>
                <a:schemeClr val="tx1"/>
              </a:solidFill>
            </a:endParaRPr>
          </a:p>
        </p:txBody>
      </p:sp>
      <p:sp>
        <p:nvSpPr>
          <p:cNvPr id="5" name="Rectangle 4"/>
          <p:cNvSpPr/>
          <p:nvPr/>
        </p:nvSpPr>
        <p:spPr>
          <a:xfrm>
            <a:off x="1950720" y="2380488"/>
            <a:ext cx="3749040" cy="64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Address double counting,</a:t>
            </a:r>
          </a:p>
          <a:p>
            <a:pPr algn="ctr"/>
            <a:r>
              <a:rPr lang="en-US" b="1" dirty="0" smtClean="0">
                <a:solidFill>
                  <a:schemeClr val="tx1"/>
                </a:solidFill>
              </a:rPr>
              <a:t>s</a:t>
            </a:r>
            <a:r>
              <a:rPr lang="en-US" b="1" dirty="0" smtClean="0">
                <a:solidFill>
                  <a:schemeClr val="tx1"/>
                </a:solidFill>
              </a:rPr>
              <a:t>elect reportable records</a:t>
            </a:r>
          </a:p>
        </p:txBody>
      </p:sp>
      <p:sp>
        <p:nvSpPr>
          <p:cNvPr id="6" name="Rectangle 5"/>
          <p:cNvSpPr/>
          <p:nvPr/>
        </p:nvSpPr>
        <p:spPr>
          <a:xfrm>
            <a:off x="2819400" y="3304032"/>
            <a:ext cx="3749040" cy="64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Aggregate records to maintain 1619 privacy requirements</a:t>
            </a:r>
            <a:endParaRPr lang="en-US" b="1" dirty="0">
              <a:solidFill>
                <a:schemeClr val="tx1"/>
              </a:solidFill>
            </a:endParaRPr>
          </a:p>
        </p:txBody>
      </p:sp>
      <p:sp>
        <p:nvSpPr>
          <p:cNvPr id="7" name="Rectangle 6"/>
          <p:cNvSpPr/>
          <p:nvPr/>
        </p:nvSpPr>
        <p:spPr>
          <a:xfrm>
            <a:off x="3688080" y="4227576"/>
            <a:ext cx="3749040" cy="64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Crosswalk USDA practice codes to NEIEN practice categories</a:t>
            </a:r>
            <a:endParaRPr lang="en-US" b="1" dirty="0">
              <a:solidFill>
                <a:schemeClr val="tx1"/>
              </a:solidFill>
            </a:endParaRPr>
          </a:p>
        </p:txBody>
      </p:sp>
      <p:sp>
        <p:nvSpPr>
          <p:cNvPr id="8" name="Rectangle 7"/>
          <p:cNvSpPr/>
          <p:nvPr/>
        </p:nvSpPr>
        <p:spPr>
          <a:xfrm>
            <a:off x="4556760" y="5151120"/>
            <a:ext cx="3749040" cy="64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Submit records to NEIEN/Scenario Builder</a:t>
            </a:r>
            <a:endParaRPr lang="en-US" b="1" dirty="0">
              <a:solidFill>
                <a:schemeClr val="tx1"/>
              </a:solidFill>
            </a:endParaRPr>
          </a:p>
        </p:txBody>
      </p:sp>
      <p:cxnSp>
        <p:nvCxnSpPr>
          <p:cNvPr id="11" name="Straight Arrow Connector 10"/>
          <p:cNvCxnSpPr/>
          <p:nvPr/>
        </p:nvCxnSpPr>
        <p:spPr>
          <a:xfrm>
            <a:off x="457200" y="1905000"/>
            <a:ext cx="3733800" cy="4038600"/>
          </a:xfrm>
          <a:prstGeom prst="straightConnector1">
            <a:avLst/>
          </a:prstGeom>
          <a:ln w="635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Rectangle 71"/>
          <p:cNvSpPr/>
          <p:nvPr/>
        </p:nvSpPr>
        <p:spPr>
          <a:xfrm>
            <a:off x="609600" y="685800"/>
            <a:ext cx="8077200" cy="1066800"/>
          </a:xfrm>
          <a:prstGeom prst="rect">
            <a:avLst/>
          </a:prstGeom>
          <a:solidFill>
            <a:schemeClr val="accent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793" name="Text Box 3"/>
          <p:cNvSpPr txBox="1">
            <a:spLocks noChangeArrowheads="1"/>
          </p:cNvSpPr>
          <p:nvPr/>
        </p:nvSpPr>
        <p:spPr bwMode="auto">
          <a:xfrm>
            <a:off x="2984880" y="-152400"/>
            <a:ext cx="2882520" cy="830997"/>
          </a:xfrm>
          <a:prstGeom prst="rect">
            <a:avLst/>
          </a:prstGeom>
          <a:noFill/>
          <a:ln w="9525">
            <a:noFill/>
            <a:miter lim="800000"/>
            <a:headEnd/>
            <a:tailEnd/>
          </a:ln>
        </p:spPr>
        <p:txBody>
          <a:bodyPr wrap="none">
            <a:spAutoFit/>
          </a:bodyPr>
          <a:lstStyle/>
          <a:p>
            <a:pPr algn="ctr" eaLnBrk="0" hangingPunct="0"/>
            <a:endParaRPr lang="en-US" sz="2400" b="1" dirty="0">
              <a:solidFill>
                <a:srgbClr val="FFC000"/>
              </a:solidFill>
            </a:endParaRPr>
          </a:p>
          <a:p>
            <a:pPr algn="ctr" eaLnBrk="0" hangingPunct="0"/>
            <a:r>
              <a:rPr lang="en-US" sz="2400" b="1" dirty="0" smtClean="0">
                <a:solidFill>
                  <a:srgbClr val="FFC000"/>
                </a:solidFill>
              </a:rPr>
              <a:t>Obtaining the data</a:t>
            </a:r>
            <a:endParaRPr lang="en-US" sz="2400" b="1" dirty="0">
              <a:solidFill>
                <a:srgbClr val="FFC000"/>
              </a:solidFill>
            </a:endParaRPr>
          </a:p>
        </p:txBody>
      </p:sp>
      <p:sp>
        <p:nvSpPr>
          <p:cNvPr id="5" name="Rectangle 4"/>
          <p:cNvSpPr/>
          <p:nvPr/>
        </p:nvSpPr>
        <p:spPr>
          <a:xfrm>
            <a:off x="1905000" y="1341120"/>
            <a:ext cx="2286000" cy="64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Soil conservation district</a:t>
            </a:r>
          </a:p>
        </p:txBody>
      </p:sp>
      <p:sp>
        <p:nvSpPr>
          <p:cNvPr id="7" name="Rectangle 6"/>
          <p:cNvSpPr/>
          <p:nvPr/>
        </p:nvSpPr>
        <p:spPr>
          <a:xfrm>
            <a:off x="3657600" y="2377440"/>
            <a:ext cx="1493520" cy="8229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Combined tracking system</a:t>
            </a:r>
            <a:endParaRPr lang="en-US" b="1" dirty="0">
              <a:solidFill>
                <a:schemeClr val="tx1"/>
              </a:solidFill>
            </a:endParaRPr>
          </a:p>
        </p:txBody>
      </p:sp>
      <p:sp>
        <p:nvSpPr>
          <p:cNvPr id="8" name="Rectangle 7"/>
          <p:cNvSpPr/>
          <p:nvPr/>
        </p:nvSpPr>
        <p:spPr>
          <a:xfrm>
            <a:off x="3581400" y="3810000"/>
            <a:ext cx="1844040" cy="868680"/>
          </a:xfrm>
          <a:prstGeom prst="rect">
            <a:avLst/>
          </a:prstGeom>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State NEIEN Responsible</a:t>
            </a:r>
            <a:endParaRPr lang="en-US" b="1" dirty="0">
              <a:solidFill>
                <a:schemeClr val="tx1"/>
              </a:solidFill>
            </a:endParaRPr>
          </a:p>
        </p:txBody>
      </p:sp>
      <p:sp>
        <p:nvSpPr>
          <p:cNvPr id="10" name="Rectangle 9"/>
          <p:cNvSpPr/>
          <p:nvPr/>
        </p:nvSpPr>
        <p:spPr>
          <a:xfrm>
            <a:off x="5745480" y="2377440"/>
            <a:ext cx="1493520" cy="8229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State records</a:t>
            </a:r>
            <a:endParaRPr lang="en-US" b="1" dirty="0">
              <a:solidFill>
                <a:schemeClr val="tx1"/>
              </a:solidFill>
            </a:endParaRPr>
          </a:p>
        </p:txBody>
      </p:sp>
      <p:sp>
        <p:nvSpPr>
          <p:cNvPr id="12" name="Rectangle 11"/>
          <p:cNvSpPr/>
          <p:nvPr/>
        </p:nvSpPr>
        <p:spPr>
          <a:xfrm>
            <a:off x="914400" y="2362200"/>
            <a:ext cx="1798320" cy="8229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NRCS Toolkit, FSA database</a:t>
            </a:r>
            <a:endParaRPr lang="en-US" b="1" dirty="0">
              <a:solidFill>
                <a:schemeClr val="tx1"/>
              </a:solidFill>
            </a:endParaRPr>
          </a:p>
        </p:txBody>
      </p:sp>
      <p:sp>
        <p:nvSpPr>
          <p:cNvPr id="13" name="Rectangle 12"/>
          <p:cNvSpPr/>
          <p:nvPr/>
        </p:nvSpPr>
        <p:spPr>
          <a:xfrm>
            <a:off x="4648200" y="1341120"/>
            <a:ext cx="2286000" cy="64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Soil conservation district</a:t>
            </a:r>
          </a:p>
        </p:txBody>
      </p:sp>
      <p:sp>
        <p:nvSpPr>
          <p:cNvPr id="14" name="Rectangle 13"/>
          <p:cNvSpPr/>
          <p:nvPr/>
        </p:nvSpPr>
        <p:spPr>
          <a:xfrm>
            <a:off x="914400" y="3657600"/>
            <a:ext cx="1798320" cy="8229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USDA </a:t>
            </a:r>
            <a:r>
              <a:rPr lang="en-US" b="1" dirty="0" smtClean="0">
                <a:solidFill>
                  <a:schemeClr val="tx1"/>
                </a:solidFill>
              </a:rPr>
              <a:t>S</a:t>
            </a:r>
            <a:r>
              <a:rPr lang="en-US" b="1" dirty="0" smtClean="0">
                <a:solidFill>
                  <a:schemeClr val="tx1"/>
                </a:solidFill>
              </a:rPr>
              <a:t>tate offices</a:t>
            </a:r>
            <a:endParaRPr lang="en-US" b="1" dirty="0">
              <a:solidFill>
                <a:schemeClr val="tx1"/>
              </a:solidFill>
            </a:endParaRPr>
          </a:p>
        </p:txBody>
      </p:sp>
      <p:sp>
        <p:nvSpPr>
          <p:cNvPr id="15" name="Rectangle 14"/>
          <p:cNvSpPr/>
          <p:nvPr/>
        </p:nvSpPr>
        <p:spPr>
          <a:xfrm>
            <a:off x="914400" y="4861560"/>
            <a:ext cx="1798320" cy="8229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USDA Federal database</a:t>
            </a:r>
            <a:endParaRPr lang="en-US" b="1" dirty="0">
              <a:solidFill>
                <a:schemeClr val="tx1"/>
              </a:solidFill>
            </a:endParaRPr>
          </a:p>
        </p:txBody>
      </p:sp>
      <p:sp>
        <p:nvSpPr>
          <p:cNvPr id="16" name="Rectangle 15"/>
          <p:cNvSpPr/>
          <p:nvPr/>
        </p:nvSpPr>
        <p:spPr>
          <a:xfrm>
            <a:off x="3124200" y="5791200"/>
            <a:ext cx="14478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USGS</a:t>
            </a:r>
            <a:endParaRPr lang="en-US" b="1" dirty="0">
              <a:solidFill>
                <a:schemeClr val="tx1"/>
              </a:solidFill>
            </a:endParaRPr>
          </a:p>
        </p:txBody>
      </p:sp>
      <p:cxnSp>
        <p:nvCxnSpPr>
          <p:cNvPr id="18" name="Straight Arrow Connector 17"/>
          <p:cNvCxnSpPr>
            <a:stCxn id="12" idx="2"/>
            <a:endCxn id="14" idx="0"/>
          </p:cNvCxnSpPr>
          <p:nvPr/>
        </p:nvCxnSpPr>
        <p:spPr>
          <a:xfrm>
            <a:off x="1813560" y="3185160"/>
            <a:ext cx="0" cy="472440"/>
          </a:xfrm>
          <a:prstGeom prst="straightConnector1">
            <a:avLst/>
          </a:prstGeom>
          <a:ln w="635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14" idx="2"/>
            <a:endCxn id="15" idx="0"/>
          </p:cNvCxnSpPr>
          <p:nvPr/>
        </p:nvCxnSpPr>
        <p:spPr>
          <a:xfrm>
            <a:off x="1813560" y="4480560"/>
            <a:ext cx="0" cy="381000"/>
          </a:xfrm>
          <a:prstGeom prst="straightConnector1">
            <a:avLst/>
          </a:prstGeom>
          <a:ln w="635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a:off x="2438400" y="5715000"/>
            <a:ext cx="685800" cy="381000"/>
          </a:xfrm>
          <a:prstGeom prst="straightConnector1">
            <a:avLst/>
          </a:prstGeom>
          <a:ln w="635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flipH="1">
            <a:off x="1905000" y="1981200"/>
            <a:ext cx="381000" cy="381000"/>
          </a:xfrm>
          <a:prstGeom prst="straightConnector1">
            <a:avLst/>
          </a:prstGeom>
          <a:ln w="635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a:off x="3733800" y="1981200"/>
            <a:ext cx="304800" cy="381000"/>
          </a:xfrm>
          <a:prstGeom prst="straightConnector1">
            <a:avLst/>
          </a:prstGeom>
          <a:ln w="63500">
            <a:solidFill>
              <a:schemeClr val="accent1">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flipH="1">
            <a:off x="4800600" y="1981200"/>
            <a:ext cx="304800" cy="381000"/>
          </a:xfrm>
          <a:prstGeom prst="straightConnector1">
            <a:avLst/>
          </a:prstGeom>
          <a:ln w="635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a:endCxn id="10" idx="0"/>
          </p:cNvCxnSpPr>
          <p:nvPr/>
        </p:nvCxnSpPr>
        <p:spPr>
          <a:xfrm>
            <a:off x="6172200" y="1981200"/>
            <a:ext cx="320040" cy="396240"/>
          </a:xfrm>
          <a:prstGeom prst="straightConnector1">
            <a:avLst/>
          </a:prstGeom>
          <a:ln w="635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a:stCxn id="10" idx="2"/>
          </p:cNvCxnSpPr>
          <p:nvPr/>
        </p:nvCxnSpPr>
        <p:spPr>
          <a:xfrm flipH="1">
            <a:off x="5486400" y="3200400"/>
            <a:ext cx="1005840" cy="533400"/>
          </a:xfrm>
          <a:prstGeom prst="straightConnector1">
            <a:avLst/>
          </a:prstGeom>
          <a:ln w="635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a:off x="4495800" y="3200400"/>
            <a:ext cx="0" cy="609600"/>
          </a:xfrm>
          <a:prstGeom prst="straightConnector1">
            <a:avLst/>
          </a:prstGeom>
          <a:ln w="635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p:nvPr/>
        </p:nvCxnSpPr>
        <p:spPr>
          <a:xfrm>
            <a:off x="4267200" y="3200400"/>
            <a:ext cx="0" cy="609600"/>
          </a:xfrm>
          <a:prstGeom prst="straightConnector1">
            <a:avLst/>
          </a:prstGeom>
          <a:ln w="63500">
            <a:solidFill>
              <a:schemeClr val="accent1">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57" name="TextBox 56"/>
          <p:cNvSpPr txBox="1"/>
          <p:nvPr/>
        </p:nvSpPr>
        <p:spPr>
          <a:xfrm>
            <a:off x="4572000" y="3212068"/>
            <a:ext cx="543739" cy="369332"/>
          </a:xfrm>
          <a:prstGeom prst="rect">
            <a:avLst/>
          </a:prstGeom>
          <a:noFill/>
        </p:spPr>
        <p:txBody>
          <a:bodyPr wrap="none" rtlCol="0">
            <a:spAutoFit/>
          </a:bodyPr>
          <a:lstStyle/>
          <a:p>
            <a:r>
              <a:rPr lang="en-US" b="1" dirty="0" smtClean="0"/>
              <a:t>MD</a:t>
            </a:r>
            <a:endParaRPr lang="en-US" b="1" dirty="0"/>
          </a:p>
        </p:txBody>
      </p:sp>
      <p:cxnSp>
        <p:nvCxnSpPr>
          <p:cNvPr id="58" name="Straight Arrow Connector 57"/>
          <p:cNvCxnSpPr/>
          <p:nvPr/>
        </p:nvCxnSpPr>
        <p:spPr>
          <a:xfrm>
            <a:off x="2819400" y="4275238"/>
            <a:ext cx="685800" cy="0"/>
          </a:xfrm>
          <a:prstGeom prst="straightConnector1">
            <a:avLst/>
          </a:prstGeom>
          <a:ln w="63500">
            <a:solidFill>
              <a:schemeClr val="accent1">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61" name="TextBox 60"/>
          <p:cNvSpPr txBox="1"/>
          <p:nvPr/>
        </p:nvSpPr>
        <p:spPr>
          <a:xfrm>
            <a:off x="2717802" y="4355068"/>
            <a:ext cx="911403" cy="369332"/>
          </a:xfrm>
          <a:prstGeom prst="rect">
            <a:avLst/>
          </a:prstGeom>
          <a:noFill/>
        </p:spPr>
        <p:txBody>
          <a:bodyPr wrap="none" rtlCol="0">
            <a:spAutoFit/>
          </a:bodyPr>
          <a:lstStyle/>
          <a:p>
            <a:r>
              <a:rPr lang="en-US" b="1" dirty="0" smtClean="0"/>
              <a:t>NY, VA</a:t>
            </a:r>
            <a:endParaRPr lang="en-US" b="1" dirty="0"/>
          </a:p>
        </p:txBody>
      </p:sp>
      <p:sp>
        <p:nvSpPr>
          <p:cNvPr id="73" name="TextBox 72"/>
          <p:cNvSpPr txBox="1"/>
          <p:nvPr/>
        </p:nvSpPr>
        <p:spPr>
          <a:xfrm>
            <a:off x="7467600" y="762000"/>
            <a:ext cx="1095172" cy="369332"/>
          </a:xfrm>
          <a:prstGeom prst="rect">
            <a:avLst/>
          </a:prstGeom>
          <a:noFill/>
        </p:spPr>
        <p:txBody>
          <a:bodyPr wrap="none" rtlCol="0">
            <a:spAutoFit/>
          </a:bodyPr>
          <a:lstStyle/>
          <a:p>
            <a:r>
              <a:rPr lang="en-US" b="1" dirty="0" smtClean="0"/>
              <a:t>Farmers</a:t>
            </a:r>
            <a:endParaRPr lang="en-US" b="1" dirty="0"/>
          </a:p>
        </p:txBody>
      </p:sp>
      <p:sp>
        <p:nvSpPr>
          <p:cNvPr id="74" name="Oval 73"/>
          <p:cNvSpPr/>
          <p:nvPr/>
        </p:nvSpPr>
        <p:spPr>
          <a:xfrm>
            <a:off x="1905000" y="762000"/>
            <a:ext cx="2286000" cy="685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FFC000"/>
                </a:solidFill>
              </a:rPr>
              <a:t>Federal programs</a:t>
            </a:r>
            <a:endParaRPr lang="en-US" b="1" dirty="0">
              <a:solidFill>
                <a:srgbClr val="FFC000"/>
              </a:solidFill>
            </a:endParaRPr>
          </a:p>
        </p:txBody>
      </p:sp>
      <p:sp>
        <p:nvSpPr>
          <p:cNvPr id="75" name="Oval 74"/>
          <p:cNvSpPr/>
          <p:nvPr/>
        </p:nvSpPr>
        <p:spPr>
          <a:xfrm>
            <a:off x="4648200" y="762000"/>
            <a:ext cx="2286000" cy="685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FFC000"/>
                </a:solidFill>
              </a:rPr>
              <a:t>State programs</a:t>
            </a:r>
            <a:endParaRPr lang="en-US" b="1" dirty="0">
              <a:solidFill>
                <a:srgbClr val="FFC000"/>
              </a:solidFill>
            </a:endParaRPr>
          </a:p>
        </p:txBody>
      </p:sp>
      <p:cxnSp>
        <p:nvCxnSpPr>
          <p:cNvPr id="77" name="Straight Arrow Connector 76"/>
          <p:cNvCxnSpPr/>
          <p:nvPr/>
        </p:nvCxnSpPr>
        <p:spPr>
          <a:xfrm>
            <a:off x="7239000" y="5334000"/>
            <a:ext cx="1676400" cy="0"/>
          </a:xfrm>
          <a:prstGeom prst="straightConnector1">
            <a:avLst/>
          </a:prstGeom>
          <a:ln w="63500">
            <a:solidFill>
              <a:schemeClr val="accent1">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79" name="TextBox 78"/>
          <p:cNvSpPr txBox="1"/>
          <p:nvPr/>
        </p:nvSpPr>
        <p:spPr>
          <a:xfrm>
            <a:off x="5791200" y="4953000"/>
            <a:ext cx="2929007" cy="369332"/>
          </a:xfrm>
          <a:prstGeom prst="rect">
            <a:avLst/>
          </a:prstGeom>
          <a:noFill/>
        </p:spPr>
        <p:txBody>
          <a:bodyPr wrap="none" rtlCol="0">
            <a:spAutoFit/>
          </a:bodyPr>
          <a:lstStyle/>
          <a:p>
            <a:r>
              <a:rPr lang="en-US" b="1" dirty="0" smtClean="0"/>
              <a:t>Federal site specific data</a:t>
            </a:r>
            <a:endParaRPr lang="en-US" b="1" dirty="0"/>
          </a:p>
        </p:txBody>
      </p:sp>
      <p:cxnSp>
        <p:nvCxnSpPr>
          <p:cNvPr id="80" name="Straight Arrow Connector 79"/>
          <p:cNvCxnSpPr/>
          <p:nvPr/>
        </p:nvCxnSpPr>
        <p:spPr>
          <a:xfrm>
            <a:off x="7239000" y="5943600"/>
            <a:ext cx="1676400" cy="0"/>
          </a:xfrm>
          <a:prstGeom prst="straightConnector1">
            <a:avLst/>
          </a:prstGeom>
          <a:ln w="63500">
            <a:solidFill>
              <a:srgbClr val="FFC000"/>
            </a:solidFill>
            <a:tailEnd type="arrow"/>
          </a:ln>
        </p:spPr>
        <p:style>
          <a:lnRef idx="1">
            <a:schemeClr val="accent1"/>
          </a:lnRef>
          <a:fillRef idx="0">
            <a:schemeClr val="accent1"/>
          </a:fillRef>
          <a:effectRef idx="0">
            <a:schemeClr val="accent1"/>
          </a:effectRef>
          <a:fontRef idx="minor">
            <a:schemeClr val="tx1"/>
          </a:fontRef>
        </p:style>
      </p:cxnSp>
      <p:sp>
        <p:nvSpPr>
          <p:cNvPr id="81" name="TextBox 80"/>
          <p:cNvSpPr txBox="1"/>
          <p:nvPr/>
        </p:nvSpPr>
        <p:spPr>
          <a:xfrm>
            <a:off x="5834737" y="5562600"/>
            <a:ext cx="2852063" cy="369332"/>
          </a:xfrm>
          <a:prstGeom prst="rect">
            <a:avLst/>
          </a:prstGeom>
          <a:noFill/>
        </p:spPr>
        <p:txBody>
          <a:bodyPr wrap="none" rtlCol="0">
            <a:spAutoFit/>
          </a:bodyPr>
          <a:lstStyle/>
          <a:p>
            <a:r>
              <a:rPr lang="en-US" b="1" dirty="0" smtClean="0"/>
              <a:t>Federal aggregated data</a:t>
            </a:r>
            <a:endParaRPr lang="en-US" b="1" dirty="0"/>
          </a:p>
        </p:txBody>
      </p:sp>
      <p:cxnSp>
        <p:nvCxnSpPr>
          <p:cNvPr id="82" name="Straight Arrow Connector 81"/>
          <p:cNvCxnSpPr/>
          <p:nvPr/>
        </p:nvCxnSpPr>
        <p:spPr>
          <a:xfrm>
            <a:off x="7239000" y="6553200"/>
            <a:ext cx="1676400" cy="0"/>
          </a:xfrm>
          <a:prstGeom prst="straightConnector1">
            <a:avLst/>
          </a:prstGeom>
          <a:ln w="63500">
            <a:solidFill>
              <a:schemeClr val="accent2"/>
            </a:solidFill>
            <a:tailEnd type="arrow"/>
          </a:ln>
        </p:spPr>
        <p:style>
          <a:lnRef idx="1">
            <a:schemeClr val="accent1"/>
          </a:lnRef>
          <a:fillRef idx="0">
            <a:schemeClr val="accent1"/>
          </a:fillRef>
          <a:effectRef idx="0">
            <a:schemeClr val="accent1"/>
          </a:effectRef>
          <a:fontRef idx="minor">
            <a:schemeClr val="tx1"/>
          </a:fontRef>
        </p:style>
      </p:cxnSp>
      <p:sp>
        <p:nvSpPr>
          <p:cNvPr id="83" name="TextBox 82"/>
          <p:cNvSpPr txBox="1"/>
          <p:nvPr/>
        </p:nvSpPr>
        <p:spPr>
          <a:xfrm>
            <a:off x="6019800" y="6172200"/>
            <a:ext cx="2672526" cy="369332"/>
          </a:xfrm>
          <a:prstGeom prst="rect">
            <a:avLst/>
          </a:prstGeom>
          <a:noFill/>
        </p:spPr>
        <p:txBody>
          <a:bodyPr wrap="none" rtlCol="0">
            <a:spAutoFit/>
          </a:bodyPr>
          <a:lstStyle/>
          <a:p>
            <a:r>
              <a:rPr lang="en-US" b="1" dirty="0" smtClean="0"/>
              <a:t>State site specific data</a:t>
            </a:r>
            <a:endParaRPr lang="en-US" b="1" dirty="0"/>
          </a:p>
        </p:txBody>
      </p:sp>
      <p:sp>
        <p:nvSpPr>
          <p:cNvPr id="84" name="TextBox 83"/>
          <p:cNvSpPr txBox="1"/>
          <p:nvPr/>
        </p:nvSpPr>
        <p:spPr>
          <a:xfrm>
            <a:off x="7468597" y="4431268"/>
            <a:ext cx="684803" cy="369332"/>
          </a:xfrm>
          <a:prstGeom prst="rect">
            <a:avLst/>
          </a:prstGeom>
          <a:noFill/>
        </p:spPr>
        <p:txBody>
          <a:bodyPr wrap="none" rtlCol="0">
            <a:spAutoFit/>
          </a:bodyPr>
          <a:lstStyle/>
          <a:p>
            <a:r>
              <a:rPr lang="en-US" b="1" dirty="0" smtClean="0"/>
              <a:t>Key:</a:t>
            </a:r>
            <a:endParaRPr lang="en-US" b="1" dirty="0"/>
          </a:p>
        </p:txBody>
      </p:sp>
      <p:cxnSp>
        <p:nvCxnSpPr>
          <p:cNvPr id="85" name="Straight Arrow Connector 84"/>
          <p:cNvCxnSpPr/>
          <p:nvPr/>
        </p:nvCxnSpPr>
        <p:spPr>
          <a:xfrm>
            <a:off x="2844798" y="3962400"/>
            <a:ext cx="685800" cy="0"/>
          </a:xfrm>
          <a:prstGeom prst="straightConnector1">
            <a:avLst/>
          </a:prstGeom>
          <a:ln w="63500">
            <a:solidFill>
              <a:srgbClr val="FFC000"/>
            </a:solidFill>
            <a:tailEnd type="arrow"/>
          </a:ln>
        </p:spPr>
        <p:style>
          <a:lnRef idx="1">
            <a:schemeClr val="accent1"/>
          </a:lnRef>
          <a:fillRef idx="0">
            <a:schemeClr val="accent1"/>
          </a:fillRef>
          <a:effectRef idx="0">
            <a:schemeClr val="accent1"/>
          </a:effectRef>
          <a:fontRef idx="minor">
            <a:schemeClr val="tx1"/>
          </a:fontRef>
        </p:style>
      </p:cxnSp>
      <p:sp>
        <p:nvSpPr>
          <p:cNvPr id="86" name="TextBox 85"/>
          <p:cNvSpPr txBox="1"/>
          <p:nvPr/>
        </p:nvSpPr>
        <p:spPr>
          <a:xfrm>
            <a:off x="2673356" y="3505200"/>
            <a:ext cx="984244" cy="369332"/>
          </a:xfrm>
          <a:prstGeom prst="rect">
            <a:avLst/>
          </a:prstGeom>
          <a:noFill/>
        </p:spPr>
        <p:txBody>
          <a:bodyPr wrap="none" rtlCol="0">
            <a:spAutoFit/>
          </a:bodyPr>
          <a:lstStyle/>
          <a:p>
            <a:r>
              <a:rPr lang="en-US" b="1" dirty="0" smtClean="0"/>
              <a:t>WV, DE</a:t>
            </a:r>
            <a:endParaRPr lang="en-US" b="1" dirty="0"/>
          </a:p>
        </p:txBody>
      </p:sp>
      <p:cxnSp>
        <p:nvCxnSpPr>
          <p:cNvPr id="87" name="Straight Arrow Connector 86"/>
          <p:cNvCxnSpPr/>
          <p:nvPr/>
        </p:nvCxnSpPr>
        <p:spPr>
          <a:xfrm flipV="1">
            <a:off x="4114800" y="4753428"/>
            <a:ext cx="0" cy="990600"/>
          </a:xfrm>
          <a:prstGeom prst="straightConnector1">
            <a:avLst/>
          </a:prstGeom>
          <a:ln w="50800">
            <a:solidFill>
              <a:srgbClr val="FFC000"/>
            </a:solidFill>
            <a:tailEnd type="arrow"/>
          </a:ln>
        </p:spPr>
        <p:style>
          <a:lnRef idx="1">
            <a:schemeClr val="accent1"/>
          </a:lnRef>
          <a:fillRef idx="0">
            <a:schemeClr val="accent1"/>
          </a:fillRef>
          <a:effectRef idx="0">
            <a:schemeClr val="accent1"/>
          </a:effectRef>
          <a:fontRef idx="minor">
            <a:schemeClr val="tx1"/>
          </a:fontRef>
        </p:style>
      </p:cxnSp>
      <p:sp>
        <p:nvSpPr>
          <p:cNvPr id="91" name="TextBox 90"/>
          <p:cNvSpPr txBox="1"/>
          <p:nvPr/>
        </p:nvSpPr>
        <p:spPr>
          <a:xfrm>
            <a:off x="4191000" y="5345668"/>
            <a:ext cx="488147" cy="369332"/>
          </a:xfrm>
          <a:prstGeom prst="rect">
            <a:avLst/>
          </a:prstGeom>
          <a:noFill/>
        </p:spPr>
        <p:txBody>
          <a:bodyPr wrap="none" rtlCol="0">
            <a:spAutoFit/>
          </a:bodyPr>
          <a:lstStyle/>
          <a:p>
            <a:r>
              <a:rPr lang="en-US" b="1" dirty="0" smtClean="0"/>
              <a:t>PA</a:t>
            </a:r>
            <a:endParaRPr lang="en-US" b="1" dirty="0"/>
          </a:p>
        </p:txBody>
      </p:sp>
      <p:sp>
        <p:nvSpPr>
          <p:cNvPr id="92" name="TextBox 91"/>
          <p:cNvSpPr txBox="1"/>
          <p:nvPr/>
        </p:nvSpPr>
        <p:spPr>
          <a:xfrm>
            <a:off x="6019800" y="3352800"/>
            <a:ext cx="1197764" cy="369332"/>
          </a:xfrm>
          <a:prstGeom prst="rect">
            <a:avLst/>
          </a:prstGeom>
          <a:noFill/>
        </p:spPr>
        <p:txBody>
          <a:bodyPr wrap="none" rtlCol="0">
            <a:spAutoFit/>
          </a:bodyPr>
          <a:lstStyle/>
          <a:p>
            <a:r>
              <a:rPr lang="en-US" b="1" dirty="0" smtClean="0"/>
              <a:t>a</a:t>
            </a:r>
            <a:r>
              <a:rPr lang="en-US" b="1" dirty="0" smtClean="0"/>
              <a:t>ll States</a:t>
            </a:r>
            <a:endParaRPr lang="en-US" b="1" dirty="0"/>
          </a:p>
        </p:txBody>
      </p:sp>
      <p:sp>
        <p:nvSpPr>
          <p:cNvPr id="93" name="TextBox 92"/>
          <p:cNvSpPr txBox="1"/>
          <p:nvPr/>
        </p:nvSpPr>
        <p:spPr>
          <a:xfrm>
            <a:off x="6705600" y="5209401"/>
            <a:ext cx="524503" cy="276999"/>
          </a:xfrm>
          <a:prstGeom prst="rect">
            <a:avLst/>
          </a:prstGeom>
          <a:noFill/>
        </p:spPr>
        <p:txBody>
          <a:bodyPr wrap="none" rtlCol="0">
            <a:spAutoFit/>
          </a:bodyPr>
          <a:lstStyle/>
          <a:p>
            <a:r>
              <a:rPr lang="en-US" sz="1200" b="1" dirty="0" smtClean="0"/>
              <a:t>1619</a:t>
            </a:r>
            <a:endParaRPr lang="en-US" sz="1200" b="1" dirty="0"/>
          </a:p>
        </p:txBody>
      </p:sp>
      <p:sp>
        <p:nvSpPr>
          <p:cNvPr id="94" name="TextBox 93"/>
          <p:cNvSpPr txBox="1"/>
          <p:nvPr/>
        </p:nvSpPr>
        <p:spPr>
          <a:xfrm>
            <a:off x="4047497" y="2085201"/>
            <a:ext cx="524503" cy="276999"/>
          </a:xfrm>
          <a:prstGeom prst="rect">
            <a:avLst/>
          </a:prstGeom>
          <a:noFill/>
        </p:spPr>
        <p:txBody>
          <a:bodyPr wrap="none" rtlCol="0">
            <a:spAutoFit/>
          </a:bodyPr>
          <a:lstStyle/>
          <a:p>
            <a:r>
              <a:rPr lang="en-US" sz="1200" b="1" dirty="0" smtClean="0"/>
              <a:t>1619</a:t>
            </a:r>
            <a:endParaRPr lang="en-US" sz="1200" b="1" dirty="0"/>
          </a:p>
        </p:txBody>
      </p:sp>
      <p:sp>
        <p:nvSpPr>
          <p:cNvPr id="95" name="TextBox 94"/>
          <p:cNvSpPr txBox="1"/>
          <p:nvPr/>
        </p:nvSpPr>
        <p:spPr>
          <a:xfrm>
            <a:off x="2895600" y="4599801"/>
            <a:ext cx="524503" cy="276999"/>
          </a:xfrm>
          <a:prstGeom prst="rect">
            <a:avLst/>
          </a:prstGeom>
          <a:noFill/>
        </p:spPr>
        <p:txBody>
          <a:bodyPr wrap="none" rtlCol="0">
            <a:spAutoFit/>
          </a:bodyPr>
          <a:lstStyle/>
          <a:p>
            <a:r>
              <a:rPr lang="en-US" sz="1200" b="1" dirty="0" smtClean="0"/>
              <a:t>1619</a:t>
            </a:r>
            <a:endParaRPr lang="en-US" sz="1200" b="1" dirty="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ext Box 3"/>
          <p:cNvSpPr txBox="1">
            <a:spLocks noChangeArrowheads="1"/>
          </p:cNvSpPr>
          <p:nvPr/>
        </p:nvSpPr>
        <p:spPr bwMode="auto">
          <a:xfrm>
            <a:off x="2769603" y="0"/>
            <a:ext cx="2882520" cy="830997"/>
          </a:xfrm>
          <a:prstGeom prst="rect">
            <a:avLst/>
          </a:prstGeom>
          <a:noFill/>
          <a:ln w="9525">
            <a:noFill/>
            <a:miter lim="800000"/>
            <a:headEnd/>
            <a:tailEnd/>
          </a:ln>
        </p:spPr>
        <p:txBody>
          <a:bodyPr wrap="none">
            <a:spAutoFit/>
          </a:bodyPr>
          <a:lstStyle/>
          <a:p>
            <a:pPr algn="ctr" eaLnBrk="0" hangingPunct="0"/>
            <a:endParaRPr lang="en-US" sz="2400" b="1" dirty="0">
              <a:solidFill>
                <a:srgbClr val="FFC000"/>
              </a:solidFill>
            </a:endParaRPr>
          </a:p>
          <a:p>
            <a:pPr algn="ctr" eaLnBrk="0" hangingPunct="0"/>
            <a:r>
              <a:rPr lang="en-US" sz="2400" b="1" dirty="0" smtClean="0">
                <a:solidFill>
                  <a:srgbClr val="FFC000"/>
                </a:solidFill>
              </a:rPr>
              <a:t>Obtaining the data</a:t>
            </a:r>
            <a:endParaRPr lang="en-US" sz="2400" b="1" dirty="0">
              <a:solidFill>
                <a:srgbClr val="FFC000"/>
              </a:solidFill>
            </a:endParaRPr>
          </a:p>
        </p:txBody>
      </p:sp>
      <p:sp>
        <p:nvSpPr>
          <p:cNvPr id="33794" name="Text Box 5"/>
          <p:cNvSpPr txBox="1">
            <a:spLocks noChangeArrowheads="1"/>
          </p:cNvSpPr>
          <p:nvPr/>
        </p:nvSpPr>
        <p:spPr bwMode="auto">
          <a:xfrm>
            <a:off x="381000" y="1066800"/>
            <a:ext cx="8382000" cy="4708981"/>
          </a:xfrm>
          <a:prstGeom prst="rect">
            <a:avLst/>
          </a:prstGeom>
          <a:noFill/>
          <a:ln w="9525">
            <a:noFill/>
            <a:miter lim="800000"/>
            <a:headEnd/>
            <a:tailEnd/>
          </a:ln>
        </p:spPr>
        <p:txBody>
          <a:bodyPr wrap="square">
            <a:spAutoFit/>
          </a:bodyPr>
          <a:lstStyle/>
          <a:p>
            <a:pPr marL="342900" indent="-342900" eaLnBrk="0" hangingPunct="0"/>
            <a:endParaRPr lang="en-US" sz="2000" b="1" dirty="0" smtClean="0">
              <a:solidFill>
                <a:schemeClr val="bg1"/>
              </a:solidFill>
            </a:endParaRPr>
          </a:p>
          <a:p>
            <a:pPr marL="342900" indent="-342900" eaLnBrk="0" hangingPunct="0">
              <a:buFont typeface="Wingdings" pitchFamily="2" charset="2"/>
              <a:buChar char="§"/>
            </a:pPr>
            <a:r>
              <a:rPr lang="en-US" sz="2000" b="1" dirty="0" smtClean="0">
                <a:solidFill>
                  <a:schemeClr val="bg1"/>
                </a:solidFill>
              </a:rPr>
              <a:t>Solutions vary among States</a:t>
            </a:r>
          </a:p>
          <a:p>
            <a:pPr marL="342900" indent="-342900" eaLnBrk="0" hangingPunct="0"/>
            <a:endParaRPr lang="en-US" sz="2000" b="1" dirty="0" smtClean="0">
              <a:solidFill>
                <a:schemeClr val="bg1"/>
              </a:solidFill>
            </a:endParaRPr>
          </a:p>
          <a:p>
            <a:pPr marL="342900" indent="-342900" eaLnBrk="0" hangingPunct="0"/>
            <a:endParaRPr lang="en-US" sz="2000" b="1" dirty="0" smtClean="0">
              <a:solidFill>
                <a:schemeClr val="bg1"/>
              </a:solidFill>
            </a:endParaRPr>
          </a:p>
          <a:p>
            <a:pPr marL="342900" indent="-342900" eaLnBrk="0" hangingPunct="0"/>
            <a:r>
              <a:rPr lang="en-US" sz="2000" b="1" dirty="0" smtClean="0">
                <a:solidFill>
                  <a:schemeClr val="bg1"/>
                </a:solidFill>
              </a:rPr>
              <a:t>USGS role:</a:t>
            </a: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r>
              <a:rPr lang="en-US" sz="2000" b="1" dirty="0" smtClean="0">
                <a:solidFill>
                  <a:schemeClr val="bg1"/>
                </a:solidFill>
              </a:rPr>
              <a:t>Will request 2012 Federal implementation data in October</a:t>
            </a: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r>
              <a:rPr lang="en-US" sz="2000" b="1" dirty="0" smtClean="0">
                <a:solidFill>
                  <a:schemeClr val="bg1"/>
                </a:solidFill>
              </a:rPr>
              <a:t>Can provide aggregated or site specific records to States, as appropriate</a:t>
            </a: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r>
              <a:rPr lang="en-US" sz="2000" b="1" dirty="0" smtClean="0">
                <a:solidFill>
                  <a:schemeClr val="bg1"/>
                </a:solidFill>
              </a:rPr>
              <a:t>May not be necessary if similar data are already easily obtained from State USDA offices</a:t>
            </a:r>
            <a:endParaRPr lang="en-US" sz="2000" b="1" dirty="0" smtClean="0">
              <a:solidFill>
                <a:schemeClr val="bg1"/>
              </a:solidFill>
            </a:endParaRPr>
          </a:p>
          <a:p>
            <a:pPr marL="342900" indent="-342900" eaLnBrk="0" hangingPunct="0">
              <a:buFont typeface="Wingdings" pitchFamily="2" charset="2"/>
              <a:buChar char="§"/>
            </a:pPr>
            <a:endParaRPr lang="en-US" sz="2000" b="1" dirty="0" smtClean="0">
              <a:solidFill>
                <a:schemeClr val="bg1"/>
              </a:solidFill>
            </a:endParaRPr>
          </a:p>
          <a:p>
            <a:pPr marL="800100" lvl="1" indent="-342900" eaLnBrk="0" hangingPunct="0"/>
            <a:endParaRPr lang="en-US" sz="2000" b="1" dirty="0" smtClean="0">
              <a:solidFill>
                <a:schemeClr val="bg1"/>
              </a:solidFill>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ext Box 3"/>
          <p:cNvSpPr txBox="1">
            <a:spLocks noChangeArrowheads="1"/>
          </p:cNvSpPr>
          <p:nvPr/>
        </p:nvSpPr>
        <p:spPr bwMode="auto">
          <a:xfrm>
            <a:off x="1411848" y="0"/>
            <a:ext cx="5598006" cy="830997"/>
          </a:xfrm>
          <a:prstGeom prst="rect">
            <a:avLst/>
          </a:prstGeom>
          <a:noFill/>
          <a:ln w="9525">
            <a:noFill/>
            <a:miter lim="800000"/>
            <a:headEnd/>
            <a:tailEnd/>
          </a:ln>
        </p:spPr>
        <p:txBody>
          <a:bodyPr wrap="none">
            <a:spAutoFit/>
          </a:bodyPr>
          <a:lstStyle/>
          <a:p>
            <a:pPr algn="ctr" eaLnBrk="0" hangingPunct="0"/>
            <a:endParaRPr lang="en-US" sz="2400" b="1" dirty="0">
              <a:solidFill>
                <a:srgbClr val="FFC000"/>
              </a:solidFill>
            </a:endParaRPr>
          </a:p>
          <a:p>
            <a:pPr algn="ctr" eaLnBrk="0" hangingPunct="0"/>
            <a:r>
              <a:rPr lang="en-US" sz="2400" b="1" dirty="0" smtClean="0">
                <a:solidFill>
                  <a:srgbClr val="FFC000"/>
                </a:solidFill>
              </a:rPr>
              <a:t>Strategies to avoid double counting</a:t>
            </a:r>
            <a:endParaRPr lang="en-US" sz="2400" b="1" dirty="0">
              <a:solidFill>
                <a:srgbClr val="FFC000"/>
              </a:solidFill>
            </a:endParaRPr>
          </a:p>
        </p:txBody>
      </p:sp>
      <p:sp>
        <p:nvSpPr>
          <p:cNvPr id="33794" name="Text Box 5"/>
          <p:cNvSpPr txBox="1">
            <a:spLocks noChangeArrowheads="1"/>
          </p:cNvSpPr>
          <p:nvPr/>
        </p:nvSpPr>
        <p:spPr bwMode="auto">
          <a:xfrm>
            <a:off x="381000" y="1066800"/>
            <a:ext cx="8382000" cy="6247864"/>
          </a:xfrm>
          <a:prstGeom prst="rect">
            <a:avLst/>
          </a:prstGeom>
          <a:noFill/>
          <a:ln w="9525">
            <a:noFill/>
            <a:miter lim="800000"/>
            <a:headEnd/>
            <a:tailEnd/>
          </a:ln>
        </p:spPr>
        <p:txBody>
          <a:bodyPr wrap="square">
            <a:spAutoFit/>
          </a:bodyPr>
          <a:lstStyle/>
          <a:p>
            <a:pPr marL="342900" indent="-342900" eaLnBrk="0" hangingPunct="0"/>
            <a:endParaRPr lang="en-US" sz="2000" b="1" dirty="0" smtClean="0">
              <a:solidFill>
                <a:schemeClr val="bg1"/>
              </a:solidFill>
            </a:endParaRPr>
          </a:p>
          <a:p>
            <a:pPr marL="342900" indent="-342900" eaLnBrk="0" hangingPunct="0">
              <a:buFont typeface="Wingdings" pitchFamily="2" charset="2"/>
              <a:buChar char="§"/>
            </a:pPr>
            <a:r>
              <a:rPr lang="en-US" sz="2000" b="1" dirty="0" smtClean="0">
                <a:solidFill>
                  <a:schemeClr val="bg1"/>
                </a:solidFill>
              </a:rPr>
              <a:t>Existing s</a:t>
            </a:r>
            <a:r>
              <a:rPr lang="en-US" sz="2000" b="1" dirty="0" smtClean="0">
                <a:solidFill>
                  <a:schemeClr val="bg1"/>
                </a:solidFill>
              </a:rPr>
              <a:t>olutions </a:t>
            </a:r>
            <a:r>
              <a:rPr lang="en-US" sz="2000" b="1" dirty="0" smtClean="0">
                <a:solidFill>
                  <a:schemeClr val="bg1"/>
                </a:solidFill>
              </a:rPr>
              <a:t>are generally adequate, and  vary by State</a:t>
            </a: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r>
              <a:rPr lang="en-US" sz="2000" b="1" dirty="0" smtClean="0">
                <a:solidFill>
                  <a:schemeClr val="bg1"/>
                </a:solidFill>
              </a:rPr>
              <a:t>1. Identify </a:t>
            </a:r>
            <a:r>
              <a:rPr lang="en-US" sz="2000" b="1" dirty="0" smtClean="0">
                <a:solidFill>
                  <a:schemeClr val="bg1"/>
                </a:solidFill>
              </a:rPr>
              <a:t>practice codes that  are impossible to double count,  report them</a:t>
            </a:r>
          </a:p>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r>
              <a:rPr lang="en-US" sz="2000" b="1" dirty="0" smtClean="0">
                <a:solidFill>
                  <a:schemeClr val="bg1"/>
                </a:solidFill>
              </a:rPr>
              <a:t>2. Identify </a:t>
            </a:r>
            <a:r>
              <a:rPr lang="en-US" sz="2000" b="1" dirty="0" smtClean="0">
                <a:solidFill>
                  <a:schemeClr val="bg1"/>
                </a:solidFill>
              </a:rPr>
              <a:t>practices that might be </a:t>
            </a:r>
            <a:r>
              <a:rPr lang="en-US" sz="2000" b="1" dirty="0" smtClean="0">
                <a:solidFill>
                  <a:schemeClr val="bg1"/>
                </a:solidFill>
              </a:rPr>
              <a:t>double counted and</a:t>
            </a:r>
            <a:r>
              <a:rPr lang="en-US" sz="2000" b="1" dirty="0" smtClean="0">
                <a:solidFill>
                  <a:schemeClr val="bg1"/>
                </a:solidFill>
              </a:rPr>
              <a:t>:</a:t>
            </a:r>
          </a:p>
          <a:p>
            <a:pPr marL="342900" indent="-342900" eaLnBrk="0" hangingPunct="0">
              <a:buFont typeface="Wingdings" pitchFamily="2" charset="2"/>
              <a:buChar char="§"/>
            </a:pPr>
            <a:endParaRPr lang="en-US" sz="2000" b="1" dirty="0" smtClean="0">
              <a:solidFill>
                <a:schemeClr val="bg1"/>
              </a:solidFill>
            </a:endParaRPr>
          </a:p>
          <a:p>
            <a:pPr marL="800100" lvl="1" indent="-342900" eaLnBrk="0" hangingPunct="0">
              <a:buFont typeface="Wingdings" pitchFamily="2" charset="2"/>
              <a:buChar char="§"/>
            </a:pPr>
            <a:r>
              <a:rPr lang="en-US" sz="2000" b="1" dirty="0" smtClean="0">
                <a:solidFill>
                  <a:schemeClr val="bg1"/>
                </a:solidFill>
              </a:rPr>
              <a:t>delete Federal </a:t>
            </a:r>
            <a:r>
              <a:rPr lang="en-US" sz="2000" b="1" dirty="0" smtClean="0">
                <a:solidFill>
                  <a:schemeClr val="bg1"/>
                </a:solidFill>
              </a:rPr>
              <a:t>records, </a:t>
            </a:r>
            <a:r>
              <a:rPr lang="en-US" sz="2000" b="1" dirty="0" smtClean="0">
                <a:solidFill>
                  <a:schemeClr val="bg1"/>
                </a:solidFill>
              </a:rPr>
              <a:t>report State records, or </a:t>
            </a:r>
            <a:r>
              <a:rPr lang="en-US" sz="2000" b="1" dirty="0" smtClean="0">
                <a:solidFill>
                  <a:schemeClr val="bg1"/>
                </a:solidFill>
              </a:rPr>
              <a:t>vice-versa according to practice code and cost share information      (</a:t>
            </a:r>
            <a:r>
              <a:rPr lang="en-US" sz="2000" b="1" dirty="0" smtClean="0">
                <a:solidFill>
                  <a:schemeClr val="bg1"/>
                </a:solidFill>
              </a:rPr>
              <a:t>PA, WV, </a:t>
            </a:r>
            <a:r>
              <a:rPr lang="en-US" sz="2000" b="1" dirty="0" smtClean="0">
                <a:solidFill>
                  <a:schemeClr val="bg1"/>
                </a:solidFill>
              </a:rPr>
              <a:t>DE – no 1619 agreement in place)</a:t>
            </a:r>
            <a:endParaRPr lang="en-US" sz="2000" b="1" dirty="0" smtClean="0">
              <a:solidFill>
                <a:schemeClr val="bg1"/>
              </a:solidFill>
            </a:endParaRPr>
          </a:p>
          <a:p>
            <a:pPr marL="800100" lvl="1" indent="-342900" eaLnBrk="0" hangingPunct="0">
              <a:buFont typeface="Wingdings" pitchFamily="2" charset="2"/>
              <a:buChar char="§"/>
            </a:pPr>
            <a:endParaRPr lang="en-US" sz="2000" b="1" dirty="0" smtClean="0">
              <a:solidFill>
                <a:schemeClr val="bg1"/>
              </a:solidFill>
            </a:endParaRPr>
          </a:p>
          <a:p>
            <a:pPr marL="800100" lvl="1" indent="-342900" eaLnBrk="0" hangingPunct="0">
              <a:buFont typeface="Wingdings" pitchFamily="2" charset="2"/>
              <a:buChar char="§"/>
            </a:pPr>
            <a:r>
              <a:rPr lang="en-US" sz="2000" b="1" dirty="0" smtClean="0">
                <a:solidFill>
                  <a:schemeClr val="bg1"/>
                </a:solidFill>
              </a:rPr>
              <a:t>examine site specific records and eliminate identical records</a:t>
            </a:r>
          </a:p>
          <a:p>
            <a:pPr marL="800100" lvl="1" indent="-342900" eaLnBrk="0" hangingPunct="0"/>
            <a:r>
              <a:rPr lang="en-US" sz="2000" b="1" dirty="0" smtClean="0">
                <a:solidFill>
                  <a:schemeClr val="bg1"/>
                </a:solidFill>
              </a:rPr>
              <a:t>     (</a:t>
            </a:r>
            <a:r>
              <a:rPr lang="en-US" sz="2000" b="1" dirty="0" smtClean="0">
                <a:solidFill>
                  <a:schemeClr val="bg1"/>
                </a:solidFill>
              </a:rPr>
              <a:t>VA – 1619 agreements allow comparison of specific records)</a:t>
            </a:r>
            <a:endParaRPr lang="en-US" sz="2000" b="1" dirty="0" smtClean="0">
              <a:solidFill>
                <a:schemeClr val="bg1"/>
              </a:solidFill>
            </a:endParaRPr>
          </a:p>
          <a:p>
            <a:pPr marL="800100" lvl="1" indent="-342900" eaLnBrk="0" hangingPunct="0">
              <a:buFont typeface="Wingdings" pitchFamily="2" charset="2"/>
              <a:buChar char="§"/>
            </a:pPr>
            <a:endParaRPr lang="en-US" sz="2000" b="1" dirty="0" smtClean="0">
              <a:solidFill>
                <a:schemeClr val="bg1"/>
              </a:solidFill>
            </a:endParaRPr>
          </a:p>
          <a:p>
            <a:pPr marL="800100" lvl="1" indent="-342900" eaLnBrk="0" hangingPunct="0">
              <a:buFont typeface="Wingdings" pitchFamily="2" charset="2"/>
              <a:buChar char="§"/>
            </a:pPr>
            <a:r>
              <a:rPr lang="en-US" sz="2000" b="1" dirty="0" smtClean="0">
                <a:solidFill>
                  <a:schemeClr val="bg1"/>
                </a:solidFill>
              </a:rPr>
              <a:t>track with sufficient accuracy that a full separation is easy</a:t>
            </a:r>
          </a:p>
          <a:p>
            <a:pPr marL="800100" lvl="1" indent="-342900" eaLnBrk="0" hangingPunct="0"/>
            <a:r>
              <a:rPr lang="en-US" sz="2000" b="1" dirty="0" smtClean="0">
                <a:solidFill>
                  <a:schemeClr val="bg1"/>
                </a:solidFill>
              </a:rPr>
              <a:t>     (</a:t>
            </a:r>
            <a:r>
              <a:rPr lang="en-US" sz="2000" b="1" dirty="0" smtClean="0">
                <a:solidFill>
                  <a:schemeClr val="bg1"/>
                </a:solidFill>
              </a:rPr>
              <a:t>MD – 1619 agreements allow tracking of USDA practices outside of  USDA record keeping system)</a:t>
            </a:r>
            <a:endParaRPr lang="en-US" sz="2000" b="1" dirty="0" smtClean="0">
              <a:solidFill>
                <a:schemeClr val="bg1"/>
              </a:solidFill>
            </a:endParaRPr>
          </a:p>
          <a:p>
            <a:pPr marL="800100" lvl="1" indent="-342900" eaLnBrk="0" hangingPunct="0"/>
            <a:endParaRPr lang="en-US" sz="2000" b="1" dirty="0" smtClean="0">
              <a:solidFill>
                <a:schemeClr val="bg1"/>
              </a:solidFill>
            </a:endParaRPr>
          </a:p>
          <a:p>
            <a:pPr marL="800100" lvl="1" indent="-342900" eaLnBrk="0" hangingPunct="0"/>
            <a:endParaRPr lang="en-US" sz="2000" b="1" dirty="0" smtClean="0">
              <a:solidFill>
                <a:schemeClr val="bg1"/>
              </a:solidFill>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ext Box 3"/>
          <p:cNvSpPr txBox="1">
            <a:spLocks noChangeArrowheads="1"/>
          </p:cNvSpPr>
          <p:nvPr/>
        </p:nvSpPr>
        <p:spPr bwMode="auto">
          <a:xfrm>
            <a:off x="1411848" y="0"/>
            <a:ext cx="5598006" cy="830997"/>
          </a:xfrm>
          <a:prstGeom prst="rect">
            <a:avLst/>
          </a:prstGeom>
          <a:noFill/>
          <a:ln w="9525">
            <a:noFill/>
            <a:miter lim="800000"/>
            <a:headEnd/>
            <a:tailEnd/>
          </a:ln>
        </p:spPr>
        <p:txBody>
          <a:bodyPr wrap="none">
            <a:spAutoFit/>
          </a:bodyPr>
          <a:lstStyle/>
          <a:p>
            <a:pPr algn="ctr" eaLnBrk="0" hangingPunct="0"/>
            <a:endParaRPr lang="en-US" sz="2400" b="1" dirty="0">
              <a:solidFill>
                <a:srgbClr val="FFC000"/>
              </a:solidFill>
            </a:endParaRPr>
          </a:p>
          <a:p>
            <a:pPr algn="ctr" eaLnBrk="0" hangingPunct="0"/>
            <a:r>
              <a:rPr lang="en-US" sz="2400" b="1" dirty="0" smtClean="0">
                <a:solidFill>
                  <a:srgbClr val="FFC000"/>
                </a:solidFill>
              </a:rPr>
              <a:t>Strategies to avoid double counting</a:t>
            </a:r>
            <a:endParaRPr lang="en-US" sz="2400" b="1" dirty="0">
              <a:solidFill>
                <a:srgbClr val="FFC000"/>
              </a:solidFill>
            </a:endParaRPr>
          </a:p>
        </p:txBody>
      </p:sp>
      <p:sp>
        <p:nvSpPr>
          <p:cNvPr id="33794" name="Text Box 5"/>
          <p:cNvSpPr txBox="1">
            <a:spLocks noChangeArrowheads="1"/>
          </p:cNvSpPr>
          <p:nvPr/>
        </p:nvSpPr>
        <p:spPr bwMode="auto">
          <a:xfrm>
            <a:off x="381000" y="1066800"/>
            <a:ext cx="8382000" cy="5016758"/>
          </a:xfrm>
          <a:prstGeom prst="rect">
            <a:avLst/>
          </a:prstGeom>
          <a:noFill/>
          <a:ln w="9525">
            <a:noFill/>
            <a:miter lim="800000"/>
            <a:headEnd/>
            <a:tailEnd/>
          </a:ln>
        </p:spPr>
        <p:txBody>
          <a:bodyPr wrap="square">
            <a:spAutoFit/>
          </a:bodyPr>
          <a:lstStyle/>
          <a:p>
            <a:pPr marL="342900" indent="-342900" eaLnBrk="0" hangingPunct="0">
              <a:buFont typeface="Wingdings" pitchFamily="2" charset="2"/>
              <a:buChar char="§"/>
            </a:pPr>
            <a:endParaRPr lang="en-US" sz="2000" b="1" dirty="0" smtClean="0">
              <a:solidFill>
                <a:schemeClr val="bg1"/>
              </a:solidFill>
            </a:endParaRPr>
          </a:p>
          <a:p>
            <a:pPr marL="342900" indent="-342900" eaLnBrk="0" hangingPunct="0">
              <a:buFont typeface="Wingdings" pitchFamily="2" charset="2"/>
              <a:buChar char="§"/>
            </a:pPr>
            <a:r>
              <a:rPr lang="en-US" sz="2000" b="1" dirty="0" smtClean="0">
                <a:solidFill>
                  <a:schemeClr val="bg1"/>
                </a:solidFill>
              </a:rPr>
              <a:t>All of these strategies are adequate, but more detailed information is likely to lead to more through crediting in Scenario Builder</a:t>
            </a:r>
          </a:p>
          <a:p>
            <a:pPr marL="342900" indent="-342900" eaLnBrk="0" hangingPunct="0"/>
            <a:endParaRPr lang="en-US" sz="2000" b="1" dirty="0" smtClean="0">
              <a:solidFill>
                <a:schemeClr val="bg1"/>
              </a:solidFill>
            </a:endParaRPr>
          </a:p>
          <a:p>
            <a:pPr marL="342900" indent="-342900" eaLnBrk="0" hangingPunct="0"/>
            <a:endParaRPr lang="en-US" sz="2000" b="1" dirty="0" smtClean="0">
              <a:solidFill>
                <a:schemeClr val="bg1"/>
              </a:solidFill>
            </a:endParaRPr>
          </a:p>
          <a:p>
            <a:pPr marL="342900" indent="-342900" eaLnBrk="0" hangingPunct="0"/>
            <a:r>
              <a:rPr lang="en-US" sz="2000" b="1" dirty="0" smtClean="0">
                <a:solidFill>
                  <a:schemeClr val="bg1"/>
                </a:solidFill>
              </a:rPr>
              <a:t>USGS </a:t>
            </a:r>
            <a:r>
              <a:rPr lang="en-US" sz="2000" b="1" dirty="0" smtClean="0">
                <a:solidFill>
                  <a:schemeClr val="bg1"/>
                </a:solidFill>
              </a:rPr>
              <a:t>role:</a:t>
            </a:r>
          </a:p>
          <a:p>
            <a:pPr marL="342900" indent="-342900" eaLnBrk="0" hangingPunct="0">
              <a:buFont typeface="Wingdings" pitchFamily="2" charset="2"/>
              <a:buChar char="§"/>
            </a:pPr>
            <a:endParaRPr lang="en-US" sz="2000" b="1" dirty="0" smtClean="0">
              <a:solidFill>
                <a:schemeClr val="bg1"/>
              </a:solidFill>
            </a:endParaRPr>
          </a:p>
          <a:p>
            <a:pPr marL="800100" lvl="1" indent="-342900" eaLnBrk="0" hangingPunct="0">
              <a:buFont typeface="Wingdings" pitchFamily="2" charset="2"/>
              <a:buChar char="§"/>
            </a:pPr>
            <a:r>
              <a:rPr lang="en-US" sz="2000" b="1" dirty="0" smtClean="0">
                <a:solidFill>
                  <a:schemeClr val="bg1"/>
                </a:solidFill>
              </a:rPr>
              <a:t>Work with </a:t>
            </a:r>
            <a:r>
              <a:rPr lang="en-US" sz="2000" b="1" dirty="0" smtClean="0">
                <a:solidFill>
                  <a:schemeClr val="bg1"/>
                </a:solidFill>
              </a:rPr>
              <a:t>States </a:t>
            </a:r>
            <a:r>
              <a:rPr lang="en-US" sz="2000" b="1" dirty="0" smtClean="0">
                <a:solidFill>
                  <a:schemeClr val="bg1"/>
                </a:solidFill>
              </a:rPr>
              <a:t>to document and clarify their methods</a:t>
            </a:r>
          </a:p>
          <a:p>
            <a:pPr marL="800100" lvl="1" indent="-342900" eaLnBrk="0" hangingPunct="0">
              <a:buFont typeface="Wingdings" pitchFamily="2" charset="2"/>
              <a:buChar char="§"/>
            </a:pPr>
            <a:endParaRPr lang="en-US" sz="2000" b="1" dirty="0" smtClean="0">
              <a:solidFill>
                <a:schemeClr val="bg1"/>
              </a:solidFill>
            </a:endParaRPr>
          </a:p>
          <a:p>
            <a:pPr marL="800100" lvl="1" indent="-342900" eaLnBrk="0" hangingPunct="0">
              <a:buFont typeface="Wingdings" pitchFamily="2" charset="2"/>
              <a:buChar char="§"/>
            </a:pPr>
            <a:r>
              <a:rPr lang="en-US" sz="2000" b="1" dirty="0" smtClean="0">
                <a:solidFill>
                  <a:schemeClr val="bg1"/>
                </a:solidFill>
              </a:rPr>
              <a:t>Work with States to list practices that can or cannot be double counted  </a:t>
            </a:r>
          </a:p>
          <a:p>
            <a:pPr marL="800100" lvl="1" indent="-342900" eaLnBrk="0" hangingPunct="0">
              <a:buFont typeface="Wingdings" pitchFamily="2" charset="2"/>
              <a:buChar char="§"/>
            </a:pPr>
            <a:endParaRPr lang="en-US" sz="2000" b="1" dirty="0" smtClean="0">
              <a:solidFill>
                <a:schemeClr val="bg1"/>
              </a:solidFill>
            </a:endParaRPr>
          </a:p>
          <a:p>
            <a:pPr marL="800100" lvl="1" indent="-342900" eaLnBrk="0" hangingPunct="0">
              <a:buFont typeface="Wingdings" pitchFamily="2" charset="2"/>
              <a:buChar char="§"/>
            </a:pPr>
            <a:r>
              <a:rPr lang="en-US" sz="2000" b="1" dirty="0" smtClean="0">
                <a:solidFill>
                  <a:schemeClr val="bg1"/>
                </a:solidFill>
              </a:rPr>
              <a:t>Support the establishment of successful </a:t>
            </a:r>
            <a:r>
              <a:rPr lang="en-US" sz="2000" b="1" dirty="0" smtClean="0">
                <a:solidFill>
                  <a:schemeClr val="bg1"/>
                </a:solidFill>
              </a:rPr>
              <a:t>1619 data sharing agreements</a:t>
            </a:r>
          </a:p>
          <a:p>
            <a:pPr marL="800100" lvl="1" indent="-342900" eaLnBrk="0" hangingPunct="0"/>
            <a:endParaRPr lang="en-US" sz="2000" b="1" dirty="0" smtClean="0">
              <a:solidFill>
                <a:schemeClr val="bg1"/>
              </a:solidFill>
            </a:endParaRP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3_geography templat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geography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4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4000" b="0" i="0" u="none" strike="noStrike" cap="none" normalizeH="0" baseline="0" smtClean="0">
            <a:ln>
              <a:noFill/>
            </a:ln>
            <a:solidFill>
              <a:schemeClr val="tx1"/>
            </a:solidFill>
            <a:effectLst/>
            <a:latin typeface="Arial" charset="0"/>
          </a:defRPr>
        </a:defPPr>
      </a:lstStyle>
    </a:lnDef>
  </a:objectDefaults>
  <a:extraClrSchemeLst>
    <a:extraClrScheme>
      <a:clrScheme name="geography templat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geography templat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geography templat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geography templat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geography templat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geography templat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geography templat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8_geography templat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8_geography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8_geography templat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_geography templat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8_geography templat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_geography templat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_geography templat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_geography templat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8_geography templat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4233</TotalTime>
  <Words>1289</Words>
  <Application>Microsoft Office PowerPoint</Application>
  <PresentationFormat>On-screen Show (4:3)</PresentationFormat>
  <Paragraphs>302</Paragraphs>
  <Slides>22</Slides>
  <Notes>21</Notes>
  <HiddenSlides>0</HiddenSlides>
  <MMClips>0</MMClips>
  <ScaleCrop>false</ScaleCrop>
  <HeadingPairs>
    <vt:vector size="4" baseType="variant">
      <vt:variant>
        <vt:lpstr>Theme</vt:lpstr>
      </vt:variant>
      <vt:variant>
        <vt:i4>2</vt:i4>
      </vt:variant>
      <vt:variant>
        <vt:lpstr>Slide Titles</vt:lpstr>
      </vt:variant>
      <vt:variant>
        <vt:i4>22</vt:i4>
      </vt:variant>
    </vt:vector>
  </HeadingPairs>
  <TitlesOfParts>
    <vt:vector size="24" baseType="lpstr">
      <vt:lpstr>3_geography template</vt:lpstr>
      <vt:lpstr>8_geography template</vt:lpstr>
      <vt:lpstr>Ensuring Full Access to Federal Cost Shared Conservation Practices  W. Dean Hively, Ph.D. U.S. Geological Survey Eastern Geographic Science Center    </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vector>
  </TitlesOfParts>
  <Company>usda-ars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Kusuma</dc:creator>
  <cp:lastModifiedBy>Dean Hively</cp:lastModifiedBy>
  <cp:revision>247</cp:revision>
  <dcterms:created xsi:type="dcterms:W3CDTF">2010-07-07T14:48:26Z</dcterms:created>
  <dcterms:modified xsi:type="dcterms:W3CDTF">2012-06-19T09:21:07Z</dcterms:modified>
</cp:coreProperties>
</file>