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6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92355-AA98-4369-AEA4-AA8171E01D9E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E341C-F205-4DE0-8482-79E6FBBA6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4805C4-1EDA-4379-8C30-AA7429E3AC29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4805C4-1EDA-4379-8C30-AA7429E3AC29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2</a:t>
            </a:fld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4805C4-1EDA-4379-8C30-AA7429E3AC29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3</a:t>
            </a:fld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0"/>
            <a:ext cx="9144000" cy="1219200"/>
            <a:chOff x="0" y="0"/>
            <a:chExt cx="9144000" cy="1981200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6172200" cy="19812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7696200" y="0"/>
              <a:ext cx="1447800" cy="19502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552" name="Rectangle 12"/>
            <p:cNvSpPr>
              <a:spLocks noChangeArrowheads="1"/>
            </p:cNvSpPr>
            <p:nvPr/>
          </p:nvSpPr>
          <p:spPr bwMode="auto">
            <a:xfrm>
              <a:off x="6172200" y="0"/>
              <a:ext cx="1524000" cy="1951038"/>
            </a:xfrm>
            <a:prstGeom prst="rect">
              <a:avLst/>
            </a:prstGeom>
            <a:gradFill rotWithShape="1">
              <a:gsLst>
                <a:gs pos="0">
                  <a:srgbClr val="529A52"/>
                </a:gs>
                <a:gs pos="50000">
                  <a:srgbClr val="79DD79"/>
                </a:gs>
                <a:gs pos="100000">
                  <a:srgbClr val="91FF91"/>
                </a:gs>
              </a:gsLst>
              <a:lin ang="5400000" scaled="1"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08553" name="Line 27"/>
            <p:cNvSpPr>
              <a:spLocks noChangeShapeType="1"/>
            </p:cNvSpPr>
            <p:nvPr/>
          </p:nvSpPr>
          <p:spPr bwMode="auto">
            <a:xfrm>
              <a:off x="0" y="1981200"/>
              <a:ext cx="9144000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54" name="Line 28"/>
            <p:cNvSpPr>
              <a:spLocks noChangeShapeType="1"/>
            </p:cNvSpPr>
            <p:nvPr/>
          </p:nvSpPr>
          <p:spPr bwMode="auto">
            <a:xfrm>
              <a:off x="6172200" y="0"/>
              <a:ext cx="0" cy="19812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477000" cy="1295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Enhance Partnering, Leadership and Management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3581400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What?</a:t>
            </a:r>
            <a:endParaRPr lang="en-US" sz="4000" b="1" dirty="0" smtClean="0"/>
          </a:p>
          <a:p>
            <a:pPr marL="514350" indent="514350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Continuously</a:t>
            </a:r>
            <a:r>
              <a:rPr lang="en-US" sz="2800" b="1" dirty="0" smtClean="0"/>
              <a:t> </a:t>
            </a:r>
            <a:r>
              <a:rPr lang="en-US" sz="2800" b="1" dirty="0" smtClean="0"/>
              <a:t>improve governance and management to ensure Program effectiveness, efficiency, accountability and partner </a:t>
            </a:r>
            <a:r>
              <a:rPr lang="en-US" sz="2800" b="1" dirty="0" smtClean="0"/>
              <a:t>participation: </a:t>
            </a:r>
            <a:endParaRPr lang="en-US" sz="2800" b="1" dirty="0" smtClean="0"/>
          </a:p>
          <a:p>
            <a:pPr marL="914400" lvl="1" indent="522288">
              <a:tabLst>
                <a:tab pos="1436688" algn="l"/>
              </a:tabLst>
              <a:defRPr/>
            </a:pPr>
            <a:r>
              <a:rPr lang="en-US" sz="2400" b="1" dirty="0" smtClean="0"/>
              <a:t>Effectively implement adaptive management across </a:t>
            </a:r>
            <a:r>
              <a:rPr lang="en-US" sz="2400" b="1" dirty="0" smtClean="0"/>
              <a:t> </a:t>
            </a:r>
            <a:r>
              <a:rPr lang="en-US" sz="2400" b="1" dirty="0" smtClean="0"/>
              <a:t>             	</a:t>
            </a:r>
            <a:r>
              <a:rPr lang="en-US" sz="2400" b="1" dirty="0" smtClean="0"/>
              <a:t>the program</a:t>
            </a:r>
            <a:endParaRPr lang="en-US" sz="2400" b="1" dirty="0" smtClean="0"/>
          </a:p>
          <a:p>
            <a:pPr marL="914400" lvl="1" indent="514350">
              <a:defRPr/>
            </a:pPr>
            <a:r>
              <a:rPr lang="en-US" sz="2400" b="1" dirty="0" smtClean="0"/>
              <a:t>Effective and efficient governance of the Program</a:t>
            </a:r>
          </a:p>
          <a:p>
            <a:pPr marL="914400" lvl="1" indent="-514350">
              <a:buFont typeface="Arial" pitchFamily="34" charset="0"/>
              <a:buChar char="•"/>
              <a:defRPr/>
            </a:pPr>
            <a:endParaRPr lang="en-US" sz="1600" dirty="0" smtClean="0">
              <a:latin typeface="Bell MT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endParaRPr lang="en-US" sz="2000" dirty="0" smtClean="0">
              <a:latin typeface="Bell MT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854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906E41-7929-4DD7-AD50-432592064013}" type="slidenum">
              <a:rPr lang="en-US" smtClean="0">
                <a:solidFill>
                  <a:srgbClr val="898989"/>
                </a:solidFill>
              </a:rPr>
              <a:pPr/>
              <a:t>1</a:t>
            </a:fld>
            <a:endParaRPr lang="en-US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0"/>
            <a:ext cx="9144000" cy="1219200"/>
            <a:chOff x="0" y="0"/>
            <a:chExt cx="9144000" cy="1981200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6172200" cy="19812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7696200" y="0"/>
              <a:ext cx="1447800" cy="19502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552" name="Rectangle 12"/>
            <p:cNvSpPr>
              <a:spLocks noChangeArrowheads="1"/>
            </p:cNvSpPr>
            <p:nvPr/>
          </p:nvSpPr>
          <p:spPr bwMode="auto">
            <a:xfrm>
              <a:off x="6172200" y="0"/>
              <a:ext cx="1524000" cy="1951038"/>
            </a:xfrm>
            <a:prstGeom prst="rect">
              <a:avLst/>
            </a:prstGeom>
            <a:gradFill rotWithShape="1">
              <a:gsLst>
                <a:gs pos="0">
                  <a:srgbClr val="529A52"/>
                </a:gs>
                <a:gs pos="50000">
                  <a:srgbClr val="79DD79"/>
                </a:gs>
                <a:gs pos="100000">
                  <a:srgbClr val="91FF91"/>
                </a:gs>
              </a:gsLst>
              <a:lin ang="5400000" scaled="1"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08553" name="Line 27"/>
            <p:cNvSpPr>
              <a:spLocks noChangeShapeType="1"/>
            </p:cNvSpPr>
            <p:nvPr/>
          </p:nvSpPr>
          <p:spPr bwMode="auto">
            <a:xfrm>
              <a:off x="0" y="1981200"/>
              <a:ext cx="9144000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54" name="Line 28"/>
            <p:cNvSpPr>
              <a:spLocks noChangeShapeType="1"/>
            </p:cNvSpPr>
            <p:nvPr/>
          </p:nvSpPr>
          <p:spPr bwMode="auto">
            <a:xfrm>
              <a:off x="6172200" y="0"/>
              <a:ext cx="0" cy="19812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6553200" cy="9906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Enhance Partnering, Leadership and Management 	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305800" cy="4953000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Why?</a:t>
            </a:r>
          </a:p>
          <a:p>
            <a:pPr marL="514350" indent="-514350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Assist </a:t>
            </a:r>
            <a:r>
              <a:rPr lang="en-US" sz="2800" b="1" dirty="0" smtClean="0">
                <a:solidFill>
                  <a:srgbClr val="FF0000"/>
                </a:solidFill>
              </a:rPr>
              <a:t>the Management Board and its members with CBP </a:t>
            </a:r>
            <a:r>
              <a:rPr lang="en-US" sz="2800" b="1" dirty="0" smtClean="0">
                <a:solidFill>
                  <a:srgbClr val="FF0000"/>
                </a:solidFill>
              </a:rPr>
              <a:t>coordination and </a:t>
            </a:r>
            <a:r>
              <a:rPr lang="en-US" sz="2800" b="1" dirty="0" smtClean="0">
                <a:solidFill>
                  <a:srgbClr val="FF0000"/>
                </a:solidFill>
              </a:rPr>
              <a:t>operation needs</a:t>
            </a:r>
            <a:endParaRPr lang="en-US" sz="2800" dirty="0" smtClean="0">
              <a:solidFill>
                <a:srgbClr val="FF0000"/>
              </a:solidFill>
              <a:latin typeface="Bell MT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Essential as determined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by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external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evaluators: GAO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FLC (EO 13508 Strategy; Accountability)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Provide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leadership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on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key issues: alignment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, adaptive management, accountability and progress reports, cross-GIT colaboration, and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governance based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on fair and open processes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>
              <a:latin typeface="Bell MT" pitchFamily="18" charset="0"/>
            </a:endParaRPr>
          </a:p>
          <a:p>
            <a:pPr marL="914400" lvl="1" indent="-514350">
              <a:buNone/>
              <a:defRPr/>
            </a:pPr>
            <a:endParaRPr lang="en-US" sz="1600" dirty="0" smtClean="0">
              <a:latin typeface="Bell MT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endParaRPr lang="en-US" sz="2000" dirty="0" smtClean="0">
              <a:latin typeface="Bell MT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None/>
              <a:defRPr/>
            </a:pPr>
            <a:endParaRPr lang="en-US" sz="2000" dirty="0" smtClean="0">
              <a:latin typeface="Bell MT" pitchFamily="18" charset="0"/>
            </a:endParaRPr>
          </a:p>
        </p:txBody>
      </p:sp>
      <p:sp>
        <p:nvSpPr>
          <p:cNvPr id="10854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906E41-7929-4DD7-AD50-432592064013}" type="slidenum">
              <a:rPr lang="en-US" smtClean="0">
                <a:solidFill>
                  <a:srgbClr val="898989"/>
                </a:solidFill>
              </a:rPr>
              <a:pPr/>
              <a:t>2</a:t>
            </a:fld>
            <a:endParaRPr lang="en-US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0"/>
            <a:ext cx="9144000" cy="1219200"/>
            <a:chOff x="0" y="0"/>
            <a:chExt cx="9144000" cy="1981200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6172200" cy="19812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7696200" y="0"/>
              <a:ext cx="1447800" cy="19502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552" name="Rectangle 12"/>
            <p:cNvSpPr>
              <a:spLocks noChangeArrowheads="1"/>
            </p:cNvSpPr>
            <p:nvPr/>
          </p:nvSpPr>
          <p:spPr bwMode="auto">
            <a:xfrm>
              <a:off x="6172200" y="0"/>
              <a:ext cx="1524000" cy="1951038"/>
            </a:xfrm>
            <a:prstGeom prst="rect">
              <a:avLst/>
            </a:prstGeom>
            <a:gradFill rotWithShape="1">
              <a:gsLst>
                <a:gs pos="0">
                  <a:srgbClr val="529A52"/>
                </a:gs>
                <a:gs pos="50000">
                  <a:srgbClr val="79DD79"/>
                </a:gs>
                <a:gs pos="100000">
                  <a:srgbClr val="91FF91"/>
                </a:gs>
              </a:gsLst>
              <a:lin ang="5400000" scaled="1"/>
            </a:gra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08553" name="Line 27"/>
            <p:cNvSpPr>
              <a:spLocks noChangeShapeType="1"/>
            </p:cNvSpPr>
            <p:nvPr/>
          </p:nvSpPr>
          <p:spPr bwMode="auto">
            <a:xfrm>
              <a:off x="0" y="1981200"/>
              <a:ext cx="9144000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54" name="Line 28"/>
            <p:cNvSpPr>
              <a:spLocks noChangeShapeType="1"/>
            </p:cNvSpPr>
            <p:nvPr/>
          </p:nvSpPr>
          <p:spPr bwMode="auto">
            <a:xfrm>
              <a:off x="6172200" y="0"/>
              <a:ext cx="0" cy="19812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6096000" cy="11430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305800" cy="4953000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Who?</a:t>
            </a:r>
            <a:endParaRPr lang="en-US" sz="4000" b="1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Cross-program support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role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function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necessitates work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ing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with many stakeholders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represented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by the membership of MB and GITs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GIT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representation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currently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made up of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J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urisdictions,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EPA,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DoD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Advisory Committee Liaisons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, and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the Bay Commission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514350" indent="-514350"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Close colaboration with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STAR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supports adaptive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management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through monitoring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data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collected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854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906E41-7929-4DD7-AD50-432592064013}" type="slidenum">
              <a:rPr lang="en-US" smtClean="0">
                <a:solidFill>
                  <a:srgbClr val="898989"/>
                </a:solidFill>
              </a:rPr>
              <a:pPr/>
              <a:t>3</a:t>
            </a:fld>
            <a:endParaRPr lang="en-US" smtClean="0">
              <a:solidFill>
                <a:srgbClr val="89898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6324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Enhance Partnering, Leadership and Management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158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Enhance Partnering, Leadership and Management </vt:lpstr>
      <vt:lpstr>Enhance Partnering, Leadership and Management  </vt:lpstr>
      <vt:lpstr>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sarah.diebel</cp:lastModifiedBy>
  <cp:revision>87</cp:revision>
  <dcterms:created xsi:type="dcterms:W3CDTF">2006-08-16T00:00:00Z</dcterms:created>
  <dcterms:modified xsi:type="dcterms:W3CDTF">2012-07-20T16:22:53Z</dcterms:modified>
</cp:coreProperties>
</file>