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4" r:id="rId7"/>
    <p:sldId id="263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5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1B356-2F4E-494F-9432-4AFCEEAAF3C9}" type="datetimeFigureOut">
              <a:rPr lang="en-US" smtClean="0"/>
              <a:pPr/>
              <a:t>9/17/2012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103D8-4B31-4329-8B0E-1ECABD845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1B356-2F4E-494F-9432-4AFCEEAAF3C9}" type="datetimeFigureOut">
              <a:rPr lang="en-US" smtClean="0"/>
              <a:pPr/>
              <a:t>9/17/2012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103D8-4B31-4329-8B0E-1ECABD845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1B356-2F4E-494F-9432-4AFCEEAAF3C9}" type="datetimeFigureOut">
              <a:rPr lang="en-US" smtClean="0"/>
              <a:pPr/>
              <a:t>9/17/2012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103D8-4B31-4329-8B0E-1ECABD845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1B356-2F4E-494F-9432-4AFCEEAAF3C9}" type="datetimeFigureOut">
              <a:rPr lang="en-US" smtClean="0"/>
              <a:pPr/>
              <a:t>9/17/2012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103D8-4B31-4329-8B0E-1ECABD845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1B356-2F4E-494F-9432-4AFCEEAAF3C9}" type="datetimeFigureOut">
              <a:rPr lang="en-US" smtClean="0"/>
              <a:pPr/>
              <a:t>9/17/2012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103D8-4B31-4329-8B0E-1ECABD845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1B356-2F4E-494F-9432-4AFCEEAAF3C9}" type="datetimeFigureOut">
              <a:rPr lang="en-US" smtClean="0"/>
              <a:pPr/>
              <a:t>9/17/2012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103D8-4B31-4329-8B0E-1ECABD845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1B356-2F4E-494F-9432-4AFCEEAAF3C9}" type="datetimeFigureOut">
              <a:rPr lang="en-US" smtClean="0"/>
              <a:pPr/>
              <a:t>9/17/2012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103D8-4B31-4329-8B0E-1ECABD845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1B356-2F4E-494F-9432-4AFCEEAAF3C9}" type="datetimeFigureOut">
              <a:rPr lang="en-US" smtClean="0"/>
              <a:pPr/>
              <a:t>9/17/2012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103D8-4B31-4329-8B0E-1ECABD845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1B356-2F4E-494F-9432-4AFCEEAAF3C9}" type="datetimeFigureOut">
              <a:rPr lang="en-US" smtClean="0"/>
              <a:pPr/>
              <a:t>9/17/2012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103D8-4B31-4329-8B0E-1ECABD845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1B356-2F4E-494F-9432-4AFCEEAAF3C9}" type="datetimeFigureOut">
              <a:rPr lang="en-US" smtClean="0"/>
              <a:pPr/>
              <a:t>9/17/2012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103D8-4B31-4329-8B0E-1ECABD845B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91B356-2F4E-494F-9432-4AFCEEAAF3C9}" type="datetimeFigureOut">
              <a:rPr lang="en-US" smtClean="0"/>
              <a:pPr/>
              <a:t>9/17/2012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DA103D8-4B31-4329-8B0E-1ECABD845B0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891B356-2F4E-494F-9432-4AFCEEAAF3C9}" type="datetimeFigureOut">
              <a:rPr lang="en-US" smtClean="0"/>
              <a:pPr/>
              <a:t>9/17/2012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DA103D8-4B31-4329-8B0E-1ECABD845B0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743200"/>
            <a:ext cx="7851648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The Application of Agricultural Practice Life Spans in Tracking, Verification and Reporting Systems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953000"/>
            <a:ext cx="7854696" cy="1752600"/>
          </a:xfrm>
        </p:spPr>
        <p:txBody>
          <a:bodyPr/>
          <a:lstStyle/>
          <a:p>
            <a:pPr algn="ctr"/>
            <a:r>
              <a:rPr lang="en-US" dirty="0" smtClean="0"/>
              <a:t>Mark Dubin</a:t>
            </a:r>
          </a:p>
          <a:p>
            <a:pPr algn="ctr"/>
            <a:r>
              <a:rPr lang="en-US" sz="2000" dirty="0" smtClean="0"/>
              <a:t>Agricultural Technical Coordinator</a:t>
            </a:r>
          </a:p>
          <a:p>
            <a:pPr algn="ctr"/>
            <a:r>
              <a:rPr lang="en-US" sz="2000" dirty="0" smtClean="0"/>
              <a:t>University  of Maryland Extension - College Park</a:t>
            </a:r>
            <a:endParaRPr 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85800" y="-77788"/>
            <a:ext cx="10591800" cy="70643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4755" name="Text Box 3"/>
          <p:cNvSpPr txBox="1">
            <a:spLocks noChangeArrowheads="1"/>
          </p:cNvSpPr>
          <p:nvPr/>
        </p:nvSpPr>
        <p:spPr bwMode="auto">
          <a:xfrm>
            <a:off x="152400" y="1752600"/>
            <a:ext cx="88392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defRPr/>
            </a:pPr>
            <a:endParaRPr lang="en-US" sz="4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defRPr/>
            </a:pPr>
            <a:endParaRPr lang="en-US" sz="4800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1143000" y="3124200"/>
            <a:ext cx="7162800" cy="265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Mark Dubin</a:t>
            </a:r>
            <a:b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Agricultural Technical Coordinator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University of Maryland Extension-College Park</a:t>
            </a:r>
            <a:b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College of Agriculture and Natural Resources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USDA-NIFA Mid-Atlantic Water Program</a:t>
            </a:r>
            <a:b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mdubin06@umd.edu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EPA Chesapeake Bay Program Office</a:t>
            </a:r>
            <a:b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mdubin@chesapeakebay.net </a:t>
            </a:r>
          </a:p>
        </p:txBody>
      </p:sp>
      <p:pic>
        <p:nvPicPr>
          <p:cNvPr id="6149" name="Picture 6" descr="cbplogocolor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23050" y="152400"/>
            <a:ext cx="2520950" cy="2073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0" name="Picture 8" descr="Extension_UMD_slogan_colo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52400"/>
            <a:ext cx="2743200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1" name="Picture 10" descr="mid-atlantic_stmp_0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0" y="4038600"/>
            <a:ext cx="1901825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52" name="Picture 12" descr="timthumb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162800" y="4800600"/>
            <a:ext cx="19812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Agricultural Life Spans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Agricultural practice life spans can be defined into two major categories: </a:t>
            </a:r>
          </a:p>
          <a:p>
            <a:pPr lvl="1"/>
            <a:r>
              <a:rPr lang="en-US" dirty="0" smtClean="0"/>
              <a:t>Contractual life spans-</a:t>
            </a:r>
            <a:br>
              <a:rPr lang="en-US" dirty="0" smtClean="0"/>
            </a:br>
            <a:r>
              <a:rPr lang="en-US" dirty="0" smtClean="0"/>
              <a:t>The life span of the contractual agreement for the implementation and maintenance of the practice; typically related to financial cost-share assistance. Verification is normally implemented as a requirement.</a:t>
            </a:r>
            <a:br>
              <a:rPr lang="en-US" dirty="0" smtClean="0"/>
            </a:b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Engineered life spans-</a:t>
            </a:r>
            <a:br>
              <a:rPr lang="en-US" dirty="0" smtClean="0"/>
            </a:br>
            <a:r>
              <a:rPr lang="en-US" dirty="0" smtClean="0"/>
              <a:t>The estimated physical life span of the practice if implemented and maintained properly under average conditions use and environmental conditions. Verification may or may not be implemented as a requirement.    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Agricultural Life Spans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Agricultural contractual life spans are variable across types of practices and programs:</a:t>
            </a:r>
          </a:p>
          <a:p>
            <a:pPr lvl="1"/>
            <a:r>
              <a:rPr lang="en-US" dirty="0" smtClean="0"/>
              <a:t>Management Practices-</a:t>
            </a:r>
          </a:p>
          <a:p>
            <a:pPr lvl="2"/>
            <a:r>
              <a:rPr lang="en-US" dirty="0" smtClean="0"/>
              <a:t>Cover crops : 5-6 months</a:t>
            </a:r>
          </a:p>
          <a:p>
            <a:pPr lvl="2"/>
            <a:r>
              <a:rPr lang="en-US" dirty="0" smtClean="0"/>
              <a:t>Crop Residue/Tillage: 1-3 years</a:t>
            </a:r>
          </a:p>
          <a:p>
            <a:pPr lvl="2"/>
            <a:r>
              <a:rPr lang="en-US" dirty="0" smtClean="0"/>
              <a:t>Nutrient Management: 3 years</a:t>
            </a:r>
          </a:p>
          <a:p>
            <a:pPr lvl="2"/>
            <a:r>
              <a:rPr lang="en-US" dirty="0" smtClean="0"/>
              <a:t>Conservation Plan: 10 years</a:t>
            </a:r>
          </a:p>
          <a:p>
            <a:pPr lvl="1"/>
            <a:r>
              <a:rPr lang="en-US" dirty="0" smtClean="0"/>
              <a:t>Structural Practices-</a:t>
            </a:r>
          </a:p>
          <a:p>
            <a:pPr lvl="2"/>
            <a:r>
              <a:rPr lang="en-US" dirty="0" smtClean="0"/>
              <a:t>Grass Waterway: 5-10 years</a:t>
            </a:r>
          </a:p>
          <a:p>
            <a:pPr lvl="2"/>
            <a:r>
              <a:rPr lang="en-US" dirty="0" smtClean="0"/>
              <a:t>Fencing: 10-20 years</a:t>
            </a:r>
          </a:p>
          <a:p>
            <a:pPr lvl="2"/>
            <a:r>
              <a:rPr lang="en-US" dirty="0" smtClean="0"/>
              <a:t>Barnyards: 10 years</a:t>
            </a:r>
          </a:p>
          <a:p>
            <a:pPr lvl="2"/>
            <a:r>
              <a:rPr lang="en-US" dirty="0" smtClean="0"/>
              <a:t>Manure Waste Storage: 10-15 years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Agricultural Life Spans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Agricultural engineered life spans are variable across types of practices, operation, maintenance and environmental conditions:</a:t>
            </a:r>
          </a:p>
          <a:p>
            <a:pPr lvl="1"/>
            <a:r>
              <a:rPr lang="en-US" dirty="0" smtClean="0"/>
              <a:t>Management Practices-</a:t>
            </a:r>
          </a:p>
          <a:p>
            <a:pPr lvl="2"/>
            <a:r>
              <a:rPr lang="en-US" dirty="0" smtClean="0"/>
              <a:t>Similar as contractual life spans.</a:t>
            </a:r>
            <a:br>
              <a:rPr lang="en-US" dirty="0" smtClean="0"/>
            </a:br>
            <a:endParaRPr lang="en-US" dirty="0" smtClean="0"/>
          </a:p>
          <a:p>
            <a:pPr lvl="1"/>
            <a:r>
              <a:rPr lang="en-US" dirty="0" smtClean="0"/>
              <a:t>Structural Practices</a:t>
            </a:r>
          </a:p>
          <a:p>
            <a:pPr lvl="2"/>
            <a:r>
              <a:rPr lang="en-US" dirty="0" smtClean="0"/>
              <a:t>Similar as contracted but is likely to be longer given proper operation and maintenance.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Agricultural Life Spans 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Where do agricultural practice life spans originate from? </a:t>
            </a:r>
          </a:p>
          <a:p>
            <a:pPr lvl="1"/>
            <a:r>
              <a:rPr lang="en-US" dirty="0" smtClean="0"/>
              <a:t>USDA-NRCS contractual and engineered life spans are developed through the National Handbook of Conservation Practice (NHCP) standards and utilized by FSA and NRCS programs. </a:t>
            </a:r>
          </a:p>
          <a:p>
            <a:pPr lvl="1"/>
            <a:r>
              <a:rPr lang="en-US" dirty="0" smtClean="0"/>
              <a:t>State NRCS offices can modify the national life spans to meet state or local needs.</a:t>
            </a:r>
          </a:p>
          <a:p>
            <a:pPr lvl="1"/>
            <a:r>
              <a:rPr lang="en-US" dirty="0" smtClean="0"/>
              <a:t>States typically incorporate NRCS contractual and engineered life spans into their programs. State program life span exceptions are possible due to administrative requirements.  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Agricultural Life Spans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How are practice life spans already being utilized for tracking, verification and reporting?</a:t>
            </a:r>
          </a:p>
          <a:p>
            <a:pPr lvl="1"/>
            <a:r>
              <a:rPr lang="en-US" dirty="0" smtClean="0"/>
              <a:t>Contractual Life Spans-</a:t>
            </a:r>
          </a:p>
          <a:p>
            <a:pPr lvl="2"/>
            <a:r>
              <a:rPr lang="en-US" dirty="0" smtClean="0"/>
              <a:t>USDA contractual  and engineered life spans are incorporated into FSA and NRCS program databases for tracking, verification and reporting.</a:t>
            </a:r>
          </a:p>
          <a:p>
            <a:pPr lvl="2"/>
            <a:r>
              <a:rPr lang="en-US" dirty="0" smtClean="0"/>
              <a:t>USGS reporting of FSA/NRCS practice data for the CBP partnership is based on life spans.</a:t>
            </a:r>
          </a:p>
          <a:p>
            <a:pPr lvl="2"/>
            <a:r>
              <a:rPr lang="en-US" dirty="0" smtClean="0"/>
              <a:t>State programs typically track and verify practices based on contractual life spans. Reporting is typically not based on life spans. </a:t>
            </a:r>
          </a:p>
          <a:p>
            <a:pPr lvl="2"/>
            <a:r>
              <a:rPr lang="en-US" dirty="0" smtClean="0"/>
              <a:t>Virginia has utilized life spans for tracking and reporting of some agricultural BMPs.  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NRCSMD8000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15240" y="0"/>
            <a:ext cx="9159240" cy="6858000"/>
          </a:xfrm>
          <a:prstGeom prst="rect">
            <a:avLst/>
          </a:prstGeom>
        </p:spPr>
      </p:pic>
      <p:sp>
        <p:nvSpPr>
          <p:cNvPr id="41986" name="Text Box 4"/>
          <p:cNvSpPr txBox="1">
            <a:spLocks noChangeArrowheads="1"/>
          </p:cNvSpPr>
          <p:nvPr/>
        </p:nvSpPr>
        <p:spPr bwMode="auto">
          <a:xfrm>
            <a:off x="2819400" y="3581400"/>
            <a:ext cx="36576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 dirty="0">
                <a:solidFill>
                  <a:schemeClr val="bg1"/>
                </a:solidFill>
              </a:rPr>
              <a:t>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299</TotalTime>
  <Words>310</Words>
  <Application>Microsoft Office PowerPoint</Application>
  <PresentationFormat>On-screen Show (4:3)</PresentationFormat>
  <Paragraphs>43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Flow</vt:lpstr>
      <vt:lpstr>The Application of Agricultural Practice Life Spans in Tracking, Verification and Reporting Systems</vt:lpstr>
      <vt:lpstr>Slide 2</vt:lpstr>
      <vt:lpstr>Agricultural Life Spans</vt:lpstr>
      <vt:lpstr>Agricultural Life Spans </vt:lpstr>
      <vt:lpstr>Agricultural Life Spans </vt:lpstr>
      <vt:lpstr>Agricultural Life Spans  </vt:lpstr>
      <vt:lpstr>Agricultural Life Spans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Agricultural Practice Life-spans</dc:title>
  <dc:creator>mpd</dc:creator>
  <cp:lastModifiedBy>mharrington</cp:lastModifiedBy>
  <cp:revision>21</cp:revision>
  <dcterms:created xsi:type="dcterms:W3CDTF">2012-09-10T21:35:32Z</dcterms:created>
  <dcterms:modified xsi:type="dcterms:W3CDTF">2012-09-17T12:15:17Z</dcterms:modified>
</cp:coreProperties>
</file>