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55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ED80B0-0CD5-494E-AD4A-9B0D5253AA5A}" type="datetimeFigureOut">
              <a:rPr lang="en-US" smtClean="0"/>
              <a:pPr/>
              <a:t>9/27/2012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0EB70D-7C86-4176-8729-B9484E5A6B5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D80B0-0CD5-494E-AD4A-9B0D5253AA5A}" type="datetimeFigureOut">
              <a:rPr lang="en-US" smtClean="0"/>
              <a:pPr/>
              <a:t>9/27/2012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0EB70D-7C86-4176-8729-B9484E5A6B5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AgWG Meeting Summary</a:t>
            </a:r>
            <a:endParaRPr lang="en-US" dirty="0"/>
          </a:p>
        </p:txBody>
      </p:sp>
      <p:sp>
        <p:nvSpPr>
          <p:cNvPr id="3" name="Subtitle 2"/>
          <p:cNvSpPr>
            <a:spLocks noGrp="1"/>
          </p:cNvSpPr>
          <p:nvPr>
            <p:ph type="subTitle" idx="1"/>
          </p:nvPr>
        </p:nvSpPr>
        <p:spPr/>
        <p:txBody>
          <a:bodyPr/>
          <a:lstStyle/>
          <a:p>
            <a:r>
              <a:rPr lang="en-US" dirty="0" smtClean="0"/>
              <a:t>September 20, 2012</a:t>
            </a:r>
          </a:p>
          <a:p>
            <a:r>
              <a:rPr lang="en-US" dirty="0" smtClean="0"/>
              <a:t>Annapolis, MD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en-US" dirty="0" smtClean="0"/>
              <a:t>Verification- States</a:t>
            </a:r>
          </a:p>
          <a:p>
            <a:pPr lvl="1"/>
            <a:r>
              <a:rPr lang="en-US" dirty="0" smtClean="0"/>
              <a:t>DE- concerned that report wording may be miss-leading and should be reviewed for finalization- effectiveness values and performance are concerns</a:t>
            </a:r>
          </a:p>
          <a:p>
            <a:pPr lvl="1"/>
            <a:r>
              <a:rPr lang="en-US" dirty="0" smtClean="0"/>
              <a:t>PA- many people will be focused on the ppt. vs. the report itself and it is important to ensure that ppt. is more fully explanative of the report in this regard</a:t>
            </a:r>
          </a:p>
          <a:p>
            <a:r>
              <a:rPr lang="en-US" dirty="0" smtClean="0"/>
              <a:t>Verification- Non-State</a:t>
            </a:r>
          </a:p>
          <a:p>
            <a:pPr lvl="1"/>
            <a:r>
              <a:rPr lang="en-US" dirty="0" smtClean="0"/>
              <a:t>Bill A.- sees Tt report as good summary and appreciates the incorporation of information from NASS; working towards verification for 2013-14 Progress Reporting towards Milestones; Forestry looking at gain/loss of total acres; Stormwater focused on MS4 areas and do not have a plan to verify non-MS4 areas- over a 10 year period of verification; WWT non-significant facilities, CSOs  and on-lot septic are not prepared to provide a verification plan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r>
              <a:rPr lang="en-US" dirty="0" smtClean="0"/>
              <a:t>Verification- Non-State cont.</a:t>
            </a:r>
          </a:p>
          <a:p>
            <a:pPr lvl="1"/>
            <a:r>
              <a:rPr lang="en-US" dirty="0" smtClean="0"/>
              <a:t>Bill A.- scale issue discussions; PA concerned that AgWG is over-thinking the process; he has drafted a two-page verification protocol which is simpler and has been circulated to all six jurisdictions- feed back is what has been described today by the states</a:t>
            </a:r>
          </a:p>
          <a:p>
            <a:pPr lvl="1"/>
            <a:r>
              <a:rPr lang="en-US" dirty="0" smtClean="0"/>
              <a:t>Bill A.- concerns with the letters that have been sent out to the verification panel yesterday and not representative of the balanced representation requested- outside representation, unbalanced sector representation</a:t>
            </a:r>
          </a:p>
          <a:p>
            <a:pPr lvl="1"/>
            <a:r>
              <a:rPr lang="en-US" dirty="0" smtClean="0"/>
              <a:t>VA- alternative verification protocol has been reviewed by VA and sees benefits for consideration by other states- would recommend that committee consider </a:t>
            </a:r>
          </a:p>
          <a:p>
            <a:pPr lvl="1"/>
            <a:r>
              <a:rPr lang="en-US" dirty="0" smtClean="0"/>
              <a:t>Bill A.- can provide the document for the workgroup</a:t>
            </a:r>
          </a:p>
          <a:p>
            <a:pPr lvl="1"/>
            <a:r>
              <a:rPr lang="en-US" dirty="0" smtClean="0"/>
              <a:t>NGO- compliment Tt on the report; BMP function vs. presence is an important point that should be taken into consideration for any protocol; NMPs are a major BMP for states to achieve the WIP commitments- Tt report identified differences between structural, annual and management plans- recommend a focus of attention on NMPs  verification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r>
              <a:rPr lang="en-US" dirty="0" smtClean="0"/>
              <a:t>Verification- Non-States</a:t>
            </a:r>
          </a:p>
          <a:p>
            <a:pPr lvl="1"/>
            <a:r>
              <a:rPr lang="en-US" dirty="0" smtClean="0"/>
              <a:t>NGO- create a higher level of confidence with verification and consider crediting values associated with confidence levels; consider a time phased implementation for implementation; build upon existing verification protocols and improve them over time as per the NAS independent report recommendations</a:t>
            </a:r>
          </a:p>
          <a:p>
            <a:pPr lvl="1"/>
            <a:r>
              <a:rPr lang="en-US" dirty="0" smtClean="0"/>
              <a:t>NGO- riparian buffers are subject to bypass flows over time and create concentrated flow as identified by Tt report; one practice we need to assess as per the associated model effectiveness values </a:t>
            </a:r>
          </a:p>
          <a:p>
            <a:pPr lvl="1"/>
            <a:r>
              <a:rPr lang="en-US" dirty="0" smtClean="0"/>
              <a:t>NGO- purpose of verification is not just to verify what is not in place, but to explain, educate and outreach to the producers; should be included in the report as a goal; cost need to be included in the total BMP costs</a:t>
            </a:r>
          </a:p>
          <a:p>
            <a:pPr lvl="1"/>
            <a:r>
              <a:rPr lang="en-US" dirty="0" smtClean="0"/>
              <a:t>NGO- EPA has published guidance on standards that has been provided to the partner already- establishes goals for transparency and accountability</a:t>
            </a:r>
          </a:p>
          <a:p>
            <a:pPr lvl="1"/>
            <a:r>
              <a:rPr lang="en-US" dirty="0" smtClean="0"/>
              <a:t>Frank- would like to amend the agenda to finish the verification discussion at 1:00 PM  </a:t>
            </a:r>
          </a:p>
          <a:p>
            <a:pPr lvl="1"/>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62500" lnSpcReduction="20000"/>
          </a:bodyPr>
          <a:lstStyle/>
          <a:p>
            <a:r>
              <a:rPr lang="en-US" dirty="0" smtClean="0"/>
              <a:t>Goal Line 2025 Report</a:t>
            </a:r>
          </a:p>
          <a:p>
            <a:pPr lvl="1"/>
            <a:r>
              <a:rPr lang="en-US" dirty="0" smtClean="0"/>
              <a:t>Mark provided an overview of the draft conference report released by STAC for review</a:t>
            </a:r>
          </a:p>
          <a:p>
            <a:pPr lvl="1"/>
            <a:r>
              <a:rPr lang="en-US" dirty="0" smtClean="0"/>
              <a:t>NGO- suggested that the ARS Manure Summit report be referred to in the Manure Management section of the report- agreed</a:t>
            </a:r>
          </a:p>
          <a:p>
            <a:pPr lvl="1"/>
            <a:r>
              <a:rPr lang="en-US" dirty="0" smtClean="0"/>
              <a:t>PA- question on this report could be used by the states and EPA for the CBP- report would be presented as a guidance support document for enhancements to existing BMPs and programs but not as a template to direct EPA grant programs and thus state programs</a:t>
            </a:r>
          </a:p>
          <a:p>
            <a:pPr lvl="1"/>
            <a:r>
              <a:rPr lang="en-US" dirty="0" smtClean="0"/>
              <a:t>Mark- comments are requested by noon tomorrow to include into a response to STAC</a:t>
            </a:r>
          </a:p>
          <a:p>
            <a:r>
              <a:rPr lang="en-US" dirty="0" smtClean="0"/>
              <a:t>Verification Process</a:t>
            </a:r>
          </a:p>
          <a:p>
            <a:pPr lvl="1"/>
            <a:r>
              <a:rPr lang="en-US" dirty="0" smtClean="0"/>
              <a:t>Bill A.- presented his alternative verification proposal</a:t>
            </a:r>
          </a:p>
          <a:p>
            <a:pPr lvl="1"/>
            <a:r>
              <a:rPr lang="en-US" dirty="0" smtClean="0"/>
              <a:t>CBC- concerns that document does not fully reflect the statements offered by Bill</a:t>
            </a:r>
          </a:p>
          <a:p>
            <a:pPr lvl="1"/>
            <a:r>
              <a:rPr lang="en-US" dirty="0" smtClean="0"/>
              <a:t>NGO- process questions- do not have enough time to review and provide comment on alternative proposal</a:t>
            </a:r>
          </a:p>
          <a:p>
            <a:pPr lvl="1"/>
            <a:r>
              <a:rPr lang="en-US" dirty="0" smtClean="0"/>
              <a:t>Frank- will collect concepts now and will provide condensed proposals for the October workgroup meeting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en-US" dirty="0" smtClean="0"/>
              <a:t>Verification Process</a:t>
            </a:r>
          </a:p>
          <a:p>
            <a:pPr lvl="1"/>
            <a:r>
              <a:rPr lang="en-US" dirty="0" smtClean="0"/>
              <a:t>USDA- will need the services of a full-time stats staff to implement the proposal across the watershed</a:t>
            </a:r>
          </a:p>
          <a:p>
            <a:pPr lvl="1"/>
            <a:r>
              <a:rPr lang="en-US" dirty="0" smtClean="0"/>
              <a:t>MD- there are elements of the alternative proposal but there are needs for an adaptive approach when difficulties arise; not comfortable with a credit discount process and do not see documentation for that approach</a:t>
            </a:r>
          </a:p>
          <a:p>
            <a:pPr lvl="1"/>
            <a:r>
              <a:rPr lang="en-US" dirty="0" smtClean="0"/>
              <a:t>VA- suggest to have time for people to review and comment on the alternative proposal</a:t>
            </a:r>
          </a:p>
          <a:p>
            <a:pPr lvl="1"/>
            <a:r>
              <a:rPr lang="en-US" dirty="0" smtClean="0"/>
              <a:t>Bill A.- do not see his proposal in conflict with the draft matrix</a:t>
            </a:r>
          </a:p>
          <a:p>
            <a:pPr lvl="1"/>
            <a:r>
              <a:rPr lang="en-US" dirty="0" smtClean="0"/>
              <a:t>NGO- where are we on completing the last two columns on the current concept- Frank noted that the Tt information will be considered </a:t>
            </a:r>
          </a:p>
          <a:p>
            <a:pPr lvl="1"/>
            <a:r>
              <a:rPr lang="en-US" dirty="0" smtClean="0"/>
              <a:t>MD- noted that other sector workgroups are also considering BMPs that fall on agricultural lands </a:t>
            </a:r>
          </a:p>
          <a:p>
            <a:pPr lvl="1"/>
            <a:endParaRPr lang="en-US" dirty="0"/>
          </a:p>
          <a:p>
            <a:pPr lvl="1"/>
            <a:endParaRPr lang="en-US" dirty="0" smtClean="0"/>
          </a:p>
          <a:p>
            <a:pPr lvl="1"/>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62500" lnSpcReduction="20000"/>
          </a:bodyPr>
          <a:lstStyle/>
          <a:p>
            <a:r>
              <a:rPr lang="en-US" dirty="0" smtClean="0"/>
              <a:t>Verification Process cont.</a:t>
            </a:r>
          </a:p>
          <a:p>
            <a:pPr lvl="1"/>
            <a:r>
              <a:rPr lang="en-US" dirty="0" smtClean="0"/>
              <a:t>NRCS- question on the process for finalizing the verification- Mark addressed the complex review and comment process of the partnership; the workgroup is not a decision body but recommends for the CBP partnership decision (PSC)  </a:t>
            </a:r>
          </a:p>
          <a:p>
            <a:r>
              <a:rPr lang="en-US" dirty="0" smtClean="0"/>
              <a:t>Mid-Point Assessment- States</a:t>
            </a:r>
          </a:p>
          <a:p>
            <a:pPr lvl="1"/>
            <a:r>
              <a:rPr lang="en-US" dirty="0" smtClean="0"/>
              <a:t>Mark provided overview of the process and request from the WQGIT </a:t>
            </a:r>
          </a:p>
          <a:p>
            <a:pPr lvl="1"/>
            <a:r>
              <a:rPr lang="en-US" dirty="0" smtClean="0"/>
              <a:t>DE- provided verbally their top priorities</a:t>
            </a:r>
          </a:p>
          <a:p>
            <a:pPr lvl="1"/>
            <a:r>
              <a:rPr lang="en-US" dirty="0" smtClean="0"/>
              <a:t>NY- priorities in spreadsheet</a:t>
            </a:r>
          </a:p>
          <a:p>
            <a:pPr lvl="1"/>
            <a:r>
              <a:rPr lang="en-US" dirty="0" smtClean="0"/>
              <a:t>PA- provided generalist priorities (model related) </a:t>
            </a:r>
          </a:p>
          <a:p>
            <a:pPr lvl="1"/>
            <a:r>
              <a:rPr lang="en-US" dirty="0" smtClean="0"/>
              <a:t>WV- priorities in spreadsheet </a:t>
            </a:r>
          </a:p>
          <a:p>
            <a:pPr lvl="1"/>
            <a:r>
              <a:rPr lang="en-US" dirty="0" smtClean="0"/>
              <a:t>MD- priorities in spreadsheet</a:t>
            </a:r>
          </a:p>
          <a:p>
            <a:pPr lvl="2"/>
            <a:r>
              <a:rPr lang="en-US" dirty="0" smtClean="0"/>
              <a:t>NGO- question on the reason for state vs. county yields </a:t>
            </a:r>
          </a:p>
          <a:p>
            <a:pPr lvl="1"/>
            <a:r>
              <a:rPr lang="en-US" dirty="0" smtClean="0"/>
              <a:t>VA- no comments provided</a:t>
            </a:r>
          </a:p>
          <a:p>
            <a:r>
              <a:rPr lang="en-US" dirty="0" smtClean="0"/>
              <a:t>Mid-Point Assessment- Non-State</a:t>
            </a:r>
          </a:p>
          <a:p>
            <a:pPr lvl="1"/>
            <a:r>
              <a:rPr lang="en-US" dirty="0" smtClean="0"/>
              <a:t>NRCS -did not provide recommendations but are supporting the state partners; internal discussions on the model assumptions and would be interested in holding discussions on  available USDA tools for EPA use; willing to offer expertise on process based assumptions but not offering to provide data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r>
              <a:rPr lang="en-US" dirty="0" smtClean="0"/>
              <a:t>Mid-Point Assessment- Non-State</a:t>
            </a:r>
          </a:p>
          <a:p>
            <a:pPr lvl="1"/>
            <a:r>
              <a:rPr lang="en-US" dirty="0" smtClean="0"/>
              <a:t>USDA- the use of multiple models at a variation of scale that has been proposed by others is similar to what NRCS is suggesting</a:t>
            </a:r>
          </a:p>
          <a:p>
            <a:pPr lvl="1"/>
            <a:r>
              <a:rPr lang="en-US" dirty="0" smtClean="0"/>
              <a:t>DE- the NRCS assumptions is in keeping with DE’s concerns on assumptions due to aging data- extremely important for </a:t>
            </a:r>
            <a:r>
              <a:rPr lang="en-US" dirty="0" err="1" smtClean="0"/>
              <a:t>ag</a:t>
            </a:r>
            <a:endParaRPr lang="en-US" dirty="0" smtClean="0"/>
          </a:p>
          <a:p>
            <a:pPr lvl="1"/>
            <a:r>
              <a:rPr lang="en-US" dirty="0" smtClean="0"/>
              <a:t>Bill A.- lists from states are largely based on SB modeling assumptions; USDA recommended a partnership discussion on SB and EPA has recently released documentation; concerns with assumptions and background data; system review of SB needed</a:t>
            </a:r>
          </a:p>
          <a:p>
            <a:pPr lvl="1"/>
            <a:r>
              <a:rPr lang="en-US" dirty="0" smtClean="0"/>
              <a:t>CBC- defending the model results is a key element for legislative  work and there is a need to be confident of the assumptions and resulting information; need to make processes and practices transparent and closer related to on-the-ground activities vs. interpretation by modelers; model uncertainly needs to be identified- how accurate are the models; can not improve them without knowing uncertainties</a:t>
            </a:r>
          </a:p>
          <a:p>
            <a:pPr lvl="1"/>
            <a:r>
              <a:rPr lang="en-US" dirty="0" smtClean="0"/>
              <a:t>USDA- verification may be one way to move away from modeling to influence policy decisions</a:t>
            </a:r>
          </a:p>
          <a:p>
            <a:pPr lvl="1"/>
            <a:r>
              <a:rPr lang="en-US" dirty="0" smtClean="0"/>
              <a:t>CBC- the model is used to look forward for policy decisions which verification may not assist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en-US" dirty="0" smtClean="0"/>
              <a:t>Mid-Point Assessment</a:t>
            </a:r>
          </a:p>
          <a:p>
            <a:pPr lvl="1"/>
            <a:r>
              <a:rPr lang="en-US" dirty="0" smtClean="0"/>
              <a:t>PA- concerns that the verification discussion may only be used to support the models vs. replace them</a:t>
            </a:r>
          </a:p>
          <a:p>
            <a:pPr lvl="1"/>
            <a:r>
              <a:rPr lang="en-US" dirty="0" smtClean="0"/>
              <a:t>MD- concerns for the ES that the groundwater contribution may change the future load numbers</a:t>
            </a:r>
          </a:p>
          <a:p>
            <a:pPr lvl="1"/>
            <a:r>
              <a:rPr lang="en-US" dirty="0" smtClean="0"/>
              <a:t>Bill A.- manure transport information in PA and other examples could assist with the industry involvement with improved baseline data</a:t>
            </a:r>
          </a:p>
          <a:p>
            <a:pPr lvl="1"/>
            <a:r>
              <a:rPr lang="en-US" dirty="0" smtClean="0"/>
              <a:t>NGO- concerns with assumptions of nutrient losses from poultry operations/litter; N-based NMP representation vs. P-Based in the models</a:t>
            </a:r>
          </a:p>
          <a:p>
            <a:pPr lvl="1"/>
            <a:r>
              <a:rPr lang="en-US" dirty="0" smtClean="0"/>
              <a:t>NGO- would suggest EPA reconsider protected farmland is reflected in the models; EPA-5 region has developed a calculator tool for conserved land and its benefits to water quality; farm land is more than just cropland- need to not discount other features such as forests and wetlands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r>
              <a:rPr lang="en-US" dirty="0" smtClean="0"/>
              <a:t>Mid-Point Assessment</a:t>
            </a:r>
          </a:p>
          <a:p>
            <a:pPr lvl="1"/>
            <a:r>
              <a:rPr lang="en-US" dirty="0" smtClean="0"/>
              <a:t>Frank suggested that the recommendations of the workgroup be developed into a comprehensive document and provided to the members for comment; agreed</a:t>
            </a:r>
          </a:p>
          <a:p>
            <a:pPr lvl="1"/>
            <a:r>
              <a:rPr lang="en-US" dirty="0" smtClean="0"/>
              <a:t>Bill A.- recommend that a request for a day-long discussion on SB be sent to EPA on behalf of the workgroup; seconded by USDA</a:t>
            </a:r>
          </a:p>
          <a:p>
            <a:pPr lvl="1"/>
            <a:r>
              <a:rPr lang="en-US" dirty="0" smtClean="0"/>
              <a:t>CBC- what are the outcomes?</a:t>
            </a:r>
          </a:p>
          <a:p>
            <a:pPr lvl="1"/>
            <a:r>
              <a:rPr lang="en-US" dirty="0" smtClean="0"/>
              <a:t>Bill A.- discussion needed to support the discussions on the mid-point assessments</a:t>
            </a:r>
          </a:p>
          <a:p>
            <a:pPr lvl="1"/>
            <a:r>
              <a:rPr lang="en-US" dirty="0" smtClean="0"/>
              <a:t>USDA- feel that there is enough concerns on the models that EPA will be more open for modifications</a:t>
            </a:r>
          </a:p>
          <a:p>
            <a:pPr lvl="1"/>
            <a:r>
              <a:rPr lang="en-US" dirty="0" smtClean="0"/>
              <a:t>MD- suggests that develop broad headers with supporting bullet points; most diverse land uses of any sector</a:t>
            </a:r>
          </a:p>
          <a:p>
            <a:pPr lvl="1"/>
            <a:r>
              <a:rPr lang="en-US" dirty="0" smtClean="0"/>
              <a:t>SB Workshop discussion approved; Frank assigned committee to formulate request and will </a:t>
            </a:r>
            <a:r>
              <a:rPr lang="en-US" smtClean="0"/>
              <a:t>post for comments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105400"/>
          </a:xfrm>
        </p:spPr>
        <p:txBody>
          <a:bodyPr>
            <a:normAutofit fontScale="85000" lnSpcReduction="20000"/>
          </a:bodyPr>
          <a:lstStyle/>
          <a:p>
            <a:r>
              <a:rPr lang="en-US" dirty="0" smtClean="0"/>
              <a:t>Welcome and Introductions</a:t>
            </a:r>
          </a:p>
          <a:p>
            <a:r>
              <a:rPr lang="en-US" dirty="0" smtClean="0"/>
              <a:t>Minutes</a:t>
            </a:r>
          </a:p>
          <a:p>
            <a:pPr lvl="1"/>
            <a:r>
              <a:rPr lang="en-US" dirty="0" smtClean="0"/>
              <a:t>8/9/12 meeting minutes suggested changes from Bill A. at end of meeting</a:t>
            </a:r>
          </a:p>
          <a:p>
            <a:pPr lvl="1"/>
            <a:r>
              <a:rPr lang="en-US" dirty="0" smtClean="0"/>
              <a:t>Approved as amended w/ tracked changes- VA motion/USDA seconded </a:t>
            </a:r>
          </a:p>
          <a:p>
            <a:pPr lvl="1"/>
            <a:r>
              <a:rPr lang="en-US" dirty="0" smtClean="0"/>
              <a:t>Minutes will be revisited at next meeting  </a:t>
            </a:r>
          </a:p>
          <a:p>
            <a:r>
              <a:rPr lang="en-US" dirty="0" smtClean="0"/>
              <a:t>BMP Verification Process</a:t>
            </a:r>
          </a:p>
          <a:p>
            <a:pPr lvl="1"/>
            <a:r>
              <a:rPr lang="en-US" dirty="0" smtClean="0"/>
              <a:t>September 12</a:t>
            </a:r>
            <a:r>
              <a:rPr lang="en-US" baseline="30000" dirty="0" smtClean="0"/>
              <a:t>th</a:t>
            </a:r>
            <a:r>
              <a:rPr lang="en-US" dirty="0" smtClean="0"/>
              <a:t> meeting w/ Verification SC update</a:t>
            </a:r>
          </a:p>
          <a:p>
            <a:pPr lvl="1"/>
            <a:r>
              <a:rPr lang="en-US" dirty="0" smtClean="0"/>
              <a:t>AgWG presentation by Frank and Mark</a:t>
            </a:r>
          </a:p>
          <a:p>
            <a:pPr lvl="1"/>
            <a:r>
              <a:rPr lang="en-US" dirty="0" smtClean="0"/>
              <a:t>Requested protocol completion by end of January 2013 by AgWG- accepted</a:t>
            </a:r>
          </a:p>
          <a:p>
            <a:pPr lvl="1"/>
            <a:r>
              <a:rPr lang="en-US" dirty="0" smtClean="0"/>
              <a:t>Summary of Tt investigative work previously presented to the AgWG in August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r>
              <a:rPr lang="en-US" dirty="0" smtClean="0"/>
              <a:t>BMP Verification Process cont.</a:t>
            </a:r>
          </a:p>
          <a:p>
            <a:pPr lvl="1"/>
            <a:r>
              <a:rPr lang="en-US" dirty="0" smtClean="0"/>
              <a:t>NGO- comments where provided by the VSC and would like to see these addressed today </a:t>
            </a:r>
          </a:p>
          <a:p>
            <a:pPr lvl="1"/>
            <a:r>
              <a:rPr lang="en-US" dirty="0" smtClean="0"/>
              <a:t>Frank/Mark- the Tt presentation today should address the comments</a:t>
            </a:r>
          </a:p>
          <a:p>
            <a:r>
              <a:rPr lang="en-US" dirty="0" smtClean="0"/>
              <a:t>Tt Draft Summary Report</a:t>
            </a:r>
          </a:p>
          <a:p>
            <a:pPr lvl="1"/>
            <a:r>
              <a:rPr lang="en-US" dirty="0" smtClean="0"/>
              <a:t>Ppt. presentation on draft summary report</a:t>
            </a:r>
          </a:p>
          <a:p>
            <a:pPr lvl="1"/>
            <a:r>
              <a:rPr lang="en-US" dirty="0" smtClean="0"/>
              <a:t>Literature- limited documentation on five categories of protocols being discussed</a:t>
            </a:r>
          </a:p>
          <a:p>
            <a:pPr lvl="1"/>
            <a:r>
              <a:rPr lang="en-US" dirty="0" smtClean="0"/>
              <a:t>NGO/USDA- questions on studies documenting abandoned and un-installed BMPs- Don noted the information from the studies (UT/IN)</a:t>
            </a:r>
          </a:p>
          <a:p>
            <a:pPr lvl="1"/>
            <a:r>
              <a:rPr lang="en-US" dirty="0" smtClean="0"/>
              <a:t>Frank- would recommend reading original study report- Don will provide an electronic copy to the AgWG</a:t>
            </a:r>
          </a:p>
          <a:p>
            <a:pPr lvl="1"/>
            <a:r>
              <a:rPr lang="en-US" dirty="0" smtClean="0"/>
              <a:t>NGO- Jay-Lark report available from VA? Tim S. will provide electronic copy to AgWG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en-US" dirty="0" smtClean="0"/>
              <a:t>Tt Draft Summary Report cont.</a:t>
            </a:r>
          </a:p>
          <a:p>
            <a:pPr lvl="1"/>
            <a:r>
              <a:rPr lang="en-US" dirty="0" smtClean="0"/>
              <a:t>Tim S.- will be releasing NutMan 4 that will reduce/eliminate duplication of NMP records</a:t>
            </a:r>
          </a:p>
          <a:p>
            <a:pPr lvl="1"/>
            <a:r>
              <a:rPr lang="en-US" dirty="0" smtClean="0"/>
              <a:t>DCR does 90% of NMP in state and seeking improved methods to review records</a:t>
            </a:r>
          </a:p>
          <a:p>
            <a:pPr lvl="1"/>
            <a:r>
              <a:rPr lang="en-US" dirty="0" smtClean="0"/>
              <a:t>NGO- recommend review of Bay state records instead of using non-Bay state records- information of verification available from state agencies now as presented by VA to VSC</a:t>
            </a:r>
          </a:p>
          <a:p>
            <a:pPr lvl="1"/>
            <a:r>
              <a:rPr lang="en-US" dirty="0" smtClean="0"/>
              <a:t>NRCS- would be good to review the articles but may have issues with the file review- differences possible between file records and C/S records</a:t>
            </a:r>
          </a:p>
          <a:p>
            <a:pPr lvl="1"/>
            <a:r>
              <a:rPr lang="en-US" dirty="0" smtClean="0"/>
              <a:t>NGO- difference between presence of BMPs and functions- BMPs may degrade over time- could revise header to modify the suggested message</a:t>
            </a:r>
          </a:p>
          <a:p>
            <a:pPr lvl="1"/>
            <a:r>
              <a:rPr lang="en-US" dirty="0" smtClean="0"/>
              <a:t>NGO- suggested modify header to say degrading over time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r>
              <a:rPr lang="en-US" dirty="0" smtClean="0"/>
              <a:t>USDA- recommend that the workgroup consider the information gained from other studies</a:t>
            </a:r>
          </a:p>
          <a:p>
            <a:r>
              <a:rPr lang="en-US" dirty="0" smtClean="0"/>
              <a:t>NGO- concerned that information being provided to the public may be misleading and that this data should be replaced by local state data</a:t>
            </a:r>
          </a:p>
          <a:p>
            <a:r>
              <a:rPr lang="en-US" dirty="0" smtClean="0"/>
              <a:t>Frank- Tt is providing peer reviewed literature as requested by the AgWG and the results will be considered by the workgroup to determine if and how to use along with other suggested sources of information to make a workgroup determination</a:t>
            </a:r>
          </a:p>
          <a:p>
            <a:r>
              <a:rPr lang="en-US" dirty="0" smtClean="0"/>
              <a:t>Don- interview summary</a:t>
            </a:r>
          </a:p>
          <a:p>
            <a:r>
              <a:rPr lang="en-US" dirty="0" smtClean="0"/>
              <a:t>Don- summary points</a:t>
            </a:r>
          </a:p>
          <a:p>
            <a:r>
              <a:rPr lang="en-US" dirty="0" smtClean="0"/>
              <a:t>NGO- NY AEM program could be a good source of implementation information and costs to add to the report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en-US" dirty="0" smtClean="0"/>
              <a:t>Tt Draft Summary Report cont.</a:t>
            </a:r>
          </a:p>
          <a:p>
            <a:pPr lvl="1"/>
            <a:r>
              <a:rPr lang="en-US" dirty="0" smtClean="0"/>
              <a:t>NGO- the report is well accomplished based on the guidance given- USDA has additional documentation on verification for its programs</a:t>
            </a:r>
          </a:p>
          <a:p>
            <a:pPr lvl="1"/>
            <a:r>
              <a:rPr lang="en-US" dirty="0" smtClean="0"/>
              <a:t>PA- concerned that AgWG is doing more than other sectors in developing the documentation report- may be putting the sector at a disadvantage to other sectors such as WWTPs which have good documentation</a:t>
            </a:r>
          </a:p>
          <a:p>
            <a:pPr lvl="1"/>
            <a:r>
              <a:rPr lang="en-US" dirty="0" smtClean="0"/>
              <a:t>USDA- take away message that USDA/State programs may not be adequate to verify BMPs- could have serious consequences to existing programs- interested in clarification</a:t>
            </a:r>
          </a:p>
          <a:p>
            <a:pPr lvl="1"/>
            <a:r>
              <a:rPr lang="en-US" dirty="0" smtClean="0"/>
              <a:t>USDA- interested in entities providing information- Tt interviewed mostly state and academic institutions, but also local agency and those providing direct services to farmers, did not include industry representation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lnSpcReduction="10000"/>
          </a:bodyPr>
          <a:lstStyle/>
          <a:p>
            <a:r>
              <a:rPr lang="en-US" dirty="0" smtClean="0"/>
              <a:t>Tt Draft Summary Report cont.</a:t>
            </a:r>
          </a:p>
          <a:p>
            <a:pPr lvl="1"/>
            <a:r>
              <a:rPr lang="en-US" dirty="0" smtClean="0"/>
              <a:t>Steve- the report provided summary comments but did not create consensus opinions amongst interviewees</a:t>
            </a:r>
          </a:p>
          <a:p>
            <a:pPr lvl="1"/>
            <a:r>
              <a:rPr lang="en-US" dirty="0" smtClean="0"/>
              <a:t>Steve- did not exclude comments and did not condemn current program efforts, but did note opportunities to make improvements in programs</a:t>
            </a:r>
          </a:p>
          <a:p>
            <a:pPr lvl="1"/>
            <a:r>
              <a:rPr lang="en-US" dirty="0" smtClean="0"/>
              <a:t>Don- the intent of the report was to look at all BMPs; e.g. C/S and non-C/S practices </a:t>
            </a:r>
          </a:p>
          <a:p>
            <a:pPr lvl="1"/>
            <a:r>
              <a:rPr lang="en-US" dirty="0" smtClean="0"/>
              <a:t>NRCS- interested in noting that IN and UT studies are based on 20 and 10 year implementation and evaluating current O&amp;M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r>
              <a:rPr lang="en-US" dirty="0" smtClean="0"/>
              <a:t>Verification- States</a:t>
            </a:r>
          </a:p>
          <a:p>
            <a:pPr lvl="1"/>
            <a:r>
              <a:rPr lang="en-US" dirty="0" smtClean="0"/>
              <a:t>VA- approved QAPP already in place, possible additional options in future discussions</a:t>
            </a:r>
          </a:p>
          <a:p>
            <a:pPr lvl="1"/>
            <a:r>
              <a:rPr lang="en-US" dirty="0" smtClean="0"/>
              <a:t>NGO- question on annual audit of VA data as an added value to data verification- VA could not describe in detail but yearly audit of implementation which does not support the literature information presented earlier</a:t>
            </a:r>
          </a:p>
          <a:p>
            <a:pPr lvl="1"/>
            <a:r>
              <a:rPr lang="en-US" dirty="0" smtClean="0"/>
              <a:t>WV- need to be careful in viewing other state verification (UT/IN) programs for Bay state programs, still interested in the value to </a:t>
            </a:r>
          </a:p>
          <a:p>
            <a:pPr lvl="1"/>
            <a:r>
              <a:rPr lang="en-US" dirty="0" smtClean="0"/>
              <a:t>MD- will continue to use the trained agency and third party process for verification; already using Conservation Tracker to provide data on approved and equivalent practices to bring to the workgroup for discussion in the future; developing and using remote sensing for targeted practices; see value in working directly with producers to make improvements where needed from assessments; will consider alternatives as identified by the workgroup that are cost effective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AgWG</a:t>
            </a:r>
            <a:endParaRPr lang="en-US" dirty="0"/>
          </a:p>
        </p:txBody>
      </p:sp>
      <p:sp>
        <p:nvSpPr>
          <p:cNvPr id="3" name="Content Placeholder 2"/>
          <p:cNvSpPr>
            <a:spLocks noGrp="1"/>
          </p:cNvSpPr>
          <p:nvPr>
            <p:ph idx="1"/>
          </p:nvPr>
        </p:nvSpPr>
        <p:spPr>
          <a:xfrm>
            <a:off x="457200" y="1600200"/>
            <a:ext cx="8229600" cy="5257800"/>
          </a:xfrm>
        </p:spPr>
        <p:txBody>
          <a:bodyPr>
            <a:normAutofit fontScale="55000" lnSpcReduction="20000"/>
          </a:bodyPr>
          <a:lstStyle/>
          <a:p>
            <a:r>
              <a:rPr lang="en-US" dirty="0" smtClean="0"/>
              <a:t>Verification- States</a:t>
            </a:r>
          </a:p>
          <a:p>
            <a:pPr lvl="1"/>
            <a:r>
              <a:rPr lang="en-US" dirty="0" smtClean="0"/>
              <a:t>NGO- question on if MD has an annual audit review of the practices? – information included in the Tt report and part of the state QAPP</a:t>
            </a:r>
          </a:p>
          <a:p>
            <a:pPr lvl="1"/>
            <a:r>
              <a:rPr lang="en-US" dirty="0" smtClean="0"/>
              <a:t>NGO- suggest looking at state QAPPs by states to support the discussions</a:t>
            </a:r>
          </a:p>
          <a:p>
            <a:pPr lvl="1"/>
            <a:r>
              <a:rPr lang="en-US" dirty="0" smtClean="0"/>
              <a:t>Frank- identified QAPP for VA, MD; WV does not have a QAPP for a voluntary practices; DE is working to develop a more comprehensive QAPP statement</a:t>
            </a:r>
          </a:p>
          <a:p>
            <a:pPr lvl="1"/>
            <a:r>
              <a:rPr lang="en-US" dirty="0" smtClean="0"/>
              <a:t>DE- really should review data quality and performance; ensuring BMP effectiveness values represented in the models is valuable as well</a:t>
            </a:r>
          </a:p>
          <a:p>
            <a:pPr lvl="1"/>
            <a:r>
              <a:rPr lang="en-US" dirty="0" smtClean="0"/>
              <a:t>PA- implementing multiple verification processes for data for C/S BMPs; non-CS BMPs are best approached in multiple approaches as well- survey works well for some but will need other processes for other BMPs; concerns on costs and resource needs for size of area in state; permitted operations can provide another approach for verification</a:t>
            </a:r>
          </a:p>
          <a:p>
            <a:pPr lvl="1"/>
            <a:r>
              <a:rPr lang="en-US" dirty="0" smtClean="0"/>
              <a:t>PA- concerns that other sector BMPs may not be creating the same level of effort and potentially lead to discounting; Tt report includes a chart of MD NMPs could be also provided by PA to add to the report as well as Nut. Trading</a:t>
            </a:r>
          </a:p>
          <a:p>
            <a:pPr lvl="1"/>
            <a:r>
              <a:rPr lang="en-US" dirty="0" smtClean="0"/>
              <a:t>PA- WWTP sector is using the agriculture sector information to identify Ag as a source of loads</a:t>
            </a:r>
          </a:p>
          <a:p>
            <a:pPr lvl="1"/>
            <a:r>
              <a:rPr lang="en-US" dirty="0" smtClean="0"/>
              <a:t>NY- submitted comments in June discussions which still stand; overall would recommend the AEM program information for NY for C/S and permitted operations; outreach to third party for non-regulated and non-C/S data which may take time to implement; QAPP process is in place but will need to seek additional details to comment; limited funding resources to address verification and new BMPs- see new BMPs as the priority over verification of older BMPs</a:t>
            </a:r>
          </a:p>
          <a:p>
            <a:pPr lvl="1"/>
            <a:r>
              <a:rPr lang="en-US" dirty="0" smtClean="0"/>
              <a:t>NY- little science available as per the Tt report so there is already error in place with protocols; the degree of model error is also present  </a:t>
            </a:r>
          </a:p>
          <a:p>
            <a:pPr lvl="1"/>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2389</Words>
  <Application>Microsoft Office PowerPoint</Application>
  <PresentationFormat>On-screen Show (4:3)</PresentationFormat>
  <Paragraphs>146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AgWG Meeting Summary</vt:lpstr>
      <vt:lpstr>AgWG</vt:lpstr>
      <vt:lpstr>AgWG</vt:lpstr>
      <vt:lpstr>AgWG</vt:lpstr>
      <vt:lpstr>AgWG</vt:lpstr>
      <vt:lpstr>AgWG</vt:lpstr>
      <vt:lpstr>AgWG</vt:lpstr>
      <vt:lpstr>AgWG</vt:lpstr>
      <vt:lpstr>AgWG</vt:lpstr>
      <vt:lpstr>AgWG</vt:lpstr>
      <vt:lpstr>AgWG</vt:lpstr>
      <vt:lpstr>AgWG</vt:lpstr>
      <vt:lpstr>AgWG</vt:lpstr>
      <vt:lpstr>AgWG</vt:lpstr>
      <vt:lpstr>AgWG</vt:lpstr>
      <vt:lpstr>AgWG</vt:lpstr>
      <vt:lpstr>AgWG</vt:lpstr>
      <vt:lpstr>AgWG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AgWG Meeting Summary</dc:title>
  <dc:creator>mpd</dc:creator>
  <cp:lastModifiedBy>mharrington</cp:lastModifiedBy>
  <cp:revision>26</cp:revision>
  <dcterms:created xsi:type="dcterms:W3CDTF">2012-09-20T13:30:28Z</dcterms:created>
  <dcterms:modified xsi:type="dcterms:W3CDTF">2012-09-27T17:56:59Z</dcterms:modified>
</cp:coreProperties>
</file>