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3" r:id="rId3"/>
    <p:sldId id="352" r:id="rId4"/>
    <p:sldId id="354" r:id="rId5"/>
    <p:sldId id="346" r:id="rId6"/>
    <p:sldId id="355" r:id="rId7"/>
    <p:sldId id="347" r:id="rId8"/>
    <p:sldId id="330" r:id="rId9"/>
    <p:sldId id="344" r:id="rId10"/>
    <p:sldId id="343" r:id="rId11"/>
    <p:sldId id="348" r:id="rId12"/>
    <p:sldId id="356" r:id="rId13"/>
    <p:sldId id="350" r:id="rId14"/>
    <p:sldId id="34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nloe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AB6"/>
    <a:srgbClr val="DDBA97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66545" autoAdjust="0"/>
  </p:normalViewPr>
  <p:slideViewPr>
    <p:cSldViewPr>
      <p:cViewPr varScale="1">
        <p:scale>
          <a:sx n="57" d="100"/>
          <a:sy n="57" d="100"/>
        </p:scale>
        <p:origin x="-72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636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0E6B39-3A5B-453D-94C8-E52937EE1B9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F9D87C-C45A-4889-8A3B-D2935A69A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52D3A2-05E7-4191-9B2D-6A02DB94FB5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514018-6E5A-4379-B8F7-1C568062C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terms of our</a:t>
            </a:r>
            <a:r>
              <a:rPr lang="en-US" baseline="0" dirty="0" smtClean="0"/>
              <a:t> overall reports, this is what we’ve had.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2013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plan unhooks us from news that’s dependent on indicator readiness, expired goals or as-yet established new goals/deadlines.  We need to also apply this to reporting in some fashion.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what we should be going for – communications partnership with public, where we bring them along.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2013 public piece, we should start with this report.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Where we are bringing people along: </a:t>
            </a:r>
          </a:p>
          <a:p>
            <a:pPr>
              <a:buFontTx/>
              <a:buChar char="-"/>
            </a:pPr>
            <a:r>
              <a:rPr lang="en-US" baseline="0" dirty="0" smtClean="0"/>
              <a:t>To our website and resources</a:t>
            </a:r>
          </a:p>
          <a:p>
            <a:r>
              <a:rPr lang="en-US" baseline="0" dirty="0" err="1" smtClean="0"/>
              <a:t>uld</a:t>
            </a:r>
            <a:r>
              <a:rPr lang="en-US" baseline="0" dirty="0" smtClean="0"/>
              <a:t> be easy to absorb/understand, engaging,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report should tell a story about “what IS” based on the most recent data </a:t>
            </a:r>
            <a:r>
              <a:rPr lang="en-US" baseline="0" smtClean="0"/>
              <a:t>and look ahead </a:t>
            </a:r>
            <a:r>
              <a:rPr lang="en-US" baseline="0" dirty="0" smtClean="0"/>
              <a:t>if possible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Downplay focus on it being date-specific info (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since this year is an issue)</a:t>
            </a:r>
            <a:endParaRPr lang="en-US" dirty="0" smtClean="0"/>
          </a:p>
          <a:p>
            <a:endParaRPr lang="en-US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do</a:t>
            </a:r>
            <a:r>
              <a:rPr lang="en-US" baseline="0" dirty="0" smtClean="0"/>
              <a:t> a better job at distribution</a:t>
            </a:r>
          </a:p>
          <a:p>
            <a:pPr>
              <a:buFontTx/>
              <a:buChar char="-"/>
            </a:pPr>
            <a:r>
              <a:rPr lang="en-US" baseline="0" dirty="0" smtClean="0"/>
              <a:t>E </a:t>
            </a:r>
            <a:r>
              <a:rPr lang="en-US" baseline="0" dirty="0" err="1" smtClean="0"/>
              <a:t>comm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Mailing?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Also measure success – based on Communications metrics for public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decisions</a:t>
            </a:r>
            <a:r>
              <a:rPr lang="en-US" baseline="0" dirty="0" smtClean="0"/>
              <a:t> by MB relating to communications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2013 strategy to meet our goals: </a:t>
            </a:r>
          </a:p>
          <a:p>
            <a:pPr>
              <a:buFontTx/>
              <a:buChar char="-"/>
            </a:pPr>
            <a:r>
              <a:rPr lang="en-US" baseline="0" dirty="0" smtClean="0"/>
              <a:t> foster better internal communications and understanding thereof</a:t>
            </a:r>
          </a:p>
          <a:p>
            <a:pPr>
              <a:buFontTx/>
              <a:buChar char="-"/>
            </a:pPr>
            <a:r>
              <a:rPr lang="en-US" dirty="0" smtClean="0"/>
              <a:t> further public awareness</a:t>
            </a:r>
            <a:r>
              <a:rPr lang="en-US" baseline="0" dirty="0" smtClean="0"/>
              <a:t> and action through engaging, accurate storytelling &amp; news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Things we’ll do to meet these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Fish Kill video: 2,500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short, it gives our communications some stability as the partnership moves through this transitional period at CBP.</a:t>
            </a:r>
          </a:p>
          <a:p>
            <a:endParaRPr lang="en-US" dirty="0" smtClean="0"/>
          </a:p>
          <a:p>
            <a:r>
              <a:rPr lang="en-US" dirty="0" smtClean="0"/>
              <a:t>It allows us to look ahead and</a:t>
            </a:r>
            <a:r>
              <a:rPr lang="en-US" baseline="0" dirty="0" smtClean="0"/>
              <a:t> supports our goals to: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Be more publicly relevant as a partnership</a:t>
            </a:r>
          </a:p>
          <a:p>
            <a:pPr lvl="1">
              <a:buFontTx/>
              <a:buChar char="-"/>
            </a:pPr>
            <a:r>
              <a:rPr lang="en-US" dirty="0" smtClean="0"/>
              <a:t>Get our news and info out to public in a way that’s meaningful to our audience (create stories)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Build our presence as “the” resource for Bay science, restoration and partnership </a:t>
            </a:r>
          </a:p>
          <a:p>
            <a:pPr lvl="1">
              <a:buFontTx/>
              <a:buChar char="-"/>
            </a:pPr>
            <a:r>
              <a:rPr lang="en-US" dirty="0" smtClean="0"/>
              <a:t>Increase potential for web visits, media inquiries, data and resource use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creates a balanced approach where we are offering messages/stories that are timed and relevant to public interest.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we are bringing people along: </a:t>
            </a:r>
          </a:p>
          <a:p>
            <a:pPr>
              <a:buFontTx/>
              <a:buChar char="-"/>
            </a:pPr>
            <a:r>
              <a:rPr lang="en-US" baseline="0" dirty="0" smtClean="0"/>
              <a:t>To our website and resources</a:t>
            </a:r>
          </a:p>
          <a:p>
            <a:pPr>
              <a:buFontTx/>
              <a:buChar char="-"/>
            </a:pPr>
            <a:r>
              <a:rPr lang="en-US" baseline="0" dirty="0" smtClean="0"/>
              <a:t>In a way they find easy, engaging to what THEY want to know.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Real </a:t>
            </a:r>
            <a:r>
              <a:rPr lang="en-US" dirty="0" err="1" smtClean="0"/>
              <a:t>ppl</a:t>
            </a:r>
            <a:endParaRPr lang="en-US" dirty="0" smtClean="0"/>
          </a:p>
          <a:p>
            <a:pPr marL="685800" lvl="1" indent="-228600">
              <a:buAutoNum type="arabicPeriod"/>
            </a:pPr>
            <a:r>
              <a:rPr lang="en-US" dirty="0" smtClean="0"/>
              <a:t>Grass roots folks – </a:t>
            </a:r>
            <a:r>
              <a:rPr lang="en-US" dirty="0" err="1" smtClean="0"/>
              <a:t>w’shed</a:t>
            </a:r>
            <a:r>
              <a:rPr lang="en-US" dirty="0" smtClean="0"/>
              <a:t> groups,</a:t>
            </a:r>
            <a:r>
              <a:rPr lang="en-US" baseline="0" dirty="0" smtClean="0"/>
              <a:t> watermen, field staff, </a:t>
            </a:r>
            <a:r>
              <a:rPr lang="en-US" dirty="0" smtClean="0"/>
              <a:t>Scientists</a:t>
            </a:r>
            <a:r>
              <a:rPr lang="en-US" baseline="0" dirty="0" smtClean="0"/>
              <a:t> are “real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” too –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: Modeling team story; videos that give identity to those doing the work;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this is how to get at our technical items (BMP </a:t>
            </a:r>
            <a:r>
              <a:rPr lang="en-US" baseline="0" dirty="0" err="1" smtClean="0"/>
              <a:t>verif</a:t>
            </a:r>
            <a:r>
              <a:rPr lang="en-US" baseline="0" dirty="0" smtClean="0"/>
              <a:t>., monitoring, </a:t>
            </a:r>
            <a:r>
              <a:rPr lang="en-US" baseline="0" dirty="0" err="1" smtClean="0"/>
              <a:t>ag</a:t>
            </a:r>
            <a:r>
              <a:rPr lang="en-US" baseline="0" dirty="0" smtClean="0"/>
              <a:t> practices)</a:t>
            </a:r>
          </a:p>
          <a:p>
            <a:pPr marL="685800" lvl="1" indent="-22860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H’thy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w’shed</a:t>
            </a:r>
            <a:r>
              <a:rPr lang="en-US" baseline="0" dirty="0" smtClean="0"/>
              <a:t> not political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May change this slightly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Will share this widely across CBP (leadership, GIT’s)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</a:t>
            </a:r>
            <a:r>
              <a:rPr lang="en-US" baseline="0" dirty="0" smtClean="0"/>
              <a:t>will be using all our tools on each story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By season, with theme</a:t>
            </a:r>
            <a:r>
              <a:rPr lang="en-US" baseline="0" dirty="0" smtClean="0"/>
              <a:t> each season</a:t>
            </a:r>
          </a:p>
          <a:p>
            <a:r>
              <a:rPr lang="en-US" baseline="0" dirty="0" smtClean="0"/>
              <a:t>This </a:t>
            </a:r>
            <a:r>
              <a:rPr lang="en-US" baseline="0" dirty="0" smtClean="0"/>
              <a:t>is not ALL we’ll be doing because we will continue to support partners’ and others relevant stories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balanced approach where we are offering messages/stories that are timed and relevant to public interest. 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this reflects:</a:t>
            </a:r>
          </a:p>
          <a:p>
            <a:pPr>
              <a:buFontTx/>
              <a:buChar char="-"/>
            </a:pPr>
            <a:r>
              <a:rPr lang="en-US" dirty="0" smtClean="0"/>
              <a:t> Only</a:t>
            </a:r>
            <a:r>
              <a:rPr lang="en-US" baseline="0" dirty="0" smtClean="0"/>
              <a:t> the news cycle</a:t>
            </a:r>
          </a:p>
          <a:p>
            <a:pPr>
              <a:buFontTx/>
              <a:buChar char="-"/>
            </a:pPr>
            <a:r>
              <a:rPr lang="en-US" baseline="0" dirty="0" smtClean="0"/>
              <a:t> Our news (there will be other stories)</a:t>
            </a:r>
          </a:p>
          <a:p>
            <a:pPr>
              <a:buFontTx/>
              <a:buChar char="-"/>
            </a:pPr>
            <a:r>
              <a:rPr lang="en-US" baseline="0" dirty="0" smtClean="0"/>
              <a:t> web page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creates a balanced approach where we are offering messages/stories that are timed and relevant to public interest.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we are bringing people along: </a:t>
            </a:r>
          </a:p>
          <a:p>
            <a:pPr>
              <a:buFontTx/>
              <a:buChar char="-"/>
            </a:pPr>
            <a:r>
              <a:rPr lang="en-US" baseline="0" dirty="0" smtClean="0"/>
              <a:t>To our website and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85800"/>
            <a:ext cx="5943600" cy="3048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59436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cbplogoSRP copy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667" b="11667"/>
          <a:stretch>
            <a:fillRect/>
          </a:stretch>
        </p:blipFill>
        <p:spPr>
          <a:xfrm>
            <a:off x="3733800" y="5562600"/>
            <a:ext cx="1590261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95434D-3623-4E38-9E6E-C3D68E401E6C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29D2D-7479-4293-8981-810ED38956D4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20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200"/>
              </a:spcBef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cbplogoSRP copy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667" b="11667"/>
          <a:stretch>
            <a:fillRect/>
          </a:stretch>
        </p:blipFill>
        <p:spPr>
          <a:xfrm>
            <a:off x="0" y="6324600"/>
            <a:ext cx="695739" cy="533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6F8F6-FD73-4957-8F28-8350B8DF0AED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29712-2A02-4C51-A01B-A293CE068C08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6097D-80D8-4D46-B877-1BBAD071E5C9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456BB-04D5-4B5F-A64F-A3B199E23D20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04C931-C8C7-44DA-A97D-94C022302192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3A58F-55CC-4005-8625-AAAA766289A7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chesapeakebay.net/videos/clip/bay_101_fish_kills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85800"/>
            <a:ext cx="6400800" cy="251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Update:  </a:t>
            </a:r>
            <a:br>
              <a:rPr lang="en-US" sz="3200" dirty="0" smtClean="0"/>
            </a:br>
            <a:r>
              <a:rPr lang="en-US" sz="3200" dirty="0" smtClean="0"/>
              <a:t>2013 Communications </a:t>
            </a:r>
            <a:r>
              <a:rPr lang="en-US" sz="3200" dirty="0" smtClean="0"/>
              <a:t>Planning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Comm. Workgroup meeting</a:t>
            </a:r>
            <a:r>
              <a:rPr lang="en-US" sz="2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November  </a:t>
            </a:r>
            <a:r>
              <a:rPr lang="en-US" sz="2000" dirty="0" smtClean="0"/>
              <a:t>8, </a:t>
            </a:r>
            <a:r>
              <a:rPr lang="en-US" sz="2000" dirty="0" smtClean="0"/>
              <a:t>2012 </a:t>
            </a:r>
          </a:p>
          <a:p>
            <a:r>
              <a:rPr lang="en-US" sz="2000" dirty="0" smtClean="0"/>
              <a:t>Margaret Enloe (Alliance for the Bay)  </a:t>
            </a:r>
          </a:p>
          <a:p>
            <a:r>
              <a:rPr lang="en-US" sz="2000" dirty="0" smtClean="0"/>
              <a:t>Director, CBP Communications &amp; Coordinator, Comm. </a:t>
            </a:r>
            <a:r>
              <a:rPr lang="en-US" sz="2000" dirty="0" err="1" smtClean="0"/>
              <a:t>Wkgp</a:t>
            </a:r>
            <a:r>
              <a:rPr lang="en-US" sz="20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Ongoing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CBP will continue to work to:</a:t>
            </a:r>
          </a:p>
          <a:p>
            <a:pPr>
              <a:buFontTx/>
              <a:buChar char="-"/>
            </a:pPr>
            <a:r>
              <a:rPr lang="en-US" sz="3200" dirty="0" smtClean="0"/>
              <a:t>Better understand our audiences &amp; sources</a:t>
            </a:r>
          </a:p>
          <a:p>
            <a:pPr>
              <a:buFontTx/>
              <a:buChar char="-"/>
            </a:pPr>
            <a:r>
              <a:rPr lang="en-US" sz="3200" dirty="0" smtClean="0"/>
              <a:t>Keep our messages simple (</a:t>
            </a:r>
            <a:r>
              <a:rPr lang="en-US" sz="3200" dirty="0" err="1" smtClean="0"/>
              <a:t>ie</a:t>
            </a:r>
            <a:r>
              <a:rPr lang="en-US" sz="3200" dirty="0" smtClean="0"/>
              <a:t>: using our indicators as the raw materials for our stories)</a:t>
            </a:r>
          </a:p>
          <a:p>
            <a:pPr>
              <a:buFontTx/>
              <a:buChar char="-"/>
            </a:pPr>
            <a:r>
              <a:rPr lang="en-US" sz="3200" dirty="0" smtClean="0"/>
              <a:t>Be “the” proactive source for news on the Bay</a:t>
            </a:r>
          </a:p>
          <a:p>
            <a:pPr>
              <a:buFontTx/>
              <a:buChar char="-"/>
            </a:pPr>
            <a:r>
              <a:rPr lang="en-US" sz="3200" dirty="0" smtClean="0"/>
              <a:t>Improve the way science is communicated</a:t>
            </a:r>
          </a:p>
          <a:p>
            <a:pPr lvl="1">
              <a:buFontTx/>
              <a:buChar char="-"/>
            </a:pPr>
            <a:r>
              <a:rPr lang="en-US" sz="2800" dirty="0" smtClean="0"/>
              <a:t>Both within CBP and sharing externally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Report on the Bay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 descr="hacksC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066800"/>
            <a:ext cx="6477000" cy="5008880"/>
          </a:xfrm>
          <a:solidFill>
            <a:srgbClr val="E8DAB6"/>
          </a:solidFill>
          <a:ln>
            <a:solidFill>
              <a:srgbClr val="E8DAB6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3200400"/>
            <a:ext cx="1371600" cy="461665"/>
          </a:xfrm>
          <a:prstGeom prst="rect">
            <a:avLst/>
          </a:prstGeom>
          <a:solidFill>
            <a:srgbClr val="E8DAB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Public Reporting</a:t>
            </a:r>
          </a:p>
          <a:p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81600" y="2362200"/>
            <a:ext cx="1282065" cy="800100"/>
          </a:xfrm>
          <a:custGeom>
            <a:avLst/>
            <a:gdLst>
              <a:gd name="connsiteX0" fmla="*/ 0 w 1282065"/>
              <a:gd name="connsiteY0" fmla="*/ 701040 h 800100"/>
              <a:gd name="connsiteX1" fmla="*/ 0 w 1282065"/>
              <a:gd name="connsiteY1" fmla="*/ 701040 h 800100"/>
              <a:gd name="connsiteX2" fmla="*/ 41910 w 1282065"/>
              <a:gd name="connsiteY2" fmla="*/ 695325 h 800100"/>
              <a:gd name="connsiteX3" fmla="*/ 51435 w 1282065"/>
              <a:gd name="connsiteY3" fmla="*/ 693420 h 800100"/>
              <a:gd name="connsiteX4" fmla="*/ 64770 w 1282065"/>
              <a:gd name="connsiteY4" fmla="*/ 689610 h 800100"/>
              <a:gd name="connsiteX5" fmla="*/ 85725 w 1282065"/>
              <a:gd name="connsiteY5" fmla="*/ 687705 h 800100"/>
              <a:gd name="connsiteX6" fmla="*/ 93345 w 1282065"/>
              <a:gd name="connsiteY6" fmla="*/ 685800 h 800100"/>
              <a:gd name="connsiteX7" fmla="*/ 108585 w 1282065"/>
              <a:gd name="connsiteY7" fmla="*/ 680085 h 800100"/>
              <a:gd name="connsiteX8" fmla="*/ 120015 w 1282065"/>
              <a:gd name="connsiteY8" fmla="*/ 674370 h 800100"/>
              <a:gd name="connsiteX9" fmla="*/ 131445 w 1282065"/>
              <a:gd name="connsiteY9" fmla="*/ 664845 h 800100"/>
              <a:gd name="connsiteX10" fmla="*/ 137160 w 1282065"/>
              <a:gd name="connsiteY10" fmla="*/ 662940 h 800100"/>
              <a:gd name="connsiteX11" fmla="*/ 142875 w 1282065"/>
              <a:gd name="connsiteY11" fmla="*/ 659130 h 800100"/>
              <a:gd name="connsiteX12" fmla="*/ 148590 w 1282065"/>
              <a:gd name="connsiteY12" fmla="*/ 657225 h 800100"/>
              <a:gd name="connsiteX13" fmla="*/ 148590 w 1282065"/>
              <a:gd name="connsiteY13" fmla="*/ 655320 h 800100"/>
              <a:gd name="connsiteX14" fmla="*/ 148590 w 1282065"/>
              <a:gd name="connsiteY14" fmla="*/ 655320 h 800100"/>
              <a:gd name="connsiteX15" fmla="*/ 1158240 w 1282065"/>
              <a:gd name="connsiteY15" fmla="*/ 0 h 800100"/>
              <a:gd name="connsiteX16" fmla="*/ 1282065 w 1282065"/>
              <a:gd name="connsiteY16" fmla="*/ 123825 h 800100"/>
              <a:gd name="connsiteX17" fmla="*/ 603885 w 1282065"/>
              <a:gd name="connsiteY17" fmla="*/ 626745 h 800100"/>
              <a:gd name="connsiteX18" fmla="*/ 87630 w 1282065"/>
              <a:gd name="connsiteY18" fmla="*/ 800100 h 800100"/>
              <a:gd name="connsiteX19" fmla="*/ 59055 w 1282065"/>
              <a:gd name="connsiteY19" fmla="*/ 691515 h 800100"/>
              <a:gd name="connsiteX20" fmla="*/ 55245 w 1282065"/>
              <a:gd name="connsiteY20" fmla="*/ 664845 h 800100"/>
              <a:gd name="connsiteX21" fmla="*/ 238125 w 1282065"/>
              <a:gd name="connsiteY21" fmla="*/ 598170 h 800100"/>
              <a:gd name="connsiteX22" fmla="*/ 238125 w 1282065"/>
              <a:gd name="connsiteY22" fmla="*/ 60007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82065" h="800100">
                <a:moveTo>
                  <a:pt x="0" y="701040"/>
                </a:moveTo>
                <a:lnTo>
                  <a:pt x="0" y="701040"/>
                </a:lnTo>
                <a:cubicBezTo>
                  <a:pt x="31885" y="693954"/>
                  <a:pt x="1892" y="699771"/>
                  <a:pt x="41910" y="695325"/>
                </a:cubicBezTo>
                <a:cubicBezTo>
                  <a:pt x="45128" y="694967"/>
                  <a:pt x="48294" y="694205"/>
                  <a:pt x="51435" y="693420"/>
                </a:cubicBezTo>
                <a:cubicBezTo>
                  <a:pt x="58152" y="691741"/>
                  <a:pt x="57134" y="690628"/>
                  <a:pt x="64770" y="689610"/>
                </a:cubicBezTo>
                <a:cubicBezTo>
                  <a:pt x="71722" y="688683"/>
                  <a:pt x="78740" y="688340"/>
                  <a:pt x="85725" y="687705"/>
                </a:cubicBezTo>
                <a:cubicBezTo>
                  <a:pt x="88265" y="687070"/>
                  <a:pt x="90894" y="686719"/>
                  <a:pt x="93345" y="685800"/>
                </a:cubicBezTo>
                <a:cubicBezTo>
                  <a:pt x="113269" y="678329"/>
                  <a:pt x="89026" y="684975"/>
                  <a:pt x="108585" y="680085"/>
                </a:cubicBezTo>
                <a:cubicBezTo>
                  <a:pt x="124963" y="669166"/>
                  <a:pt x="104241" y="682257"/>
                  <a:pt x="120015" y="674370"/>
                </a:cubicBezTo>
                <a:cubicBezTo>
                  <a:pt x="132480" y="668137"/>
                  <a:pt x="118806" y="673271"/>
                  <a:pt x="131445" y="664845"/>
                </a:cubicBezTo>
                <a:cubicBezTo>
                  <a:pt x="133116" y="663731"/>
                  <a:pt x="135364" y="663838"/>
                  <a:pt x="137160" y="662940"/>
                </a:cubicBezTo>
                <a:cubicBezTo>
                  <a:pt x="139208" y="661916"/>
                  <a:pt x="140827" y="660154"/>
                  <a:pt x="142875" y="659130"/>
                </a:cubicBezTo>
                <a:cubicBezTo>
                  <a:pt x="144671" y="658232"/>
                  <a:pt x="146919" y="658339"/>
                  <a:pt x="148590" y="657225"/>
                </a:cubicBezTo>
                <a:cubicBezTo>
                  <a:pt x="149118" y="656873"/>
                  <a:pt x="148590" y="655955"/>
                  <a:pt x="148590" y="655320"/>
                </a:cubicBezTo>
                <a:lnTo>
                  <a:pt x="148590" y="655320"/>
                </a:lnTo>
                <a:lnTo>
                  <a:pt x="1158240" y="0"/>
                </a:lnTo>
                <a:lnTo>
                  <a:pt x="1282065" y="123825"/>
                </a:lnTo>
                <a:lnTo>
                  <a:pt x="603885" y="626745"/>
                </a:lnTo>
                <a:lnTo>
                  <a:pt x="87630" y="800100"/>
                </a:lnTo>
                <a:lnTo>
                  <a:pt x="59055" y="691515"/>
                </a:lnTo>
                <a:lnTo>
                  <a:pt x="55245" y="664845"/>
                </a:lnTo>
                <a:lnTo>
                  <a:pt x="238125" y="598170"/>
                </a:lnTo>
                <a:lnTo>
                  <a:pt x="238125" y="600075"/>
                </a:lnTo>
              </a:path>
            </a:pathLst>
          </a:custGeom>
          <a:solidFill>
            <a:srgbClr val="E8DAB6"/>
          </a:solidFill>
          <a:ln>
            <a:solidFill>
              <a:srgbClr val="E8D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DAB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858404">
            <a:off x="5001942" y="2628304"/>
            <a:ext cx="17418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Goals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Indicators</a:t>
            </a:r>
            <a:endParaRPr lang="en-US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MC90029573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850815" cy="510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Good communications is a partnership….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581400"/>
            <a:ext cx="6324600" cy="25447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MC90007087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1219200"/>
            <a:ext cx="7512995" cy="426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“IS” and Looking Ahead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– how do we improve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5" name="Picture 3" descr="MP9004278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174592" cy="411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Purpose of Presentation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00201"/>
            <a:ext cx="7924800" cy="35813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Update: MB Decisions (Oct.14)  </a:t>
            </a:r>
          </a:p>
          <a:p>
            <a:r>
              <a:rPr lang="en-US" sz="3600" dirty="0" smtClean="0">
                <a:solidFill>
                  <a:srgbClr val="92D050"/>
                </a:solidFill>
              </a:rPr>
              <a:t>2013 </a:t>
            </a:r>
            <a:r>
              <a:rPr lang="en-US" sz="3600" dirty="0" smtClean="0">
                <a:solidFill>
                  <a:srgbClr val="92D050"/>
                </a:solidFill>
              </a:rPr>
              <a:t>CBP Communications strategy</a:t>
            </a:r>
          </a:p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Continued efforts</a:t>
            </a:r>
          </a:p>
          <a:p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Report on the Bay</a:t>
            </a:r>
            <a:endParaRPr lang="en-US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i="1" u="sng" dirty="0" smtClean="0"/>
              <a:t>Decision</a:t>
            </a:r>
            <a:r>
              <a:rPr lang="en-US" sz="2400" i="1" dirty="0" smtClean="0"/>
              <a:t>: Agreed - CBP  decide on the embargo of data on a case-by-case basis.  </a:t>
            </a:r>
          </a:p>
          <a:p>
            <a:pPr lvl="1"/>
            <a:r>
              <a:rPr lang="en-US" dirty="0" smtClean="0"/>
              <a:t>In general,  data will not be embargoed unless leadership and the communications team decide there is a good reason to do so.  If there is an embargo, no information will be shared either publicly or on the website until the embargo ends.  </a:t>
            </a:r>
          </a:p>
          <a:p>
            <a:pPr lvl="1"/>
            <a:endParaRPr lang="en-US" dirty="0" smtClean="0"/>
          </a:p>
          <a:p>
            <a:pPr lvl="0"/>
            <a:r>
              <a:rPr lang="en-US" sz="2400" i="1" u="sng" dirty="0" smtClean="0"/>
              <a:t>Decision</a:t>
            </a:r>
            <a:r>
              <a:rPr lang="en-US" sz="2400" i="1" dirty="0" smtClean="0"/>
              <a:t>:  Agreed - CBP </a:t>
            </a:r>
            <a:r>
              <a:rPr lang="en-US" sz="2400" i="1" dirty="0" err="1" smtClean="0"/>
              <a:t>Comm</a:t>
            </a:r>
            <a:r>
              <a:rPr lang="en-US" sz="2400" i="1" dirty="0" smtClean="0"/>
              <a:t> Office—with STAR support as needed—should continue to communicate relevant stories and information on topics of interest to the public.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Update: MB Decisions </a:t>
            </a:r>
            <a:r>
              <a:rPr lang="en-US" dirty="0" smtClean="0">
                <a:solidFill>
                  <a:srgbClr val="FFFF00"/>
                </a:solidFill>
              </a:rPr>
              <a:t>– Oct 14 </a:t>
            </a:r>
            <a:r>
              <a:rPr lang="en-US" dirty="0" err="1" smtClean="0">
                <a:solidFill>
                  <a:srgbClr val="FFFF00"/>
                </a:solidFill>
              </a:rPr>
              <a:t>mtg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About stories that are not based on CBP indicators.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676400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dirty="0" smtClean="0"/>
              <a:t>They allow us to better leverage &amp; cross-promote news across the partnership</a:t>
            </a:r>
          </a:p>
          <a:p>
            <a:pPr lvl="2"/>
            <a:r>
              <a:rPr lang="en-US" dirty="0" smtClean="0"/>
              <a:t>In the case of this info, we are the conduit only</a:t>
            </a:r>
          </a:p>
          <a:p>
            <a:pPr lvl="2"/>
            <a:r>
              <a:rPr lang="en-US" dirty="0" smtClean="0"/>
              <a:t>Sometimes, it gives us a publicly relevant opportunity to make further use of our existing products.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6047" t="11719" r="69161" b="32031"/>
          <a:stretch>
            <a:fillRect/>
          </a:stretch>
        </p:blipFill>
        <p:spPr bwMode="auto">
          <a:xfrm>
            <a:off x="152400" y="2286000"/>
            <a:ext cx="3644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1905000" y="2971800"/>
            <a:ext cx="3916166" cy="3657600"/>
            <a:chOff x="3124200" y="1828800"/>
            <a:chExt cx="4220966" cy="44196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57861" t="21875" r="16440" b="8594"/>
            <a:stretch>
              <a:fillRect/>
            </a:stretch>
          </p:blipFill>
          <p:spPr bwMode="auto">
            <a:xfrm>
              <a:off x="3124200" y="1828800"/>
              <a:ext cx="4220966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ular Callout 9"/>
            <p:cNvSpPr/>
            <p:nvPr/>
          </p:nvSpPr>
          <p:spPr>
            <a:xfrm>
              <a:off x="4724400" y="5334000"/>
              <a:ext cx="2362200" cy="685800"/>
            </a:xfrm>
            <a:prstGeom prst="wedgeRectCallout">
              <a:avLst>
                <a:gd name="adj1" fmla="val -55510"/>
                <a:gd name="adj2" fmla="val 61111"/>
              </a:avLst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Learn more about this USGS study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3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699" t="13281" r="57067" b="28906"/>
          <a:stretch>
            <a:fillRect/>
          </a:stretch>
        </p:blipFill>
        <p:spPr bwMode="auto">
          <a:xfrm>
            <a:off x="4343400" y="2209800"/>
            <a:ext cx="453081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Update: MB Decisions </a:t>
            </a:r>
            <a:r>
              <a:rPr lang="en-US" dirty="0" smtClean="0">
                <a:solidFill>
                  <a:srgbClr val="FFFF00"/>
                </a:solidFill>
              </a:rPr>
              <a:t>– Oct 14 </a:t>
            </a:r>
            <a:r>
              <a:rPr lang="en-US" dirty="0" err="1" smtClean="0">
                <a:solidFill>
                  <a:srgbClr val="FFFF00"/>
                </a:solidFill>
              </a:rPr>
              <a:t>mtg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599"/>
          </a:xfrm>
        </p:spPr>
        <p:txBody>
          <a:bodyPr>
            <a:normAutofit/>
          </a:bodyPr>
          <a:lstStyle/>
          <a:p>
            <a:pPr lvl="0"/>
            <a:r>
              <a:rPr lang="en-US" sz="2400" i="1" u="sng" dirty="0" smtClean="0"/>
              <a:t>Decision</a:t>
            </a:r>
            <a:r>
              <a:rPr lang="en-US" sz="2400" i="1" dirty="0" smtClean="0"/>
              <a:t>:  Agreed  - CBP </a:t>
            </a:r>
            <a:r>
              <a:rPr lang="en-US" sz="2400" i="1" dirty="0" err="1" smtClean="0"/>
              <a:t>Comm</a:t>
            </a:r>
            <a:r>
              <a:rPr lang="en-US" sz="2400" i="1" dirty="0" smtClean="0"/>
              <a:t> Office should develop a more proactive plan for communicating stories in 2013.  </a:t>
            </a:r>
          </a:p>
          <a:p>
            <a:pPr lvl="1"/>
            <a:r>
              <a:rPr lang="en-US" dirty="0" smtClean="0"/>
              <a:t>Story releases will not wait on indicator data not submitted in a timely fashion.  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7239000" y="685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8A3CF-FD8C-4833-9171-DD32694E01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7239000" y="685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8A3CF-FD8C-4833-9171-DD32694E01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62200" y="2286000"/>
            <a:ext cx="5791200" cy="4572000"/>
            <a:chOff x="1219200" y="1524000"/>
            <a:chExt cx="6477000" cy="5008880"/>
          </a:xfrm>
        </p:grpSpPr>
        <p:pic>
          <p:nvPicPr>
            <p:cNvPr id="13" name="Content Placeholder 4" descr="hacksC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1524000"/>
              <a:ext cx="6477000" cy="5008880"/>
            </a:xfrm>
            <a:prstGeom prst="rect">
              <a:avLst/>
            </a:prstGeom>
            <a:solidFill>
              <a:srgbClr val="E8DAB6"/>
            </a:solidFill>
            <a:ln>
              <a:solidFill>
                <a:srgbClr val="E8DAB6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581400" y="3657600"/>
              <a:ext cx="1371600" cy="461665"/>
            </a:xfrm>
            <a:prstGeom prst="rect">
              <a:avLst/>
            </a:prstGeom>
            <a:solidFill>
              <a:srgbClr val="E8DAB6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Communications</a:t>
              </a:r>
            </a:p>
            <a:p>
              <a:endPara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62600" y="2819400"/>
              <a:ext cx="1282065" cy="800100"/>
            </a:xfrm>
            <a:custGeom>
              <a:avLst/>
              <a:gdLst>
                <a:gd name="connsiteX0" fmla="*/ 0 w 1282065"/>
                <a:gd name="connsiteY0" fmla="*/ 701040 h 800100"/>
                <a:gd name="connsiteX1" fmla="*/ 0 w 1282065"/>
                <a:gd name="connsiteY1" fmla="*/ 701040 h 800100"/>
                <a:gd name="connsiteX2" fmla="*/ 41910 w 1282065"/>
                <a:gd name="connsiteY2" fmla="*/ 695325 h 800100"/>
                <a:gd name="connsiteX3" fmla="*/ 51435 w 1282065"/>
                <a:gd name="connsiteY3" fmla="*/ 693420 h 800100"/>
                <a:gd name="connsiteX4" fmla="*/ 64770 w 1282065"/>
                <a:gd name="connsiteY4" fmla="*/ 689610 h 800100"/>
                <a:gd name="connsiteX5" fmla="*/ 85725 w 1282065"/>
                <a:gd name="connsiteY5" fmla="*/ 687705 h 800100"/>
                <a:gd name="connsiteX6" fmla="*/ 93345 w 1282065"/>
                <a:gd name="connsiteY6" fmla="*/ 685800 h 800100"/>
                <a:gd name="connsiteX7" fmla="*/ 108585 w 1282065"/>
                <a:gd name="connsiteY7" fmla="*/ 680085 h 800100"/>
                <a:gd name="connsiteX8" fmla="*/ 120015 w 1282065"/>
                <a:gd name="connsiteY8" fmla="*/ 674370 h 800100"/>
                <a:gd name="connsiteX9" fmla="*/ 131445 w 1282065"/>
                <a:gd name="connsiteY9" fmla="*/ 664845 h 800100"/>
                <a:gd name="connsiteX10" fmla="*/ 137160 w 1282065"/>
                <a:gd name="connsiteY10" fmla="*/ 662940 h 800100"/>
                <a:gd name="connsiteX11" fmla="*/ 142875 w 1282065"/>
                <a:gd name="connsiteY11" fmla="*/ 659130 h 800100"/>
                <a:gd name="connsiteX12" fmla="*/ 148590 w 1282065"/>
                <a:gd name="connsiteY12" fmla="*/ 657225 h 800100"/>
                <a:gd name="connsiteX13" fmla="*/ 148590 w 1282065"/>
                <a:gd name="connsiteY13" fmla="*/ 655320 h 800100"/>
                <a:gd name="connsiteX14" fmla="*/ 148590 w 1282065"/>
                <a:gd name="connsiteY14" fmla="*/ 655320 h 800100"/>
                <a:gd name="connsiteX15" fmla="*/ 1158240 w 1282065"/>
                <a:gd name="connsiteY15" fmla="*/ 0 h 800100"/>
                <a:gd name="connsiteX16" fmla="*/ 1282065 w 1282065"/>
                <a:gd name="connsiteY16" fmla="*/ 123825 h 800100"/>
                <a:gd name="connsiteX17" fmla="*/ 603885 w 1282065"/>
                <a:gd name="connsiteY17" fmla="*/ 626745 h 800100"/>
                <a:gd name="connsiteX18" fmla="*/ 87630 w 1282065"/>
                <a:gd name="connsiteY18" fmla="*/ 800100 h 800100"/>
                <a:gd name="connsiteX19" fmla="*/ 59055 w 1282065"/>
                <a:gd name="connsiteY19" fmla="*/ 691515 h 800100"/>
                <a:gd name="connsiteX20" fmla="*/ 55245 w 1282065"/>
                <a:gd name="connsiteY20" fmla="*/ 664845 h 800100"/>
                <a:gd name="connsiteX21" fmla="*/ 238125 w 1282065"/>
                <a:gd name="connsiteY21" fmla="*/ 598170 h 800100"/>
                <a:gd name="connsiteX22" fmla="*/ 238125 w 1282065"/>
                <a:gd name="connsiteY22" fmla="*/ 600075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2065" h="800100">
                  <a:moveTo>
                    <a:pt x="0" y="701040"/>
                  </a:moveTo>
                  <a:lnTo>
                    <a:pt x="0" y="701040"/>
                  </a:lnTo>
                  <a:cubicBezTo>
                    <a:pt x="31885" y="693954"/>
                    <a:pt x="1892" y="699771"/>
                    <a:pt x="41910" y="695325"/>
                  </a:cubicBezTo>
                  <a:cubicBezTo>
                    <a:pt x="45128" y="694967"/>
                    <a:pt x="48294" y="694205"/>
                    <a:pt x="51435" y="693420"/>
                  </a:cubicBezTo>
                  <a:cubicBezTo>
                    <a:pt x="58152" y="691741"/>
                    <a:pt x="57134" y="690628"/>
                    <a:pt x="64770" y="689610"/>
                  </a:cubicBezTo>
                  <a:cubicBezTo>
                    <a:pt x="71722" y="688683"/>
                    <a:pt x="78740" y="688340"/>
                    <a:pt x="85725" y="687705"/>
                  </a:cubicBezTo>
                  <a:cubicBezTo>
                    <a:pt x="88265" y="687070"/>
                    <a:pt x="90894" y="686719"/>
                    <a:pt x="93345" y="685800"/>
                  </a:cubicBezTo>
                  <a:cubicBezTo>
                    <a:pt x="113269" y="678329"/>
                    <a:pt x="89026" y="684975"/>
                    <a:pt x="108585" y="680085"/>
                  </a:cubicBezTo>
                  <a:cubicBezTo>
                    <a:pt x="124963" y="669166"/>
                    <a:pt x="104241" y="682257"/>
                    <a:pt x="120015" y="674370"/>
                  </a:cubicBezTo>
                  <a:cubicBezTo>
                    <a:pt x="132480" y="668137"/>
                    <a:pt x="118806" y="673271"/>
                    <a:pt x="131445" y="664845"/>
                  </a:cubicBezTo>
                  <a:cubicBezTo>
                    <a:pt x="133116" y="663731"/>
                    <a:pt x="135364" y="663838"/>
                    <a:pt x="137160" y="662940"/>
                  </a:cubicBezTo>
                  <a:cubicBezTo>
                    <a:pt x="139208" y="661916"/>
                    <a:pt x="140827" y="660154"/>
                    <a:pt x="142875" y="659130"/>
                  </a:cubicBezTo>
                  <a:cubicBezTo>
                    <a:pt x="144671" y="658232"/>
                    <a:pt x="146919" y="658339"/>
                    <a:pt x="148590" y="657225"/>
                  </a:cubicBezTo>
                  <a:cubicBezTo>
                    <a:pt x="149118" y="656873"/>
                    <a:pt x="148590" y="655955"/>
                    <a:pt x="148590" y="655320"/>
                  </a:cubicBezTo>
                  <a:lnTo>
                    <a:pt x="148590" y="655320"/>
                  </a:lnTo>
                  <a:lnTo>
                    <a:pt x="1158240" y="0"/>
                  </a:lnTo>
                  <a:lnTo>
                    <a:pt x="1282065" y="123825"/>
                  </a:lnTo>
                  <a:lnTo>
                    <a:pt x="603885" y="626745"/>
                  </a:lnTo>
                  <a:lnTo>
                    <a:pt x="87630" y="800100"/>
                  </a:lnTo>
                  <a:lnTo>
                    <a:pt x="59055" y="691515"/>
                  </a:lnTo>
                  <a:lnTo>
                    <a:pt x="55245" y="664845"/>
                  </a:lnTo>
                  <a:lnTo>
                    <a:pt x="238125" y="598170"/>
                  </a:lnTo>
                  <a:lnTo>
                    <a:pt x="238125" y="600075"/>
                  </a:lnTo>
                </a:path>
              </a:pathLst>
            </a:custGeom>
            <a:solidFill>
              <a:srgbClr val="E8DAB6"/>
            </a:solidFill>
            <a:ln>
              <a:solidFill>
                <a:srgbClr val="E8DA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8DAB6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9858404">
              <a:off x="5382942" y="3085504"/>
              <a:ext cx="17418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Goals</a:t>
              </a:r>
              <a:r>
                <a:rPr lang="en-US" sz="1400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 &amp; </a:t>
              </a:r>
              <a:r>
                <a:rPr lang="en-US" sz="14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Indicators</a:t>
              </a:r>
              <a:endParaRPr lang="en-US" sz="1400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581400"/>
            <a:ext cx="6324600" cy="2544763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en-US" sz="2800" dirty="0" smtClean="0"/>
              <a:t>Be more publicly relevant as a partnership</a:t>
            </a:r>
          </a:p>
          <a:p>
            <a:pPr lvl="1">
              <a:buFontTx/>
              <a:buChar char="-"/>
            </a:pPr>
            <a:r>
              <a:rPr lang="en-US" sz="2800" dirty="0" smtClean="0"/>
              <a:t>Build our presence as “the” resource for Bay science, restoration and partnership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MC90007087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5098104" cy="2895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800" dirty="0" smtClean="0"/>
              <a:t>1. </a:t>
            </a:r>
            <a:r>
              <a:rPr lang="en-US" sz="2800" i="1" dirty="0" smtClean="0"/>
              <a:t>Real People  are making a difference</a:t>
            </a:r>
          </a:p>
          <a:p>
            <a:pPr marL="800100" lvl="3" indent="-342900"/>
            <a:r>
              <a:rPr lang="en-US" sz="2400" dirty="0" smtClean="0"/>
              <a:t>Use Personal/local voices to make Bay issues/restoration "real" . </a:t>
            </a:r>
          </a:p>
          <a:p>
            <a:pPr marL="800100" lvl="3" indent="-342900"/>
            <a:r>
              <a:rPr lang="en-US" sz="2400" dirty="0" smtClean="0"/>
              <a:t>Connecting individuals/local groups to larger whole</a:t>
            </a:r>
          </a:p>
          <a:p>
            <a:pPr marL="800100" lvl="3" indent="-342900">
              <a:buNone/>
            </a:pPr>
            <a:endParaRPr lang="en-US" sz="2400" i="1" dirty="0" smtClean="0"/>
          </a:p>
          <a:p>
            <a:pPr marL="342900" lvl="2" indent="-342900"/>
            <a:r>
              <a:rPr lang="en-US" sz="2800" i="1" dirty="0" smtClean="0"/>
              <a:t>2. A healthy watershed is </a:t>
            </a:r>
            <a:r>
              <a:rPr lang="en-US" sz="2800" i="1" dirty="0" smtClean="0"/>
              <a:t>everyone’s concern</a:t>
            </a:r>
            <a:endParaRPr lang="en-US" sz="2800" i="1" dirty="0" smtClean="0"/>
          </a:p>
          <a:p>
            <a:pPr marL="800100" lvl="3" indent="-342900"/>
            <a:r>
              <a:rPr lang="en-US" sz="2400" dirty="0" smtClean="0"/>
              <a:t>We are all pulling in the same direction. The Bay is all one system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Communications Strategy  </a:t>
            </a:r>
            <a:r>
              <a:rPr lang="en-US" dirty="0" smtClean="0">
                <a:solidFill>
                  <a:srgbClr val="92D050"/>
                </a:solidFill>
              </a:rPr>
              <a:t>–  2013 Top Focus/Messages</a:t>
            </a:r>
            <a:endParaRPr lang="en-US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2013 </a:t>
            </a:r>
            <a:r>
              <a:rPr lang="en-US" dirty="0" err="1" smtClean="0">
                <a:solidFill>
                  <a:srgbClr val="92D050"/>
                </a:solidFill>
              </a:rPr>
              <a:t>Comm</a:t>
            </a:r>
            <a:r>
              <a:rPr lang="en-US" dirty="0" smtClean="0">
                <a:solidFill>
                  <a:srgbClr val="92D050"/>
                </a:solidFill>
              </a:rPr>
              <a:t> Planning </a:t>
            </a:r>
            <a:r>
              <a:rPr lang="en-US" dirty="0" smtClean="0">
                <a:solidFill>
                  <a:srgbClr val="92D050"/>
                </a:solidFill>
              </a:rPr>
              <a:t>Calendar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4630" t="27993" r="14815" b="9800"/>
          <a:stretch>
            <a:fillRect/>
          </a:stretch>
        </p:blipFill>
        <p:spPr bwMode="auto">
          <a:xfrm>
            <a:off x="914400" y="685800"/>
            <a:ext cx="7620000" cy="600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2013 </a:t>
            </a:r>
            <a:r>
              <a:rPr lang="en-US" dirty="0" err="1" smtClean="0">
                <a:solidFill>
                  <a:srgbClr val="92D050"/>
                </a:solidFill>
              </a:rPr>
              <a:t>Comm</a:t>
            </a:r>
            <a:r>
              <a:rPr lang="en-US" dirty="0" smtClean="0">
                <a:solidFill>
                  <a:srgbClr val="92D050"/>
                </a:solidFill>
              </a:rPr>
              <a:t> Calendar (cont’d)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654" t="31981" r="6482" b="16978"/>
          <a:stretch>
            <a:fillRect/>
          </a:stretch>
        </p:blipFill>
        <p:spPr bwMode="auto">
          <a:xfrm>
            <a:off x="381001" y="768097"/>
            <a:ext cx="8443912" cy="540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971</Words>
  <Application>Microsoft Office PowerPoint</Application>
  <PresentationFormat>On-screen Show (4:3)</PresentationFormat>
  <Paragraphs>137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Update:   2013 Communications Planning  Comm. Workgroup meeting  </vt:lpstr>
      <vt:lpstr>Purpose of Presentation</vt:lpstr>
      <vt:lpstr>Update: MB Decisions – Oct 14 mtg</vt:lpstr>
      <vt:lpstr>About stories that are not based on CBP indicators.  </vt:lpstr>
      <vt:lpstr>Update: MB Decisions – Oct 14 mtg</vt:lpstr>
      <vt:lpstr>Slide 6</vt:lpstr>
      <vt:lpstr>Communications Strategy  –  2013 Top Focus/Messages</vt:lpstr>
      <vt:lpstr>2013 Comm Planning Calendar</vt:lpstr>
      <vt:lpstr>2013 Comm Calendar (cont’d)</vt:lpstr>
      <vt:lpstr>Ongoing</vt:lpstr>
      <vt:lpstr>Report on the Bay</vt:lpstr>
      <vt:lpstr>Slide 12</vt:lpstr>
      <vt:lpstr>Slide 13</vt:lpstr>
      <vt:lpstr>Reach – how do we improve this?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Mock-ups</dc:title>
  <dc:creator>nsylvest</dc:creator>
  <cp:lastModifiedBy>menloe</cp:lastModifiedBy>
  <cp:revision>1089</cp:revision>
  <dcterms:created xsi:type="dcterms:W3CDTF">2012-03-14T16:21:13Z</dcterms:created>
  <dcterms:modified xsi:type="dcterms:W3CDTF">2012-11-08T01:50:13Z</dcterms:modified>
</cp:coreProperties>
</file>