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36"/>
  </p:notesMasterIdLst>
  <p:sldIdLst>
    <p:sldId id="256" r:id="rId2"/>
    <p:sldId id="385" r:id="rId3"/>
    <p:sldId id="386" r:id="rId4"/>
    <p:sldId id="388" r:id="rId5"/>
    <p:sldId id="415" r:id="rId6"/>
    <p:sldId id="419" r:id="rId7"/>
    <p:sldId id="376" r:id="rId8"/>
    <p:sldId id="377" r:id="rId9"/>
    <p:sldId id="381" r:id="rId10"/>
    <p:sldId id="277" r:id="rId11"/>
    <p:sldId id="411" r:id="rId12"/>
    <p:sldId id="395" r:id="rId13"/>
    <p:sldId id="396" r:id="rId14"/>
    <p:sldId id="416" r:id="rId15"/>
    <p:sldId id="412" r:id="rId16"/>
    <p:sldId id="399" r:id="rId17"/>
    <p:sldId id="414" r:id="rId18"/>
    <p:sldId id="397" r:id="rId19"/>
    <p:sldId id="413" r:id="rId20"/>
    <p:sldId id="398" r:id="rId21"/>
    <p:sldId id="400" r:id="rId22"/>
    <p:sldId id="418" r:id="rId23"/>
    <p:sldId id="402" r:id="rId24"/>
    <p:sldId id="403" r:id="rId25"/>
    <p:sldId id="404" r:id="rId26"/>
    <p:sldId id="405" r:id="rId27"/>
    <p:sldId id="406" r:id="rId28"/>
    <p:sldId id="407" r:id="rId29"/>
    <p:sldId id="408" r:id="rId30"/>
    <p:sldId id="420" r:id="rId31"/>
    <p:sldId id="409" r:id="rId32"/>
    <p:sldId id="421" r:id="rId33"/>
    <p:sldId id="422" r:id="rId34"/>
    <p:sldId id="25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00"/>
    <a:srgbClr val="36C6CA"/>
    <a:srgbClr val="00CC99"/>
    <a:srgbClr val="99CC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1" autoAdjust="0"/>
    <p:restoredTop sz="92029" autoAdjust="0"/>
  </p:normalViewPr>
  <p:slideViewPr>
    <p:cSldViewPr>
      <p:cViewPr varScale="1">
        <p:scale>
          <a:sx n="69" d="100"/>
          <a:sy n="69"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34" charset="0"/>
                <a:cs typeface="Arial" pitchFamily="34" charset="0"/>
              </a:defRPr>
            </a:lvl1pPr>
          </a:lstStyle>
          <a:p>
            <a:pPr>
              <a:defRPr/>
            </a:pPr>
            <a:endParaRPr lang="en-US" dirty="0"/>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34" charset="0"/>
                <a:cs typeface="Arial" pitchFamily="34"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dirty="0"/>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CB5F28A-F7D9-4C68-8C5C-2FA9D8935D9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46083" name="Slide Number Placeholder 3"/>
          <p:cNvSpPr>
            <a:spLocks noGrp="1"/>
          </p:cNvSpPr>
          <p:nvPr>
            <p:ph type="sldNum" sz="quarter" idx="5"/>
          </p:nvPr>
        </p:nvSpPr>
        <p:spPr>
          <a:noFill/>
        </p:spPr>
        <p:txBody>
          <a:bodyPr/>
          <a:lstStyle/>
          <a:p>
            <a:fld id="{925B145C-196F-4DF8-ABA3-E550C9326394}" type="slidenum">
              <a:rPr lang="en-US" smtClean="0">
                <a:latin typeface="Arial" charset="0"/>
                <a:cs typeface="Arial" charset="0"/>
              </a:rPr>
              <a:pPr/>
              <a:t>7</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154699CD-9EA8-4AFD-B761-FD783BFD38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11D706-2C5B-49AD-B4B8-404C70E8271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7C24651-9718-4E95-A6BD-744582750DA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DB1844-49E8-4F5D-AF4C-8928B7C24F1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FE53B0B-42A9-4C02-8341-B4C3B0281D3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CC63693-93C2-44DB-942B-102B9D5F085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15AF3B6-12C7-4C34-B3DB-2C6162D4F44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5ED4017-97E2-4985-882B-01FC31CB432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533C31B-2D8E-4912-B27E-E178D2FADDC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09B3473-8B86-4DA6-A660-B025EC53AB0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1CCCA81-AAE3-4731-85A8-5FB65CAAFB39}"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53FA387-CBDD-45AF-8BE6-04C91C612BDF}"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09800"/>
            <a:ext cx="7924800" cy="2305050"/>
          </a:xfrm>
        </p:spPr>
        <p:txBody>
          <a:bodyPr>
            <a:normAutofit/>
          </a:bodyPr>
          <a:lstStyle/>
          <a:p>
            <a:r>
              <a:rPr lang="en-US" sz="3600" b="1" dirty="0" smtClean="0">
                <a:solidFill>
                  <a:schemeClr val="tx1"/>
                </a:solidFill>
                <a:latin typeface="Constantia" pitchFamily="18" charset="0"/>
                <a:cs typeface="Arial" pitchFamily="34" charset="0"/>
              </a:rPr>
              <a:t>Agricultural BMP Verification Protocols for Best Management Practices</a:t>
            </a:r>
          </a:p>
        </p:txBody>
      </p:sp>
      <p:sp>
        <p:nvSpPr>
          <p:cNvPr id="29699" name="Rectangle 3"/>
          <p:cNvSpPr>
            <a:spLocks noGrp="1" noChangeArrowheads="1"/>
          </p:cNvSpPr>
          <p:nvPr>
            <p:ph type="subTitle" idx="1"/>
          </p:nvPr>
        </p:nvSpPr>
        <p:spPr>
          <a:xfrm>
            <a:off x="1371600" y="4724400"/>
            <a:ext cx="6400800" cy="1981200"/>
          </a:xfrm>
        </p:spPr>
        <p:txBody>
          <a:bodyPr/>
          <a:lstStyle/>
          <a:p>
            <a:pPr>
              <a:lnSpc>
                <a:spcPct val="80000"/>
              </a:lnSpc>
            </a:pPr>
            <a:r>
              <a:rPr lang="en-US" sz="1400" b="1" dirty="0" smtClean="0"/>
              <a:t>Frank J. Coale</a:t>
            </a:r>
          </a:p>
          <a:p>
            <a:pPr>
              <a:lnSpc>
                <a:spcPct val="80000"/>
              </a:lnSpc>
            </a:pPr>
            <a:r>
              <a:rPr lang="en-US" sz="1400" b="1" dirty="0" smtClean="0"/>
              <a:t>Mark P. Dubin</a:t>
            </a:r>
          </a:p>
          <a:p>
            <a:pPr>
              <a:lnSpc>
                <a:spcPct val="80000"/>
              </a:lnSpc>
            </a:pPr>
            <a:r>
              <a:rPr lang="en-US" sz="1400" b="1" dirty="0" smtClean="0"/>
              <a:t>Chesapeake Bay Program Partnership’s</a:t>
            </a:r>
          </a:p>
          <a:p>
            <a:pPr>
              <a:lnSpc>
                <a:spcPct val="80000"/>
              </a:lnSpc>
            </a:pPr>
            <a:r>
              <a:rPr lang="en-US" sz="1400" b="1" dirty="0" smtClean="0"/>
              <a:t>Agriculture Workgroup</a:t>
            </a:r>
          </a:p>
          <a:p>
            <a:pPr>
              <a:lnSpc>
                <a:spcPct val="80000"/>
              </a:lnSpc>
            </a:pPr>
            <a:endParaRPr lang="en-US" sz="1400" b="1" dirty="0" smtClean="0"/>
          </a:p>
          <a:p>
            <a:pPr>
              <a:lnSpc>
                <a:spcPct val="80000"/>
              </a:lnSpc>
            </a:pPr>
            <a:r>
              <a:rPr lang="en-US" sz="1400" b="1" dirty="0" smtClean="0"/>
              <a:t>BMP Verification Review Panel Meeting</a:t>
            </a:r>
          </a:p>
          <a:p>
            <a:pPr>
              <a:lnSpc>
                <a:spcPct val="80000"/>
              </a:lnSpc>
            </a:pPr>
            <a:r>
              <a:rPr lang="en-US" sz="1400" b="1" dirty="0" smtClean="0"/>
              <a:t>Annapolis, Maryland</a:t>
            </a:r>
          </a:p>
          <a:p>
            <a:pPr>
              <a:lnSpc>
                <a:spcPct val="80000"/>
              </a:lnSpc>
            </a:pPr>
            <a:r>
              <a:rPr lang="en-US" sz="1400" b="1" dirty="0" smtClean="0"/>
              <a:t>December 6,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04800" y="3352800"/>
            <a:ext cx="8305800" cy="1477328"/>
          </a:xfrm>
          <a:prstGeom prst="rect">
            <a:avLst/>
          </a:prstGeom>
          <a:noFill/>
          <a:ln w="9525">
            <a:noFill/>
            <a:miter lim="800000"/>
            <a:headEnd/>
            <a:tailEnd/>
          </a:ln>
        </p:spPr>
        <p:txBody>
          <a:bodyPr wrap="square">
            <a:spAutoFit/>
          </a:bodyPr>
          <a:lstStyle/>
          <a:p>
            <a:pPr algn="r">
              <a:spcBef>
                <a:spcPct val="50000"/>
              </a:spcBef>
            </a:pPr>
            <a:r>
              <a:rPr lang="en-US" sz="3600" b="1" dirty="0">
                <a:solidFill>
                  <a:schemeClr val="bg1"/>
                </a:solidFill>
                <a:latin typeface="Constantia" pitchFamily="18" charset="0"/>
              </a:rPr>
              <a:t>Agricultural BMP </a:t>
            </a:r>
            <a:endParaRPr lang="en-US" sz="3600" b="1" dirty="0" smtClean="0">
              <a:solidFill>
                <a:schemeClr val="bg1"/>
              </a:solidFill>
              <a:latin typeface="Constantia" pitchFamily="18" charset="0"/>
            </a:endParaRPr>
          </a:p>
          <a:p>
            <a:pPr algn="r">
              <a:spcBef>
                <a:spcPct val="50000"/>
              </a:spcBef>
            </a:pPr>
            <a:r>
              <a:rPr lang="en-US" sz="3600" b="1" dirty="0" smtClean="0">
                <a:solidFill>
                  <a:schemeClr val="bg1"/>
                </a:solidFill>
                <a:latin typeface="Constantia" pitchFamily="18" charset="0"/>
              </a:rPr>
              <a:t>Verification</a:t>
            </a:r>
            <a:endParaRPr lang="en-US" sz="3600" b="1" dirty="0">
              <a:solidFill>
                <a:schemeClr val="bg1"/>
              </a:solidFill>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1981200"/>
            <a:ext cx="8229600" cy="4724400"/>
          </a:xfrm>
        </p:spPr>
        <p:txBody>
          <a:bodyPr>
            <a:normAutofit/>
          </a:bodyPr>
          <a:lstStyle/>
          <a:p>
            <a:pPr>
              <a:lnSpc>
                <a:spcPct val="90000"/>
              </a:lnSpc>
            </a:pPr>
            <a:r>
              <a:rPr lang="en-US" dirty="0" smtClean="0"/>
              <a:t>The Agriculture Workgroup identified the need to scientifically support the development of an agricultural verification protocol.</a:t>
            </a:r>
            <a:br>
              <a:rPr lang="en-US" dirty="0" smtClean="0"/>
            </a:br>
            <a:r>
              <a:rPr lang="en-US" dirty="0" smtClean="0"/>
              <a:t/>
            </a:r>
            <a:br>
              <a:rPr lang="en-US" dirty="0" smtClean="0"/>
            </a:br>
            <a:endParaRPr lang="en-US" sz="800" dirty="0" smtClean="0"/>
          </a:p>
          <a:p>
            <a:pPr lvl="1">
              <a:lnSpc>
                <a:spcPct val="90000"/>
              </a:lnSpc>
            </a:pPr>
            <a:r>
              <a:rPr lang="en-US" dirty="0" smtClean="0"/>
              <a:t>Technical assistance obtained from Tetra Tech under the direction of the workgroup.</a:t>
            </a:r>
            <a:br>
              <a:rPr lang="en-US" dirty="0" smtClean="0"/>
            </a:br>
            <a:endParaRPr lang="en-US" dirty="0" smtClean="0"/>
          </a:p>
          <a:p>
            <a:pPr lvl="1">
              <a:lnSpc>
                <a:spcPct val="90000"/>
              </a:lnSpc>
            </a:pPr>
            <a:r>
              <a:rPr lang="en-US" dirty="0" smtClean="0"/>
              <a:t>A summary verification report will document the findings from a national scientific literature search… </a:t>
            </a:r>
            <a:br>
              <a:rPr lang="en-US" dirty="0" smtClean="0"/>
            </a:br>
            <a:endParaRPr lang="en-US" dirty="0" smtClean="0"/>
          </a:p>
          <a:p>
            <a:pPr lvl="1">
              <a:lnSpc>
                <a:spcPct val="90000"/>
              </a:lnSpc>
            </a:pPr>
            <a:r>
              <a:rPr lang="en-US" dirty="0" smtClean="0"/>
              <a:t>…and through interviews with both regionally and nationally recognized verification experts.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2057400"/>
            <a:ext cx="8229600" cy="4800600"/>
          </a:xfrm>
        </p:spPr>
        <p:txBody>
          <a:bodyPr>
            <a:normAutofit/>
          </a:bodyPr>
          <a:lstStyle/>
          <a:p>
            <a:pPr>
              <a:lnSpc>
                <a:spcPct val="90000"/>
              </a:lnSpc>
            </a:pPr>
            <a:r>
              <a:rPr lang="en-US" dirty="0" smtClean="0"/>
              <a:t>The Agriculture Workgroup has used the BMP verification principles developed by the Water Quality Goal Implementation Team's (WQGIT) BMP Verification Steering Committee.</a:t>
            </a:r>
            <a:br>
              <a:rPr lang="en-US" dirty="0" smtClean="0"/>
            </a:br>
            <a:r>
              <a:rPr lang="en-US" sz="800" dirty="0" smtClean="0"/>
              <a:t> </a:t>
            </a:r>
          </a:p>
          <a:p>
            <a:pPr lvl="1">
              <a:lnSpc>
                <a:spcPct val="90000"/>
              </a:lnSpc>
            </a:pPr>
            <a:r>
              <a:rPr lang="en-US" dirty="0" smtClean="0"/>
              <a:t>The workgroup considered multiple options for developing an agricultural verification protocol.</a:t>
            </a:r>
            <a:br>
              <a:rPr lang="en-US" dirty="0" smtClean="0"/>
            </a:br>
            <a:r>
              <a:rPr lang="en-US" dirty="0" smtClean="0"/>
              <a:t> </a:t>
            </a:r>
          </a:p>
          <a:p>
            <a:pPr lvl="1">
              <a:lnSpc>
                <a:spcPct val="90000"/>
              </a:lnSpc>
            </a:pPr>
            <a:r>
              <a:rPr lang="en-US" dirty="0" smtClean="0"/>
              <a:t>Both positive and non-positive attributes identified for each option.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smtClean="0"/>
              <a:t>Agricultural BMP Verification </a:t>
            </a:r>
          </a:p>
        </p:txBody>
      </p:sp>
      <p:sp>
        <p:nvSpPr>
          <p:cNvPr id="51202" name="Content Placeholder 2"/>
          <p:cNvSpPr>
            <a:spLocks noGrp="1"/>
          </p:cNvSpPr>
          <p:nvPr>
            <p:ph idx="1"/>
          </p:nvPr>
        </p:nvSpPr>
        <p:spPr>
          <a:xfrm>
            <a:off x="457200" y="2057400"/>
            <a:ext cx="8229600" cy="4800600"/>
          </a:xfrm>
        </p:spPr>
        <p:txBody>
          <a:bodyPr/>
          <a:lstStyle/>
          <a:p>
            <a:r>
              <a:rPr lang="en-US" dirty="0" smtClean="0"/>
              <a:t>Four  distinct options have been considered by the Agriculture Workgroup to establish protocols for verifying agricultural BMPs.</a:t>
            </a:r>
            <a:br>
              <a:rPr lang="en-US" dirty="0" smtClean="0"/>
            </a:br>
            <a:r>
              <a:rPr lang="en-US" sz="800" dirty="0" smtClean="0"/>
              <a:t> </a:t>
            </a:r>
          </a:p>
          <a:p>
            <a:pPr lvl="1"/>
            <a:r>
              <a:rPr lang="en-US" dirty="0" smtClean="0"/>
              <a:t>Version 1</a:t>
            </a:r>
          </a:p>
          <a:p>
            <a:pPr lvl="1"/>
            <a:r>
              <a:rPr lang="en-US" dirty="0" smtClean="0"/>
              <a:t>Version 2.1</a:t>
            </a:r>
          </a:p>
          <a:p>
            <a:pPr lvl="1"/>
            <a:r>
              <a:rPr lang="en-US" dirty="0" smtClean="0"/>
              <a:t>Version 2.2</a:t>
            </a:r>
          </a:p>
          <a:p>
            <a:pPr lvl="1"/>
            <a:r>
              <a:rPr lang="en-US" dirty="0" smtClean="0"/>
              <a:t>Version 3</a:t>
            </a:r>
            <a:br>
              <a:rPr lang="en-US" dirty="0" smtClean="0"/>
            </a:b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dirty="0" smtClean="0"/>
              <a:t>Agricultural BMP Verification </a:t>
            </a:r>
          </a:p>
        </p:txBody>
      </p:sp>
      <p:sp>
        <p:nvSpPr>
          <p:cNvPr id="75779" name="Rectangle 3"/>
          <p:cNvSpPr>
            <a:spLocks noGrp="1"/>
          </p:cNvSpPr>
          <p:nvPr>
            <p:ph idx="1"/>
          </p:nvPr>
        </p:nvSpPr>
        <p:spPr/>
        <p:txBody>
          <a:bodyPr/>
          <a:lstStyle/>
          <a:p>
            <a:r>
              <a:rPr lang="en-US" dirty="0" smtClean="0"/>
              <a:t>Version 1: </a:t>
            </a:r>
            <a:br>
              <a:rPr lang="en-US" dirty="0" smtClean="0"/>
            </a:br>
            <a:r>
              <a:rPr lang="en-US" dirty="0" smtClean="0"/>
              <a:t>Create a limited and uniform verification protocol standard for all practices and programs.</a:t>
            </a:r>
            <a:br>
              <a:rPr lang="en-US" dirty="0" smtClean="0"/>
            </a:br>
            <a:endParaRPr lang="en-US" dirty="0" smtClean="0"/>
          </a:p>
          <a:p>
            <a:pPr lvl="1"/>
            <a:r>
              <a:rPr lang="en-US" dirty="0" smtClean="0"/>
              <a:t>Not recommended by the workgroup.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1981200"/>
            <a:ext cx="8229600" cy="4876800"/>
          </a:xfrm>
        </p:spPr>
        <p:txBody>
          <a:bodyPr>
            <a:normAutofit/>
          </a:bodyPr>
          <a:lstStyle/>
          <a:p>
            <a:pPr>
              <a:lnSpc>
                <a:spcPct val="90000"/>
              </a:lnSpc>
            </a:pPr>
            <a:r>
              <a:rPr lang="en-US" sz="2400" dirty="0" smtClean="0"/>
              <a:t>Benefits</a:t>
            </a:r>
          </a:p>
          <a:p>
            <a:pPr lvl="1">
              <a:lnSpc>
                <a:spcPct val="90000"/>
              </a:lnSpc>
            </a:pPr>
            <a:r>
              <a:rPr lang="en-US" sz="2400" dirty="0" smtClean="0"/>
              <a:t>Simplistic approach.</a:t>
            </a:r>
          </a:p>
          <a:p>
            <a:pPr lvl="1">
              <a:lnSpc>
                <a:spcPct val="90000"/>
              </a:lnSpc>
            </a:pPr>
            <a:r>
              <a:rPr lang="en-US" sz="2400" dirty="0" smtClean="0"/>
              <a:t>Provides 100% model acceptance of reported practices. </a:t>
            </a:r>
          </a:p>
          <a:p>
            <a:pPr lvl="1">
              <a:lnSpc>
                <a:spcPct val="90000"/>
              </a:lnSpc>
            </a:pPr>
            <a:r>
              <a:rPr lang="en-US" sz="2400" dirty="0" smtClean="0"/>
              <a:t>Provides 100% of the model BMP effectiveness values.</a:t>
            </a:r>
            <a:br>
              <a:rPr lang="en-US" sz="2400" dirty="0" smtClean="0"/>
            </a:br>
            <a:endParaRPr lang="en-US" sz="2400" dirty="0" smtClean="0"/>
          </a:p>
          <a:p>
            <a:pPr>
              <a:lnSpc>
                <a:spcPct val="90000"/>
              </a:lnSpc>
            </a:pPr>
            <a:r>
              <a:rPr lang="en-US" sz="2400" dirty="0" smtClean="0"/>
              <a:t>Concerns </a:t>
            </a:r>
          </a:p>
          <a:p>
            <a:pPr lvl="1">
              <a:lnSpc>
                <a:spcPct val="90000"/>
              </a:lnSpc>
            </a:pPr>
            <a:r>
              <a:rPr lang="en-US" sz="2400" dirty="0" smtClean="0"/>
              <a:t>Does not conform to the diversity of agricultural practices and implementation programs across six jurisdictions.</a:t>
            </a:r>
          </a:p>
          <a:p>
            <a:pPr lvl="1">
              <a:lnSpc>
                <a:spcPct val="90000"/>
              </a:lnSpc>
            </a:pPr>
            <a:r>
              <a:rPr lang="en-US" sz="2400" dirty="0" smtClean="0"/>
              <a:t>A limited verification protocol standard would not offer sufficient capacity for adequate BMP implementation reporting.</a:t>
            </a:r>
            <a:r>
              <a:rPr lang="en-US" sz="26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2133600"/>
            <a:ext cx="8229600" cy="4724400"/>
          </a:xfrm>
        </p:spPr>
        <p:txBody>
          <a:bodyPr>
            <a:normAutofit/>
          </a:bodyPr>
          <a:lstStyle/>
          <a:p>
            <a:pPr>
              <a:lnSpc>
                <a:spcPct val="90000"/>
              </a:lnSpc>
            </a:pPr>
            <a:r>
              <a:rPr lang="en-US" dirty="0" smtClean="0"/>
              <a:t>Version 2.1: </a:t>
            </a:r>
            <a:br>
              <a:rPr lang="en-US" dirty="0" smtClean="0"/>
            </a:br>
            <a:r>
              <a:rPr lang="en-US" dirty="0" smtClean="0"/>
              <a:t>Create diverse verification protocol options and identify the levels of data confidence for each protocol.</a:t>
            </a:r>
            <a:br>
              <a:rPr lang="en-US" dirty="0" smtClean="0"/>
            </a:br>
            <a:r>
              <a:rPr lang="en-US" sz="800" dirty="0" smtClean="0"/>
              <a:t> </a:t>
            </a:r>
          </a:p>
          <a:p>
            <a:pPr lvl="1">
              <a:lnSpc>
                <a:spcPct val="90000"/>
              </a:lnSpc>
            </a:pPr>
            <a:r>
              <a:rPr lang="en-US" dirty="0" smtClean="0"/>
              <a:t>Limit the units of BMP implementation reported by the degree of relative data confidence </a:t>
            </a:r>
          </a:p>
          <a:p>
            <a:pPr lvl="1">
              <a:lnSpc>
                <a:spcPct val="90000"/>
              </a:lnSpc>
            </a:pPr>
            <a:r>
              <a:rPr lang="en-US" dirty="0" smtClean="0"/>
              <a:t>Not recommended by the workgroup.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1981200"/>
            <a:ext cx="8229600" cy="4876800"/>
          </a:xfrm>
        </p:spPr>
        <p:txBody>
          <a:bodyPr>
            <a:normAutofit/>
          </a:bodyPr>
          <a:lstStyle/>
          <a:p>
            <a:pPr>
              <a:lnSpc>
                <a:spcPct val="80000"/>
              </a:lnSpc>
            </a:pPr>
            <a:r>
              <a:rPr lang="en-US" sz="2400" dirty="0" smtClean="0"/>
              <a:t>Benefits</a:t>
            </a:r>
          </a:p>
          <a:p>
            <a:pPr lvl="1">
              <a:lnSpc>
                <a:spcPct val="80000"/>
              </a:lnSpc>
            </a:pPr>
            <a:r>
              <a:rPr lang="en-US" sz="2400" dirty="0" smtClean="0"/>
              <a:t>Multiple potential verification protocol options reflective of the diversity of agricultural practices and programs.</a:t>
            </a:r>
          </a:p>
          <a:p>
            <a:pPr lvl="1">
              <a:lnSpc>
                <a:spcPct val="80000"/>
              </a:lnSpc>
            </a:pPr>
            <a:r>
              <a:rPr lang="en-US" sz="2400" dirty="0" smtClean="0"/>
              <a:t>Application of 100% of the model BMP effectiveness values. </a:t>
            </a:r>
            <a:endParaRPr lang="en-US" sz="2000" dirty="0" smtClean="0"/>
          </a:p>
          <a:p>
            <a:pPr>
              <a:lnSpc>
                <a:spcPct val="80000"/>
              </a:lnSpc>
            </a:pPr>
            <a:r>
              <a:rPr lang="en-US" sz="2400" dirty="0" smtClean="0"/>
              <a:t>Concerns</a:t>
            </a:r>
          </a:p>
          <a:p>
            <a:pPr lvl="1">
              <a:lnSpc>
                <a:spcPct val="80000"/>
              </a:lnSpc>
            </a:pPr>
            <a:r>
              <a:rPr lang="en-US" sz="2400" dirty="0" smtClean="0"/>
              <a:t>Produces varying levels of relative data confidence between the protocol options, as well as between practice types within a single protocol.</a:t>
            </a:r>
          </a:p>
          <a:p>
            <a:pPr lvl="1">
              <a:lnSpc>
                <a:spcPct val="80000"/>
              </a:lnSpc>
            </a:pPr>
            <a:r>
              <a:rPr lang="en-US" sz="2400" dirty="0" smtClean="0"/>
              <a:t>The scientific documentation to assign defensible relative data verification levels is not adequate.</a:t>
            </a:r>
          </a:p>
          <a:p>
            <a:pPr lvl="1">
              <a:lnSpc>
                <a:spcPct val="80000"/>
              </a:lnSpc>
            </a:pPr>
            <a:r>
              <a:rPr lang="en-US" sz="2400" dirty="0" smtClean="0"/>
              <a:t>Limiting the units of tracked BMPs that could be reported could jeopardize local community support.</a:t>
            </a:r>
            <a:r>
              <a:rPr lang="en-US" sz="2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2057400"/>
            <a:ext cx="8229600" cy="4800600"/>
          </a:xfrm>
        </p:spPr>
        <p:txBody>
          <a:bodyPr>
            <a:normAutofit/>
          </a:bodyPr>
          <a:lstStyle/>
          <a:p>
            <a:pPr>
              <a:lnSpc>
                <a:spcPct val="90000"/>
              </a:lnSpc>
            </a:pPr>
            <a:r>
              <a:rPr lang="en-US" dirty="0" smtClean="0"/>
              <a:t>Version 2.2: </a:t>
            </a:r>
            <a:br>
              <a:rPr lang="en-US" dirty="0" smtClean="0"/>
            </a:br>
            <a:r>
              <a:rPr lang="en-US" dirty="0" smtClean="0"/>
              <a:t>Create diverse protocol options and identify the levels of confidence for each protocol.</a:t>
            </a:r>
            <a:br>
              <a:rPr lang="en-US" dirty="0" smtClean="0"/>
            </a:br>
            <a:r>
              <a:rPr lang="en-US" sz="800" dirty="0" smtClean="0"/>
              <a:t> </a:t>
            </a:r>
          </a:p>
          <a:p>
            <a:pPr lvl="1">
              <a:lnSpc>
                <a:spcPct val="90000"/>
              </a:lnSpc>
            </a:pPr>
            <a:r>
              <a:rPr lang="en-US" dirty="0" smtClean="0"/>
              <a:t>Limit the model reduction credits for the units of BMP implementation reported by the degree of relative data confidence.</a:t>
            </a:r>
          </a:p>
          <a:p>
            <a:pPr lvl="1">
              <a:lnSpc>
                <a:spcPct val="90000"/>
              </a:lnSpc>
            </a:pPr>
            <a:r>
              <a:rPr lang="en-US" dirty="0" smtClean="0"/>
              <a:t>Not recommended by the workgroup.</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1981200"/>
            <a:ext cx="8229600" cy="4724400"/>
          </a:xfrm>
        </p:spPr>
        <p:txBody>
          <a:bodyPr>
            <a:normAutofit/>
          </a:bodyPr>
          <a:lstStyle/>
          <a:p>
            <a:pPr>
              <a:lnSpc>
                <a:spcPct val="80000"/>
              </a:lnSpc>
            </a:pPr>
            <a:r>
              <a:rPr lang="en-US" sz="2500" dirty="0" smtClean="0"/>
              <a:t>Benefits</a:t>
            </a:r>
          </a:p>
          <a:p>
            <a:pPr lvl="1">
              <a:lnSpc>
                <a:spcPct val="80000"/>
              </a:lnSpc>
            </a:pPr>
            <a:r>
              <a:rPr lang="en-US" sz="2400" dirty="0" smtClean="0"/>
              <a:t>Offers multiple potential verification protocol options that are more reflective of the diversity of agricultural practices and programs.</a:t>
            </a:r>
          </a:p>
          <a:p>
            <a:pPr lvl="1">
              <a:lnSpc>
                <a:spcPct val="80000"/>
              </a:lnSpc>
            </a:pPr>
            <a:r>
              <a:rPr lang="en-US" sz="2400" dirty="0" smtClean="0"/>
              <a:t>Provides 100% model acceptance of reported practices.</a:t>
            </a:r>
          </a:p>
          <a:p>
            <a:pPr>
              <a:lnSpc>
                <a:spcPct val="80000"/>
              </a:lnSpc>
            </a:pPr>
            <a:r>
              <a:rPr lang="en-US" sz="2500" dirty="0" smtClean="0"/>
              <a:t>Concerns</a:t>
            </a:r>
          </a:p>
          <a:p>
            <a:pPr lvl="1">
              <a:lnSpc>
                <a:spcPct val="80000"/>
              </a:lnSpc>
            </a:pPr>
            <a:r>
              <a:rPr lang="en-US" sz="2400" dirty="0" smtClean="0"/>
              <a:t>Produces varying levels of relative data confidence between the protocol options, as well as between practice types within a single protocol.</a:t>
            </a:r>
          </a:p>
          <a:p>
            <a:pPr lvl="1">
              <a:lnSpc>
                <a:spcPct val="80000"/>
              </a:lnSpc>
            </a:pPr>
            <a:r>
              <a:rPr lang="en-US" sz="2400" dirty="0" smtClean="0"/>
              <a:t>The scientific documentation to assign defensible relative data verification levels is not adequate.</a:t>
            </a:r>
          </a:p>
          <a:p>
            <a:pPr lvl="1">
              <a:lnSpc>
                <a:spcPct val="80000"/>
              </a:lnSpc>
            </a:pPr>
            <a:r>
              <a:rPr lang="en-US" sz="2400" dirty="0" smtClean="0"/>
              <a:t>Limiting the model credit values of reported BMPs could jeopardize the scientific defensibility of the BMP effectiveness values.</a:t>
            </a:r>
            <a:r>
              <a:rPr lang="en-US" sz="2000" dirty="0" smtClean="0"/>
              <a:t> </a:t>
            </a:r>
          </a:p>
          <a:p>
            <a:pPr lvl="1">
              <a:lnSpc>
                <a:spcPct val="80000"/>
              </a:lnSpc>
            </a:pPr>
            <a:endParaRPr 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t>Agriculture Workgroup</a:t>
            </a:r>
          </a:p>
        </p:txBody>
      </p:sp>
      <p:sp>
        <p:nvSpPr>
          <p:cNvPr id="3" name="Content Placeholder 2"/>
          <p:cNvSpPr>
            <a:spLocks noGrp="1"/>
          </p:cNvSpPr>
          <p:nvPr>
            <p:ph idx="1"/>
          </p:nvPr>
        </p:nvSpPr>
        <p:spPr>
          <a:xfrm>
            <a:off x="457200" y="1935163"/>
            <a:ext cx="8229600" cy="4922837"/>
          </a:xfrm>
        </p:spPr>
        <p:txBody>
          <a:bodyPr>
            <a:normAutofit/>
          </a:bodyPr>
          <a:lstStyle/>
          <a:p>
            <a:pPr>
              <a:lnSpc>
                <a:spcPct val="90000"/>
              </a:lnSpc>
            </a:pPr>
            <a:r>
              <a:rPr lang="en-US" sz="3000" dirty="0" smtClean="0"/>
              <a:t>What is the role of the Chesapeake Bay Program’s Agriculture Workgroup (AgWG)?</a:t>
            </a:r>
            <a:br>
              <a:rPr lang="en-US" sz="3000" dirty="0" smtClean="0"/>
            </a:br>
            <a:endParaRPr lang="en-US" sz="3000" dirty="0" smtClean="0"/>
          </a:p>
          <a:p>
            <a:pPr lvl="1">
              <a:lnSpc>
                <a:spcPct val="90000"/>
              </a:lnSpc>
            </a:pPr>
            <a:r>
              <a:rPr lang="en-US" sz="2600" dirty="0" smtClean="0"/>
              <a:t>Provide technical expertise and leadership on development and implementation of policies, programs, and research to reduce pollutant loads delivered from agricultural lands and animal operations to upstream waters and the Chesapeake Bay.</a:t>
            </a:r>
            <a:br>
              <a:rPr lang="en-US" sz="2600" dirty="0" smtClean="0"/>
            </a:br>
            <a:endParaRPr lang="en-US" sz="2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smtClean="0"/>
              <a:t>Agricultural BMP Verification</a:t>
            </a:r>
          </a:p>
        </p:txBody>
      </p:sp>
      <p:sp>
        <p:nvSpPr>
          <p:cNvPr id="57346" name="Content Placeholder 2"/>
          <p:cNvSpPr>
            <a:spLocks noGrp="1"/>
          </p:cNvSpPr>
          <p:nvPr>
            <p:ph idx="1"/>
          </p:nvPr>
        </p:nvSpPr>
        <p:spPr/>
        <p:txBody>
          <a:bodyPr/>
          <a:lstStyle/>
          <a:p>
            <a:r>
              <a:rPr lang="en-US" dirty="0" smtClean="0"/>
              <a:t>Version 3: </a:t>
            </a:r>
            <a:br>
              <a:rPr lang="en-US" dirty="0" smtClean="0"/>
            </a:br>
            <a:r>
              <a:rPr lang="en-US" dirty="0" smtClean="0"/>
              <a:t>Create diverse protocol options and apply a uniform minimum threshold of relative data confidence to all protocols. </a:t>
            </a:r>
            <a:br>
              <a:rPr lang="en-US" dirty="0" smtClean="0"/>
            </a:br>
            <a:endParaRPr lang="en-US" sz="800" dirty="0" smtClean="0"/>
          </a:p>
          <a:p>
            <a:pPr lvl="1"/>
            <a:r>
              <a:rPr lang="en-US" dirty="0" smtClean="0"/>
              <a:t>Recommended by the workgroup on November 29, 2012.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smtClean="0"/>
              <a:t>Agricultural BMP Verification</a:t>
            </a:r>
          </a:p>
        </p:txBody>
      </p:sp>
      <p:sp>
        <p:nvSpPr>
          <p:cNvPr id="3" name="Content Placeholder 2"/>
          <p:cNvSpPr>
            <a:spLocks noGrp="1"/>
          </p:cNvSpPr>
          <p:nvPr>
            <p:ph idx="1"/>
          </p:nvPr>
        </p:nvSpPr>
        <p:spPr>
          <a:xfrm>
            <a:off x="457200" y="2057400"/>
            <a:ext cx="8229600" cy="4648200"/>
          </a:xfrm>
        </p:spPr>
        <p:txBody>
          <a:bodyPr>
            <a:normAutofit lnSpcReduction="10000"/>
          </a:bodyPr>
          <a:lstStyle/>
          <a:p>
            <a:pPr>
              <a:lnSpc>
                <a:spcPct val="90000"/>
              </a:lnSpc>
            </a:pPr>
            <a:r>
              <a:rPr lang="en-US" sz="2400" dirty="0" smtClean="0"/>
              <a:t>Benefits</a:t>
            </a:r>
          </a:p>
          <a:p>
            <a:pPr lvl="1">
              <a:lnSpc>
                <a:spcPct val="80000"/>
              </a:lnSpc>
            </a:pPr>
            <a:r>
              <a:rPr lang="en-US" sz="2400" dirty="0" smtClean="0"/>
              <a:t>Multiple potential verification protocol options reflective of the diversity of agricultural practices and programs.</a:t>
            </a:r>
          </a:p>
          <a:p>
            <a:pPr lvl="1">
              <a:lnSpc>
                <a:spcPct val="80000"/>
              </a:lnSpc>
            </a:pPr>
            <a:r>
              <a:rPr lang="en-US" sz="2400" dirty="0" smtClean="0"/>
              <a:t>The scientific documentation to assign defensible relative data verification levels is adequate.</a:t>
            </a:r>
          </a:p>
          <a:p>
            <a:pPr lvl="1">
              <a:lnSpc>
                <a:spcPct val="80000"/>
              </a:lnSpc>
            </a:pPr>
            <a:r>
              <a:rPr lang="en-US" sz="2400" dirty="0" smtClean="0"/>
              <a:t>Provides 100% model acceptance of reported practices.</a:t>
            </a:r>
          </a:p>
          <a:p>
            <a:pPr lvl="1">
              <a:lnSpc>
                <a:spcPct val="80000"/>
              </a:lnSpc>
            </a:pPr>
            <a:r>
              <a:rPr lang="en-US" sz="2400" dirty="0" smtClean="0"/>
              <a:t>Provides 100% of the model BMP effectiveness values.</a:t>
            </a:r>
            <a:br>
              <a:rPr lang="en-US" sz="2400" dirty="0" smtClean="0"/>
            </a:br>
            <a:endParaRPr lang="en-US" sz="2400" dirty="0" smtClean="0"/>
          </a:p>
          <a:p>
            <a:pPr>
              <a:lnSpc>
                <a:spcPct val="80000"/>
              </a:lnSpc>
            </a:pPr>
            <a:r>
              <a:rPr lang="en-US" sz="2400" dirty="0" smtClean="0"/>
              <a:t>Concerns</a:t>
            </a:r>
          </a:p>
          <a:p>
            <a:pPr lvl="1">
              <a:lnSpc>
                <a:spcPct val="80000"/>
              </a:lnSpc>
            </a:pPr>
            <a:r>
              <a:rPr lang="en-US" sz="2400" dirty="0" smtClean="0"/>
              <a:t>Produces varying levels of relative data confidence between the protocol options, as well as between practice types within a single protocol. </a:t>
            </a:r>
          </a:p>
          <a:p>
            <a:pPr lvl="1">
              <a:lnSpc>
                <a:spcPct val="80000"/>
              </a:lnSpc>
            </a:pPr>
            <a:r>
              <a:rPr lang="en-US" sz="2400" dirty="0" smtClean="0"/>
              <a:t>Requires attaining the standard confidence level threshold for reporting any BMP implementation.</a:t>
            </a:r>
            <a:r>
              <a:rPr lang="en-US" sz="26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066800"/>
            <a:ext cx="8001000" cy="1143000"/>
          </a:xfrm>
        </p:spPr>
        <p:txBody>
          <a:bodyPr>
            <a:normAutofit fontScale="90000"/>
          </a:bodyPr>
          <a:lstStyle/>
          <a:p>
            <a:pPr algn="r"/>
            <a:r>
              <a:rPr lang="en-US" sz="4000" b="1" dirty="0" smtClean="0">
                <a:solidFill>
                  <a:schemeClr val="bg1"/>
                </a:solidFill>
                <a:effectLst>
                  <a:outerShdw blurRad="38100" dist="38100" dir="2700000" algn="tl">
                    <a:srgbClr val="C0C0C0"/>
                  </a:outerShdw>
                </a:effectLst>
                <a:latin typeface="Constantia" pitchFamily="18" charset="0"/>
                <a:cs typeface="Arial" pitchFamily="34" charset="0"/>
              </a:rPr>
              <a:t>Agricultural Verification </a:t>
            </a:r>
            <a:br>
              <a:rPr lang="en-US" sz="4000" b="1" dirty="0" smtClean="0">
                <a:solidFill>
                  <a:schemeClr val="bg1"/>
                </a:solidFill>
                <a:effectLst>
                  <a:outerShdw blurRad="38100" dist="38100" dir="2700000" algn="tl">
                    <a:srgbClr val="C0C0C0"/>
                  </a:outerShdw>
                </a:effectLst>
                <a:latin typeface="Constantia" pitchFamily="18" charset="0"/>
                <a:cs typeface="Arial" pitchFamily="34" charset="0"/>
              </a:rPr>
            </a:br>
            <a:r>
              <a:rPr lang="en-US" sz="4000" b="1" dirty="0" smtClean="0">
                <a:solidFill>
                  <a:schemeClr val="bg1"/>
                </a:solidFill>
                <a:effectLst>
                  <a:outerShdw blurRad="38100" dist="38100" dir="2700000" algn="tl">
                    <a:srgbClr val="C0C0C0"/>
                  </a:outerShdw>
                </a:effectLst>
                <a:latin typeface="Constantia" pitchFamily="18" charset="0"/>
                <a:cs typeface="Arial" pitchFamily="34" charset="0"/>
              </a:rPr>
              <a:t>Protocol Elements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dirty="0" smtClean="0"/>
              <a:t>Verification Protocol Elements</a:t>
            </a:r>
          </a:p>
        </p:txBody>
      </p:sp>
      <p:sp>
        <p:nvSpPr>
          <p:cNvPr id="3" name="Content Placeholder 2"/>
          <p:cNvSpPr>
            <a:spLocks noGrp="1"/>
          </p:cNvSpPr>
          <p:nvPr>
            <p:ph idx="1"/>
          </p:nvPr>
        </p:nvSpPr>
        <p:spPr>
          <a:xfrm>
            <a:off x="457200" y="2133600"/>
            <a:ext cx="8229600" cy="4724400"/>
          </a:xfrm>
        </p:spPr>
        <p:txBody>
          <a:bodyPr>
            <a:normAutofit/>
          </a:bodyPr>
          <a:lstStyle/>
          <a:p>
            <a:pPr>
              <a:lnSpc>
                <a:spcPct val="80000"/>
              </a:lnSpc>
            </a:pPr>
            <a:r>
              <a:rPr lang="en-US" sz="2700" b="1" dirty="0" smtClean="0"/>
              <a:t>Verification Protocol Version 3.5 Matrix</a:t>
            </a:r>
            <a:br>
              <a:rPr lang="en-US" sz="2700" b="1" dirty="0" smtClean="0"/>
            </a:br>
            <a:endParaRPr lang="en-US" sz="2700" dirty="0" smtClean="0"/>
          </a:p>
          <a:p>
            <a:pPr lvl="1">
              <a:lnSpc>
                <a:spcPct val="80000"/>
              </a:lnSpc>
            </a:pPr>
            <a:r>
              <a:rPr lang="en-US" u="sng" dirty="0" smtClean="0"/>
              <a:t>Statistical Data Confidence Threshold</a:t>
            </a:r>
            <a:br>
              <a:rPr lang="en-US" u="sng" dirty="0" smtClean="0"/>
            </a:br>
            <a:endParaRPr lang="en-US" u="sng" dirty="0" smtClean="0"/>
          </a:p>
          <a:p>
            <a:pPr lvl="2">
              <a:lnSpc>
                <a:spcPct val="80000"/>
              </a:lnSpc>
            </a:pPr>
            <a:r>
              <a:rPr lang="en-US" sz="2400" dirty="0" smtClean="0"/>
              <a:t> All BMP data to be reported to and credited by the Chesapeake Bay Program models would be required to meet a minimum documented 80 percent level of statistical data confidence. </a:t>
            </a:r>
            <a:br>
              <a:rPr lang="en-US" sz="2400" dirty="0" smtClean="0"/>
            </a:br>
            <a:endParaRPr lang="en-US" sz="2400" dirty="0" smtClean="0"/>
          </a:p>
          <a:p>
            <a:pPr lvl="2">
              <a:lnSpc>
                <a:spcPct val="80000"/>
              </a:lnSpc>
            </a:pPr>
            <a:r>
              <a:rPr lang="en-US" sz="2400" dirty="0" smtClean="0"/>
              <a:t>The figure of 80 percent is based on the mid-point of a range of documented data confidence levels identified by the Tetra Tech research study.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dirty="0" smtClean="0"/>
              <a:t>Verification Protocol Elements</a:t>
            </a:r>
          </a:p>
        </p:txBody>
      </p:sp>
      <p:sp>
        <p:nvSpPr>
          <p:cNvPr id="3" name="Content Placeholder 2"/>
          <p:cNvSpPr>
            <a:spLocks noGrp="1"/>
          </p:cNvSpPr>
          <p:nvPr>
            <p:ph idx="1"/>
          </p:nvPr>
        </p:nvSpPr>
        <p:spPr>
          <a:xfrm>
            <a:off x="457200" y="2133600"/>
            <a:ext cx="8229600" cy="4495800"/>
          </a:xfrm>
        </p:spPr>
        <p:txBody>
          <a:bodyPr>
            <a:normAutofit/>
          </a:bodyPr>
          <a:lstStyle/>
          <a:p>
            <a:pPr>
              <a:lnSpc>
                <a:spcPct val="90000"/>
              </a:lnSpc>
            </a:pPr>
            <a:r>
              <a:rPr lang="en-US" sz="2700" b="1" dirty="0" smtClean="0"/>
              <a:t>Verification Protocol Version 3.5 Matrix</a:t>
            </a:r>
            <a:br>
              <a:rPr lang="en-US" sz="2700" b="1" dirty="0" smtClean="0"/>
            </a:br>
            <a:endParaRPr lang="en-US" dirty="0" smtClean="0"/>
          </a:p>
          <a:p>
            <a:pPr lvl="1">
              <a:lnSpc>
                <a:spcPct val="90000"/>
              </a:lnSpc>
            </a:pPr>
            <a:r>
              <a:rPr lang="en-US" u="sng" dirty="0" smtClean="0"/>
              <a:t>Agricultural BMP Verification Protocols</a:t>
            </a:r>
            <a:br>
              <a:rPr lang="en-US" u="sng" dirty="0" smtClean="0"/>
            </a:br>
            <a:r>
              <a:rPr lang="en-US" u="sng" dirty="0" smtClean="0"/>
              <a:t>I</a:t>
            </a:r>
            <a:r>
              <a:rPr lang="en-US" dirty="0" smtClean="0"/>
              <a:t>dentified general categories of verification protocols.</a:t>
            </a:r>
            <a:br>
              <a:rPr lang="en-US" dirty="0" smtClean="0"/>
            </a:br>
            <a:r>
              <a:rPr lang="en-US" dirty="0" smtClean="0"/>
              <a:t> 	</a:t>
            </a:r>
          </a:p>
          <a:p>
            <a:pPr lvl="1">
              <a:lnSpc>
                <a:spcPct val="90000"/>
              </a:lnSpc>
            </a:pPr>
            <a:r>
              <a:rPr lang="en-US" u="sng" dirty="0" smtClean="0"/>
              <a:t>Assessment Methods</a:t>
            </a:r>
            <a:r>
              <a:rPr lang="en-US" dirty="0" smtClean="0"/>
              <a:t> </a:t>
            </a:r>
            <a:br>
              <a:rPr lang="en-US" dirty="0" smtClean="0"/>
            </a:br>
            <a:r>
              <a:rPr lang="en-US" dirty="0" smtClean="0"/>
              <a:t>Assessment methods and entity that would be collecting and verifying the 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t>Verification Protocol Elements</a:t>
            </a:r>
          </a:p>
        </p:txBody>
      </p:sp>
      <p:sp>
        <p:nvSpPr>
          <p:cNvPr id="3" name="Content Placeholder 2"/>
          <p:cNvSpPr>
            <a:spLocks noGrp="1"/>
          </p:cNvSpPr>
          <p:nvPr>
            <p:ph idx="1"/>
          </p:nvPr>
        </p:nvSpPr>
        <p:spPr>
          <a:xfrm>
            <a:off x="457200" y="2209800"/>
            <a:ext cx="8229600" cy="4495800"/>
          </a:xfrm>
        </p:spPr>
        <p:txBody>
          <a:bodyPr>
            <a:normAutofit/>
          </a:bodyPr>
          <a:lstStyle/>
          <a:p>
            <a:pPr marL="342900" lvl="1" indent="-342900">
              <a:lnSpc>
                <a:spcPct val="80000"/>
              </a:lnSpc>
              <a:buFont typeface="Arial" charset="0"/>
              <a:buChar char="•"/>
            </a:pPr>
            <a:r>
              <a:rPr lang="en-US" sz="2300" b="1" dirty="0" smtClean="0"/>
              <a:t>Verification Protocol Version 3.5 Matrix</a:t>
            </a:r>
            <a:br>
              <a:rPr lang="en-US" sz="2300" b="1" dirty="0" smtClean="0"/>
            </a:br>
            <a:endParaRPr lang="en-US" sz="2600" b="1" dirty="0" smtClean="0"/>
          </a:p>
          <a:p>
            <a:pPr marL="742950" lvl="2" indent="-342900">
              <a:lnSpc>
                <a:spcPct val="80000"/>
              </a:lnSpc>
            </a:pPr>
            <a:r>
              <a:rPr lang="en-US" sz="2400" u="sng" dirty="0" smtClean="0"/>
              <a:t>Conservation Practice Category</a:t>
            </a:r>
            <a:r>
              <a:rPr lang="en-US" sz="2400" dirty="0" smtClean="0"/>
              <a:t> </a:t>
            </a:r>
            <a:br>
              <a:rPr lang="en-US" sz="2400" dirty="0" smtClean="0"/>
            </a:br>
            <a:endParaRPr lang="en-US" sz="2400" dirty="0" smtClean="0"/>
          </a:p>
          <a:p>
            <a:pPr marL="1017270" lvl="3" indent="-342900">
              <a:lnSpc>
                <a:spcPct val="80000"/>
              </a:lnSpc>
            </a:pPr>
            <a:r>
              <a:rPr lang="en-US" sz="2400" dirty="0" smtClean="0"/>
              <a:t>Assessment methods and associated data confidence levels are affected by the type of agricultural BMPs being assessed.</a:t>
            </a:r>
          </a:p>
          <a:p>
            <a:pPr marL="1017270" lvl="3" indent="-342900">
              <a:lnSpc>
                <a:spcPct val="80000"/>
              </a:lnSpc>
            </a:pPr>
            <a:r>
              <a:rPr lang="en-US" sz="2400" dirty="0" smtClean="0"/>
              <a:t>Assessments methods were evaluated for each BMP category to determine if the method was realistically appropriate. </a:t>
            </a:r>
          </a:p>
          <a:p>
            <a:pPr marL="1017270" lvl="3" indent="-342900">
              <a:lnSpc>
                <a:spcPct val="80000"/>
              </a:lnSpc>
            </a:pPr>
            <a:r>
              <a:rPr lang="en-US" sz="2400" dirty="0" smtClean="0"/>
              <a:t>Significant verification efforts may still be required to meet the data confidence threshold.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smtClean="0"/>
              <a:t>Verification Protocol Elements</a:t>
            </a:r>
          </a:p>
        </p:txBody>
      </p:sp>
      <p:sp>
        <p:nvSpPr>
          <p:cNvPr id="3" name="Content Placeholder 2"/>
          <p:cNvSpPr>
            <a:spLocks noGrp="1"/>
          </p:cNvSpPr>
          <p:nvPr>
            <p:ph idx="1"/>
          </p:nvPr>
        </p:nvSpPr>
        <p:spPr>
          <a:xfrm>
            <a:off x="457200" y="2133600"/>
            <a:ext cx="8229600" cy="4724400"/>
          </a:xfrm>
        </p:spPr>
        <p:txBody>
          <a:bodyPr>
            <a:normAutofit/>
          </a:bodyPr>
          <a:lstStyle/>
          <a:p>
            <a:pPr>
              <a:lnSpc>
                <a:spcPct val="80000"/>
              </a:lnSpc>
            </a:pPr>
            <a:r>
              <a:rPr lang="en-US" sz="2400" b="1" dirty="0" smtClean="0"/>
              <a:t>Verification Protocol Version 3.5 Matrix</a:t>
            </a:r>
            <a:br>
              <a:rPr lang="en-US" sz="2400" b="1" dirty="0" smtClean="0"/>
            </a:br>
            <a:endParaRPr lang="en-US" sz="2400" dirty="0" smtClean="0"/>
          </a:p>
          <a:p>
            <a:pPr lvl="1">
              <a:lnSpc>
                <a:spcPct val="80000"/>
              </a:lnSpc>
            </a:pPr>
            <a:r>
              <a:rPr lang="en-US" u="sng" dirty="0" smtClean="0"/>
              <a:t>Cost-Sharing Information</a:t>
            </a:r>
            <a:r>
              <a:rPr lang="en-US" dirty="0" smtClean="0"/>
              <a:t> </a:t>
            </a:r>
            <a:br>
              <a:rPr lang="en-US" dirty="0" smtClean="0"/>
            </a:br>
            <a:r>
              <a:rPr lang="en-US" dirty="0" smtClean="0"/>
              <a:t>Potential differences for BMPs designed and financed through federal, state, NGO and private sources for each assessment method. </a:t>
            </a:r>
            <a:br>
              <a:rPr lang="en-US" dirty="0" smtClean="0"/>
            </a:br>
            <a:endParaRPr lang="en-US" dirty="0" smtClean="0"/>
          </a:p>
          <a:p>
            <a:pPr lvl="1">
              <a:lnSpc>
                <a:spcPct val="80000"/>
              </a:lnSpc>
            </a:pPr>
            <a:r>
              <a:rPr lang="en-US" u="sng" dirty="0" smtClean="0"/>
              <a:t>Other BMP Information</a:t>
            </a:r>
            <a:r>
              <a:rPr lang="en-US" dirty="0" smtClean="0"/>
              <a:t> </a:t>
            </a:r>
            <a:br>
              <a:rPr lang="en-US" dirty="0" smtClean="0"/>
            </a:br>
            <a:r>
              <a:rPr lang="en-US" dirty="0" smtClean="0"/>
              <a:t>Ability of each assessment method to verify if the practice meets the BMP specification, a functional equivalent, or non-functional equivalent BMP. Identifies date of practice implementation for model reporting purposes.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dirty="0" smtClean="0"/>
              <a:t>Verification Protocol Elements</a:t>
            </a:r>
          </a:p>
        </p:txBody>
      </p:sp>
      <p:sp>
        <p:nvSpPr>
          <p:cNvPr id="3" name="Content Placeholder 2"/>
          <p:cNvSpPr>
            <a:spLocks noGrp="1"/>
          </p:cNvSpPr>
          <p:nvPr>
            <p:ph idx="1"/>
          </p:nvPr>
        </p:nvSpPr>
        <p:spPr>
          <a:xfrm>
            <a:off x="457200" y="2209800"/>
            <a:ext cx="8229600" cy="4648200"/>
          </a:xfrm>
        </p:spPr>
        <p:txBody>
          <a:bodyPr>
            <a:normAutofit/>
          </a:bodyPr>
          <a:lstStyle/>
          <a:p>
            <a:pPr marL="342900" lvl="1" indent="-342900">
              <a:lnSpc>
                <a:spcPct val="80000"/>
              </a:lnSpc>
              <a:buFont typeface="Arial" charset="0"/>
              <a:buChar char="•"/>
            </a:pPr>
            <a:r>
              <a:rPr lang="en-US" sz="2300" b="1" dirty="0" smtClean="0"/>
              <a:t>Verification Protocol Version 3.5 Matrix</a:t>
            </a:r>
            <a:br>
              <a:rPr lang="en-US" sz="2300" b="1" dirty="0" smtClean="0"/>
            </a:br>
            <a:endParaRPr lang="en-US" sz="2000" dirty="0" smtClean="0"/>
          </a:p>
          <a:p>
            <a:pPr marL="617220" lvl="2" indent="-342900">
              <a:lnSpc>
                <a:spcPct val="80000"/>
              </a:lnSpc>
            </a:pPr>
            <a:r>
              <a:rPr lang="en-US" sz="2400" u="sng" dirty="0" smtClean="0"/>
              <a:t>Verification Methodology</a:t>
            </a:r>
            <a:r>
              <a:rPr lang="en-US" sz="2400" dirty="0" smtClean="0"/>
              <a:t> </a:t>
            </a:r>
            <a:br>
              <a:rPr lang="en-US" sz="2400" dirty="0" smtClean="0"/>
            </a:br>
            <a:r>
              <a:rPr lang="en-US" sz="2400" dirty="0" smtClean="0"/>
              <a:t>Methodologies to track, verify and report implemented practices. BMPs being assessed and verified through permit or financial incentive programs are limited to the period of the active permit or contractual agreement. Alternative assessment methods are also identified.</a:t>
            </a:r>
            <a:br>
              <a:rPr lang="en-US" sz="2400" dirty="0" smtClean="0"/>
            </a:br>
            <a:endParaRPr lang="en-US" sz="2400" dirty="0" smtClean="0"/>
          </a:p>
          <a:p>
            <a:pPr marL="617220" lvl="2" indent="-342900">
              <a:lnSpc>
                <a:spcPct val="80000"/>
              </a:lnSpc>
            </a:pPr>
            <a:r>
              <a:rPr lang="en-US" sz="2400" u="sng" dirty="0" smtClean="0"/>
              <a:t>Verification Issues</a:t>
            </a:r>
            <a:r>
              <a:rPr lang="en-US" sz="2400" dirty="0" smtClean="0"/>
              <a:t> </a:t>
            </a:r>
            <a:br>
              <a:rPr lang="en-US" sz="2400" dirty="0" smtClean="0"/>
            </a:br>
            <a:r>
              <a:rPr lang="en-US" sz="2400" dirty="0" smtClean="0"/>
              <a:t>Limitations and potential verification issues that need to be addressed to obtain the statistical data confidence threshold requirements.  </a:t>
            </a:r>
          </a:p>
          <a:p>
            <a:pPr marL="342900" lvl="1" indent="-342900">
              <a:lnSpc>
                <a:spcPct val="80000"/>
              </a:lnSpc>
            </a:pPr>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smtClean="0"/>
              <a:t>Verification Protocol Elements</a:t>
            </a:r>
          </a:p>
        </p:txBody>
      </p:sp>
      <p:sp>
        <p:nvSpPr>
          <p:cNvPr id="3" name="Content Placeholder 2"/>
          <p:cNvSpPr>
            <a:spLocks noGrp="1"/>
          </p:cNvSpPr>
          <p:nvPr>
            <p:ph idx="1"/>
          </p:nvPr>
        </p:nvSpPr>
        <p:spPr>
          <a:xfrm>
            <a:off x="457200" y="2209800"/>
            <a:ext cx="8229600" cy="4495800"/>
          </a:xfrm>
        </p:spPr>
        <p:txBody>
          <a:bodyPr>
            <a:normAutofit/>
          </a:bodyPr>
          <a:lstStyle/>
          <a:p>
            <a:pPr>
              <a:lnSpc>
                <a:spcPct val="80000"/>
              </a:lnSpc>
            </a:pPr>
            <a:r>
              <a:rPr lang="en-US" sz="2700" b="1" dirty="0" smtClean="0"/>
              <a:t>Verification Protocol Version 3.5 Matrix </a:t>
            </a:r>
            <a:br>
              <a:rPr lang="en-US" sz="2700" b="1" dirty="0" smtClean="0"/>
            </a:br>
            <a:endParaRPr lang="en-US" sz="2700" dirty="0" smtClean="0"/>
          </a:p>
          <a:p>
            <a:pPr lvl="1">
              <a:lnSpc>
                <a:spcPct val="80000"/>
              </a:lnSpc>
            </a:pPr>
            <a:r>
              <a:rPr lang="en-US" sz="2400" u="sng" dirty="0" smtClean="0"/>
              <a:t>Relative Cost</a:t>
            </a:r>
            <a:r>
              <a:rPr lang="en-US" sz="2400" dirty="0" smtClean="0"/>
              <a:t> </a:t>
            </a:r>
            <a:br>
              <a:rPr lang="en-US" sz="2400" dirty="0" smtClean="0"/>
            </a:br>
            <a:r>
              <a:rPr lang="en-US" sz="2400" dirty="0" smtClean="0"/>
              <a:t>Relative costs in comparison to one another. Based on range of implementation costs identified in the Tetra Tech research report.</a:t>
            </a:r>
            <a:br>
              <a:rPr lang="en-US" sz="2400" dirty="0" smtClean="0"/>
            </a:br>
            <a:endParaRPr lang="en-US" sz="2400" dirty="0" smtClean="0"/>
          </a:p>
          <a:p>
            <a:pPr lvl="1">
              <a:lnSpc>
                <a:spcPct val="80000"/>
              </a:lnSpc>
            </a:pPr>
            <a:r>
              <a:rPr lang="en-US" sz="2400" u="sng" dirty="0" smtClean="0"/>
              <a:t>Relative Scientific Defensibility</a:t>
            </a:r>
            <a:r>
              <a:rPr lang="en-US" sz="2400" dirty="0" smtClean="0"/>
              <a:t> </a:t>
            </a:r>
            <a:br>
              <a:rPr lang="en-US" sz="2400" dirty="0" smtClean="0"/>
            </a:br>
            <a:r>
              <a:rPr lang="en-US" sz="2400" dirty="0" smtClean="0"/>
              <a:t>Relative comparative values are assigned to each assessment method pertaining to their scientific defensibility based on the findings of the Tetra Tech research report.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normAutofit/>
          </a:bodyPr>
          <a:lstStyle/>
          <a:p>
            <a:r>
              <a:rPr lang="en-US" dirty="0" smtClean="0"/>
              <a:t>Verification Protocol Elements</a:t>
            </a:r>
          </a:p>
        </p:txBody>
      </p:sp>
      <p:sp>
        <p:nvSpPr>
          <p:cNvPr id="3" name="Content Placeholder 2"/>
          <p:cNvSpPr>
            <a:spLocks noGrp="1"/>
          </p:cNvSpPr>
          <p:nvPr>
            <p:ph idx="1"/>
          </p:nvPr>
        </p:nvSpPr>
        <p:spPr>
          <a:xfrm>
            <a:off x="457200" y="2209800"/>
            <a:ext cx="8229600" cy="4648200"/>
          </a:xfrm>
        </p:spPr>
        <p:txBody>
          <a:bodyPr>
            <a:normAutofit/>
          </a:bodyPr>
          <a:lstStyle/>
          <a:p>
            <a:pPr>
              <a:lnSpc>
                <a:spcPct val="80000"/>
              </a:lnSpc>
            </a:pPr>
            <a:r>
              <a:rPr lang="en-US" sz="2700" b="1" dirty="0" smtClean="0"/>
              <a:t>Verification Protocol Version 3.5 Matrix</a:t>
            </a:r>
            <a:r>
              <a:rPr lang="en-US" sz="2200" b="1" dirty="0" smtClean="0"/>
              <a:t> </a:t>
            </a:r>
            <a:br>
              <a:rPr lang="en-US" sz="2200" b="1" dirty="0" smtClean="0"/>
            </a:br>
            <a:endParaRPr lang="en-US" sz="2200" b="1" dirty="0" smtClean="0"/>
          </a:p>
          <a:p>
            <a:pPr lvl="1">
              <a:lnSpc>
                <a:spcPct val="80000"/>
              </a:lnSpc>
            </a:pPr>
            <a:r>
              <a:rPr lang="en-US" u="sng" dirty="0" smtClean="0"/>
              <a:t>Relative Accountability</a:t>
            </a:r>
            <a:r>
              <a:rPr lang="en-US" dirty="0" smtClean="0"/>
              <a:t> </a:t>
            </a:r>
            <a:br>
              <a:rPr lang="en-US" dirty="0" smtClean="0"/>
            </a:br>
            <a:r>
              <a:rPr lang="en-US" dirty="0" smtClean="0"/>
              <a:t>Relative comparative values assigned to each assessment method pertaining to the accountability of the entity reporting, tracking and verifying the data.</a:t>
            </a:r>
            <a:br>
              <a:rPr lang="en-US" dirty="0" smtClean="0"/>
            </a:br>
            <a:r>
              <a:rPr lang="en-US" dirty="0" smtClean="0"/>
              <a:t> </a:t>
            </a:r>
          </a:p>
          <a:p>
            <a:pPr lvl="1">
              <a:lnSpc>
                <a:spcPct val="80000"/>
              </a:lnSpc>
            </a:pPr>
            <a:r>
              <a:rPr lang="en-US" u="sng" dirty="0" smtClean="0"/>
              <a:t>Relative Transparency</a:t>
            </a:r>
            <a:r>
              <a:rPr lang="en-US" dirty="0" smtClean="0"/>
              <a:t> </a:t>
            </a:r>
            <a:br>
              <a:rPr lang="en-US" dirty="0" smtClean="0"/>
            </a:br>
            <a:r>
              <a:rPr lang="en-US" dirty="0" smtClean="0"/>
              <a:t>Relative comparative values assigned to each assessment method based on the transparency of the reported data by outside reviewers.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p:txBody>
          <a:bodyPr/>
          <a:lstStyle/>
          <a:p>
            <a:r>
              <a:rPr lang="en-US" dirty="0" smtClean="0"/>
              <a:t>Agriculture Workgroup</a:t>
            </a:r>
          </a:p>
        </p:txBody>
      </p:sp>
      <p:sp>
        <p:nvSpPr>
          <p:cNvPr id="4" name="Content Placeholder 3"/>
          <p:cNvSpPr>
            <a:spLocks noGrp="1"/>
          </p:cNvSpPr>
          <p:nvPr>
            <p:ph idx="1"/>
          </p:nvPr>
        </p:nvSpPr>
        <p:spPr>
          <a:xfrm>
            <a:off x="457200" y="1935163"/>
            <a:ext cx="8229600" cy="4922837"/>
          </a:xfrm>
        </p:spPr>
        <p:txBody>
          <a:bodyPr>
            <a:normAutofit/>
          </a:bodyPr>
          <a:lstStyle/>
          <a:p>
            <a:pPr>
              <a:lnSpc>
                <a:spcPct val="80000"/>
              </a:lnSpc>
            </a:pPr>
            <a:r>
              <a:rPr lang="en-US" sz="3000" dirty="0" smtClean="0"/>
              <a:t>What is the primary function of the Agriculture Workgroup for the Chesapeake Bay Program partnership?</a:t>
            </a:r>
            <a:br>
              <a:rPr lang="en-US" sz="3000" dirty="0" smtClean="0"/>
            </a:br>
            <a:endParaRPr lang="en-US" sz="3000" dirty="0" smtClean="0"/>
          </a:p>
          <a:p>
            <a:pPr lvl="1">
              <a:lnSpc>
                <a:spcPct val="80000"/>
              </a:lnSpc>
            </a:pPr>
            <a:r>
              <a:rPr lang="en-US" sz="2600" dirty="0" smtClean="0"/>
              <a:t>Provide a forum for discussion, exchange of information and evaluation between federal, state, and local agencies, conservation districts, universities, agri-business, and the corporate sector on sustainable and/or cost-effective agricultural production systems that benefit water and air quality. </a:t>
            </a:r>
          </a:p>
          <a:p>
            <a:pPr lvl="1">
              <a:lnSpc>
                <a:spcPct val="80000"/>
              </a:lnSpc>
            </a:pPr>
            <a:endParaRPr lang="en-US" sz="2600" dirty="0" smtClean="0"/>
          </a:p>
          <a:p>
            <a:pPr lvl="1">
              <a:lnSpc>
                <a:spcPct val="80000"/>
              </a:lnSpc>
            </a:pPr>
            <a:endParaRPr lang="en-US" sz="2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900" name="Rectangle 4"/>
          <p:cNvSpPr>
            <a:spLocks noGrp="1"/>
          </p:cNvSpPr>
          <p:nvPr>
            <p:ph type="ctrTitle"/>
          </p:nvPr>
        </p:nvSpPr>
        <p:spPr>
          <a:xfrm>
            <a:off x="685800" y="1981200"/>
            <a:ext cx="7772400" cy="1470025"/>
          </a:xfrm>
        </p:spPr>
        <p:txBody>
          <a:bodyPr/>
          <a:lstStyle/>
          <a:p>
            <a:r>
              <a:rPr lang="en-US" sz="3600" b="1" dirty="0" smtClean="0">
                <a:solidFill>
                  <a:schemeClr val="tx1"/>
                </a:solidFill>
                <a:latin typeface="Constantia" pitchFamily="18" charset="0"/>
                <a:cs typeface="Arial" pitchFamily="34" charset="0"/>
              </a:rPr>
              <a:t>Agricultural Verification </a:t>
            </a:r>
            <a:br>
              <a:rPr lang="en-US" sz="3600" b="1" dirty="0" smtClean="0">
                <a:solidFill>
                  <a:schemeClr val="tx1"/>
                </a:solidFill>
                <a:latin typeface="Constantia" pitchFamily="18" charset="0"/>
                <a:cs typeface="Arial" pitchFamily="34" charset="0"/>
              </a:rPr>
            </a:br>
            <a:r>
              <a:rPr lang="en-US" sz="3600" b="1" dirty="0" smtClean="0">
                <a:solidFill>
                  <a:schemeClr val="tx1"/>
                </a:solidFill>
                <a:latin typeface="Constantia" pitchFamily="18" charset="0"/>
                <a:cs typeface="Arial" pitchFamily="34" charset="0"/>
              </a:rPr>
              <a:t>Protocol Packet</a:t>
            </a:r>
            <a:r>
              <a:rPr lang="en-US" dirty="0" smtClean="0">
                <a:solidFill>
                  <a:schemeClr val="tx1"/>
                </a:solidFill>
                <a:latin typeface="Constantia" pitchFamily="18" charset="0"/>
                <a:cs typeface="Arial"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smtClean="0"/>
              <a:t>Verification Protocol Packet</a:t>
            </a:r>
          </a:p>
        </p:txBody>
      </p:sp>
      <p:sp>
        <p:nvSpPr>
          <p:cNvPr id="3" name="Content Placeholder 2"/>
          <p:cNvSpPr>
            <a:spLocks noGrp="1"/>
          </p:cNvSpPr>
          <p:nvPr>
            <p:ph idx="1"/>
          </p:nvPr>
        </p:nvSpPr>
        <p:spPr>
          <a:xfrm>
            <a:off x="457200" y="2057400"/>
            <a:ext cx="8229600" cy="4648200"/>
          </a:xfrm>
        </p:spPr>
        <p:txBody>
          <a:bodyPr>
            <a:normAutofit/>
          </a:bodyPr>
          <a:lstStyle/>
          <a:p>
            <a:pPr>
              <a:lnSpc>
                <a:spcPct val="80000"/>
              </a:lnSpc>
            </a:pPr>
            <a:r>
              <a:rPr lang="en-US" sz="2400" dirty="0" smtClean="0"/>
              <a:t>The Agricultural Verification Protocol Packet being developed will include the following elements:</a:t>
            </a:r>
            <a:br>
              <a:rPr lang="en-US" sz="2400" dirty="0" smtClean="0"/>
            </a:br>
            <a:endParaRPr lang="en-US" sz="2400" dirty="0" smtClean="0"/>
          </a:p>
          <a:p>
            <a:pPr lvl="1">
              <a:lnSpc>
                <a:spcPct val="80000"/>
              </a:lnSpc>
            </a:pPr>
            <a:r>
              <a:rPr lang="en-US" dirty="0" smtClean="0"/>
              <a:t>Verification Protocol Matrix</a:t>
            </a:r>
            <a:br>
              <a:rPr lang="en-US" dirty="0" smtClean="0"/>
            </a:br>
            <a:endParaRPr lang="en-US" dirty="0" smtClean="0"/>
          </a:p>
          <a:p>
            <a:pPr lvl="1">
              <a:lnSpc>
                <a:spcPct val="80000"/>
              </a:lnSpc>
            </a:pPr>
            <a:r>
              <a:rPr lang="en-US" dirty="0" smtClean="0"/>
              <a:t>Verification Guidance Document</a:t>
            </a:r>
            <a:br>
              <a:rPr lang="en-US" dirty="0" smtClean="0"/>
            </a:br>
            <a:endParaRPr lang="en-US" dirty="0" smtClean="0"/>
          </a:p>
          <a:p>
            <a:pPr lvl="1">
              <a:lnSpc>
                <a:spcPct val="80000"/>
              </a:lnSpc>
            </a:pPr>
            <a:r>
              <a:rPr lang="en-US" dirty="0" smtClean="0"/>
              <a:t>Summary Verification Research Report</a:t>
            </a:r>
            <a:br>
              <a:rPr lang="en-US" dirty="0" smtClean="0"/>
            </a:br>
            <a:endParaRPr lang="en-US" dirty="0" smtClean="0"/>
          </a:p>
          <a:p>
            <a:pPr lvl="1">
              <a:lnSpc>
                <a:spcPct val="80000"/>
              </a:lnSpc>
            </a:pPr>
            <a:r>
              <a:rPr lang="en-US" dirty="0" smtClean="0"/>
              <a:t>Verification Planning Tools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Protocol Packet</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sz="2400" dirty="0" smtClean="0"/>
              <a:t>Packet is intended to provide…</a:t>
            </a:r>
            <a:br>
              <a:rPr lang="en-US" sz="2400" dirty="0" smtClean="0"/>
            </a:br>
            <a:r>
              <a:rPr lang="en-US" sz="2400" dirty="0" smtClean="0"/>
              <a:t> </a:t>
            </a:r>
          </a:p>
          <a:p>
            <a:pPr lvl="1">
              <a:lnSpc>
                <a:spcPct val="80000"/>
              </a:lnSpc>
            </a:pPr>
            <a:r>
              <a:rPr lang="en-US" dirty="0" smtClean="0"/>
              <a:t>…structure and expectations of verifying tracked data for reporting to the Chesapeake Bay Program for nutrient and sediment reduction credits. </a:t>
            </a:r>
            <a:br>
              <a:rPr lang="en-US" dirty="0" smtClean="0"/>
            </a:br>
            <a:endParaRPr lang="en-US" dirty="0" smtClean="0"/>
          </a:p>
          <a:p>
            <a:pPr lvl="1">
              <a:lnSpc>
                <a:spcPct val="80000"/>
              </a:lnSpc>
            </a:pPr>
            <a:r>
              <a:rPr lang="en-US" dirty="0" smtClean="0"/>
              <a:t>…guidance for agencies and partners to develop program specific and detailed data verification plans for submission to the Verification Review Panel and partnership for review.</a:t>
            </a:r>
            <a:br>
              <a:rPr lang="en-US" dirty="0" smtClean="0"/>
            </a:br>
            <a:endParaRPr lang="en-US" dirty="0" smtClean="0"/>
          </a:p>
          <a:p>
            <a:pPr lvl="1">
              <a:lnSpc>
                <a:spcPct val="80000"/>
              </a:lnSpc>
            </a:pPr>
            <a:r>
              <a:rPr lang="en-US" dirty="0" smtClean="0"/>
              <a:t>…guidance for the Verification Review Panel and the partnership to review and recommend verification plans.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Protocol Packet</a:t>
            </a:r>
            <a:endParaRPr lang="en-US" dirty="0"/>
          </a:p>
        </p:txBody>
      </p:sp>
      <p:sp>
        <p:nvSpPr>
          <p:cNvPr id="3" name="Content Placeholder 2"/>
          <p:cNvSpPr>
            <a:spLocks noGrp="1"/>
          </p:cNvSpPr>
          <p:nvPr>
            <p:ph idx="1"/>
          </p:nvPr>
        </p:nvSpPr>
        <p:spPr/>
        <p:txBody>
          <a:bodyPr/>
          <a:lstStyle/>
          <a:p>
            <a:r>
              <a:rPr lang="en-US" dirty="0" smtClean="0"/>
              <a:t>Estimated date of packet completion and Agriculture Workgroup recommendation…</a:t>
            </a:r>
            <a:br>
              <a:rPr lang="en-US" dirty="0" smtClean="0"/>
            </a:br>
            <a:r>
              <a:rPr lang="en-US" dirty="0" smtClean="0"/>
              <a:t/>
            </a:r>
            <a:br>
              <a:rPr lang="en-US" dirty="0" smtClean="0"/>
            </a:br>
            <a:r>
              <a:rPr lang="en-US" dirty="0" smtClean="0"/>
              <a:t/>
            </a:r>
            <a:br>
              <a:rPr lang="en-US" dirty="0" smtClean="0"/>
            </a:br>
            <a:r>
              <a:rPr lang="en-US" dirty="0" smtClean="0"/>
              <a:t>			February 2013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3200400" y="3581400"/>
            <a:ext cx="3657600" cy="823913"/>
          </a:xfrm>
          <a:prstGeom prst="rect">
            <a:avLst/>
          </a:prstGeom>
          <a:noFill/>
          <a:ln w="9525">
            <a:noFill/>
            <a:miter lim="800000"/>
            <a:headEnd/>
            <a:tailEnd/>
          </a:ln>
        </p:spPr>
        <p:txBody>
          <a:bodyPr>
            <a:spAutoFit/>
          </a:bodyPr>
          <a:lstStyle/>
          <a:p>
            <a:pPr>
              <a:spcBef>
                <a:spcPct val="50000"/>
              </a:spcBef>
            </a:pPr>
            <a:r>
              <a:rPr lang="en-US" sz="4800" b="1" dirty="0">
                <a:solidFill>
                  <a:schemeClr val="bg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t>Agriculture Workgroup</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Who is represented on the Agriculture Workgroup for the Chesapeake Bay Program Partnership?</a:t>
            </a:r>
            <a:br>
              <a:rPr lang="en-US" dirty="0" smtClean="0"/>
            </a:br>
            <a:endParaRPr lang="en-US" dirty="0" smtClean="0"/>
          </a:p>
          <a:p>
            <a:pPr lvl="1" fontAlgn="auto">
              <a:spcAft>
                <a:spcPts val="0"/>
              </a:spcAft>
              <a:buFont typeface="Arial" pitchFamily="34" charset="0"/>
              <a:buChar char="–"/>
              <a:defRPr/>
            </a:pPr>
            <a:r>
              <a:rPr lang="en-US" dirty="0" smtClean="0"/>
              <a:t>Academic Institutions  (Land Grant)</a:t>
            </a:r>
          </a:p>
          <a:p>
            <a:pPr lvl="1" fontAlgn="auto">
              <a:spcAft>
                <a:spcPts val="0"/>
              </a:spcAft>
              <a:buFont typeface="Arial" pitchFamily="34" charset="0"/>
              <a:buChar char="–"/>
              <a:defRPr/>
            </a:pPr>
            <a:r>
              <a:rPr lang="en-US" dirty="0" smtClean="0"/>
              <a:t>Federal Agencies (Agricultural /Environmental) </a:t>
            </a:r>
          </a:p>
          <a:p>
            <a:pPr lvl="1" fontAlgn="auto">
              <a:spcAft>
                <a:spcPts val="0"/>
              </a:spcAft>
              <a:buFont typeface="Arial" pitchFamily="34" charset="0"/>
              <a:buChar char="–"/>
              <a:defRPr/>
            </a:pPr>
            <a:r>
              <a:rPr lang="en-US" dirty="0" smtClean="0"/>
              <a:t>State Agencies (Agricultural /Environmental)</a:t>
            </a:r>
          </a:p>
          <a:p>
            <a:pPr lvl="1" fontAlgn="auto">
              <a:spcAft>
                <a:spcPts val="0"/>
              </a:spcAft>
              <a:buFont typeface="Arial" pitchFamily="34" charset="0"/>
              <a:buChar char="–"/>
              <a:defRPr/>
            </a:pPr>
            <a:r>
              <a:rPr lang="en-US" dirty="0" smtClean="0"/>
              <a:t>Local Agencies (Conservation Districts)</a:t>
            </a:r>
          </a:p>
          <a:p>
            <a:pPr lvl="1" fontAlgn="auto">
              <a:spcAft>
                <a:spcPts val="0"/>
              </a:spcAft>
              <a:buFont typeface="Arial" pitchFamily="34" charset="0"/>
              <a:buChar char="–"/>
              <a:defRPr/>
            </a:pPr>
            <a:r>
              <a:rPr lang="en-US" dirty="0" smtClean="0"/>
              <a:t>NGO’s (Agricultural/Environmental)</a:t>
            </a:r>
          </a:p>
          <a:p>
            <a:pPr lvl="1" fontAlgn="auto">
              <a:spcAft>
                <a:spcPts val="0"/>
              </a:spcAft>
              <a:buFont typeface="Arial" pitchFamily="34" charset="0"/>
              <a:buChar char="–"/>
              <a:defRPr/>
            </a:pPr>
            <a:r>
              <a:rPr lang="en-US" dirty="0" smtClean="0"/>
              <a:t>Industry (Agricultural)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4" name="Rectangle 4"/>
          <p:cNvSpPr>
            <a:spLocks noGrp="1"/>
          </p:cNvSpPr>
          <p:nvPr>
            <p:ph type="ctrTitle"/>
          </p:nvPr>
        </p:nvSpPr>
        <p:spPr>
          <a:xfrm>
            <a:off x="685800" y="1676400"/>
            <a:ext cx="7772400" cy="1470025"/>
          </a:xfrm>
        </p:spPr>
        <p:txBody>
          <a:bodyPr/>
          <a:lstStyle/>
          <a:p>
            <a:r>
              <a:rPr lang="en-US" sz="3600" b="1" dirty="0" smtClean="0">
                <a:solidFill>
                  <a:schemeClr val="tx1"/>
                </a:solidFill>
                <a:latin typeface="Constantia" pitchFamily="18" charset="0"/>
              </a:rPr>
              <a:t>Chesapeake Bay Program Agricultural BMPs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dirty="0" smtClean="0"/>
              <a:t>Agricultural BMPs</a:t>
            </a:r>
          </a:p>
        </p:txBody>
      </p:sp>
      <p:sp>
        <p:nvSpPr>
          <p:cNvPr id="79875" name="Rectangle 3"/>
          <p:cNvSpPr>
            <a:spLocks noGrp="1"/>
          </p:cNvSpPr>
          <p:nvPr>
            <p:ph idx="1"/>
          </p:nvPr>
        </p:nvSpPr>
        <p:spPr/>
        <p:txBody>
          <a:bodyPr/>
          <a:lstStyle/>
          <a:p>
            <a:r>
              <a:rPr lang="en-US" dirty="0" smtClean="0"/>
              <a:t>Agricultural BMPs represent the largest and most diverse group of conservation practices and management systems within the Chesapeake Bay Program partnership.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228600" y="304800"/>
            <a:ext cx="8915400" cy="914400"/>
          </a:xfrm>
        </p:spPr>
        <p:txBody>
          <a:bodyPr/>
          <a:lstStyle/>
          <a:p>
            <a:r>
              <a:rPr lang="en-US" sz="2800" b="1" u="sng" dirty="0" smtClean="0">
                <a:solidFill>
                  <a:schemeClr val="accent2"/>
                </a:solidFill>
              </a:rPr>
              <a:t>Approved CBP Agricultural BMPs</a:t>
            </a:r>
          </a:p>
        </p:txBody>
      </p:sp>
      <p:sp>
        <p:nvSpPr>
          <p:cNvPr id="45059" name="Rectangle 3"/>
          <p:cNvSpPr>
            <a:spLocks noGrp="1" noChangeArrowheads="1"/>
          </p:cNvSpPr>
          <p:nvPr>
            <p:ph type="subTitle" idx="4294967295"/>
          </p:nvPr>
        </p:nvSpPr>
        <p:spPr>
          <a:xfrm>
            <a:off x="152400" y="1295400"/>
            <a:ext cx="4419600" cy="6477000"/>
          </a:xfrm>
        </p:spPr>
        <p:txBody>
          <a:bodyPr/>
          <a:lstStyle/>
          <a:p>
            <a:pPr marL="173038" indent="-173038">
              <a:buFontTx/>
              <a:buNone/>
            </a:pPr>
            <a:r>
              <a:rPr lang="en-US" sz="1600" b="1" dirty="0" smtClean="0"/>
              <a:t>Nutrient Management</a:t>
            </a:r>
          </a:p>
          <a:p>
            <a:pPr marL="173038" indent="-173038"/>
            <a:r>
              <a:rPr lang="en-US" sz="1600" dirty="0" smtClean="0"/>
              <a:t> Nutrient Management</a:t>
            </a:r>
          </a:p>
          <a:p>
            <a:pPr marL="173038" indent="-173038"/>
            <a:r>
              <a:rPr lang="en-US" sz="1600" dirty="0" smtClean="0"/>
              <a:t> Precision Agriculture</a:t>
            </a:r>
          </a:p>
          <a:p>
            <a:pPr marL="173038" indent="-173038"/>
            <a:r>
              <a:rPr lang="en-US" sz="1600" dirty="0" smtClean="0"/>
              <a:t> Enhanced Nutrient Management</a:t>
            </a:r>
          </a:p>
          <a:p>
            <a:pPr marL="173038" indent="-173038">
              <a:buFontTx/>
              <a:buNone/>
            </a:pPr>
            <a:r>
              <a:rPr lang="en-US" sz="1600" b="1" dirty="0" smtClean="0"/>
              <a:t>Conservation Tillage</a:t>
            </a:r>
          </a:p>
          <a:p>
            <a:pPr marL="173038" indent="-173038"/>
            <a:r>
              <a:rPr lang="en-US" sz="1600" dirty="0" smtClean="0"/>
              <a:t> Continuous No-Till</a:t>
            </a:r>
          </a:p>
          <a:p>
            <a:pPr marL="173038" indent="-173038"/>
            <a:r>
              <a:rPr lang="en-US" sz="1600" dirty="0" smtClean="0"/>
              <a:t> Conservation Tillage</a:t>
            </a:r>
          </a:p>
          <a:p>
            <a:pPr marL="173038" indent="-173038">
              <a:buFontTx/>
              <a:buNone/>
            </a:pPr>
            <a:r>
              <a:rPr lang="en-US" sz="1600" b="1" dirty="0" smtClean="0"/>
              <a:t>Cover Crops</a:t>
            </a:r>
          </a:p>
          <a:p>
            <a:pPr marL="173038" indent="-173038"/>
            <a:r>
              <a:rPr lang="en-US" sz="1600" dirty="0" smtClean="0"/>
              <a:t> Cover Crops – Late Planting</a:t>
            </a:r>
          </a:p>
          <a:p>
            <a:pPr marL="173038" indent="-173038"/>
            <a:r>
              <a:rPr lang="en-US" sz="1600" dirty="0" smtClean="0"/>
              <a:t> Cover Crops – Early Planting</a:t>
            </a:r>
          </a:p>
          <a:p>
            <a:pPr marL="173038" indent="-173038"/>
            <a:r>
              <a:rPr lang="en-US" sz="1600" dirty="0" smtClean="0"/>
              <a:t> Small Grain Enhancement – Late Planting</a:t>
            </a:r>
          </a:p>
          <a:p>
            <a:pPr marL="173038" indent="-173038"/>
            <a:r>
              <a:rPr lang="en-US" sz="1600" dirty="0" smtClean="0"/>
              <a:t> Small Grain Enhancement – Early Planting</a:t>
            </a:r>
          </a:p>
          <a:p>
            <a:pPr marL="173038" indent="-173038">
              <a:buFontTx/>
              <a:buNone/>
            </a:pPr>
            <a:r>
              <a:rPr lang="en-US" sz="1600" b="1" dirty="0" smtClean="0"/>
              <a:t>Pasture Grazing BMPs</a:t>
            </a:r>
          </a:p>
          <a:p>
            <a:pPr marL="173038" indent="-173038"/>
            <a:r>
              <a:rPr lang="en-US" sz="1600" dirty="0" smtClean="0"/>
              <a:t> Alternative Watering Facilities</a:t>
            </a:r>
          </a:p>
          <a:p>
            <a:pPr marL="173038" indent="-173038"/>
            <a:r>
              <a:rPr lang="en-US" sz="1600" dirty="0" smtClean="0"/>
              <a:t> Stream Access Control with Fencing</a:t>
            </a:r>
          </a:p>
          <a:p>
            <a:pPr marL="173038" indent="-173038"/>
            <a:r>
              <a:rPr lang="en-US" sz="1600" dirty="0" smtClean="0"/>
              <a:t> Prescribed Grazing</a:t>
            </a:r>
          </a:p>
          <a:p>
            <a:pPr marL="173038" indent="-173038"/>
            <a:r>
              <a:rPr lang="en-US" sz="1600" dirty="0" smtClean="0"/>
              <a:t> Precision Intensive Rotational Grazing</a:t>
            </a:r>
          </a:p>
          <a:p>
            <a:pPr marL="173038" indent="-173038"/>
            <a:r>
              <a:rPr lang="en-US" sz="1600" dirty="0" smtClean="0"/>
              <a:t> Horse Pasture Management</a:t>
            </a:r>
            <a:endParaRPr lang="en-US" dirty="0" smtClean="0"/>
          </a:p>
        </p:txBody>
      </p:sp>
      <p:sp>
        <p:nvSpPr>
          <p:cNvPr id="45060" name="Text Box 4"/>
          <p:cNvSpPr txBox="1">
            <a:spLocks noChangeArrowheads="1"/>
          </p:cNvSpPr>
          <p:nvPr/>
        </p:nvSpPr>
        <p:spPr bwMode="auto">
          <a:xfrm>
            <a:off x="4800600" y="1295400"/>
            <a:ext cx="4572000" cy="5573713"/>
          </a:xfrm>
          <a:prstGeom prst="rect">
            <a:avLst/>
          </a:prstGeom>
          <a:noFill/>
          <a:ln w="9525">
            <a:noFill/>
            <a:miter lim="800000"/>
            <a:headEnd/>
            <a:tailEnd/>
          </a:ln>
        </p:spPr>
        <p:txBody>
          <a:bodyPr>
            <a:spAutoFit/>
          </a:bodyPr>
          <a:lstStyle/>
          <a:p>
            <a:pPr>
              <a:spcBef>
                <a:spcPct val="20000"/>
              </a:spcBef>
            </a:pPr>
            <a:r>
              <a:rPr lang="en-US" sz="1600" b="1" dirty="0">
                <a:latin typeface="+mn-lt"/>
              </a:rPr>
              <a:t>Other Agricultural BMPS</a:t>
            </a:r>
            <a:r>
              <a:rPr lang="en-US" sz="1600" dirty="0">
                <a:latin typeface="+mn-lt"/>
              </a:rPr>
              <a:t> </a:t>
            </a:r>
          </a:p>
          <a:p>
            <a:pPr>
              <a:spcBef>
                <a:spcPct val="20000"/>
              </a:spcBef>
              <a:buFontTx/>
              <a:buChar char="•"/>
            </a:pPr>
            <a:r>
              <a:rPr lang="en-US" sz="1600" dirty="0">
                <a:latin typeface="+mn-lt"/>
              </a:rPr>
              <a:t> Forest Buffers</a:t>
            </a:r>
          </a:p>
          <a:p>
            <a:pPr>
              <a:spcBef>
                <a:spcPct val="20000"/>
              </a:spcBef>
              <a:buFontTx/>
              <a:buChar char="•"/>
            </a:pPr>
            <a:r>
              <a:rPr lang="en-US" sz="1600" dirty="0">
                <a:latin typeface="+mn-lt"/>
              </a:rPr>
              <a:t> Wetland Restoration</a:t>
            </a:r>
          </a:p>
          <a:p>
            <a:pPr>
              <a:spcBef>
                <a:spcPct val="20000"/>
              </a:spcBef>
              <a:buFontTx/>
              <a:buChar char="•"/>
            </a:pPr>
            <a:r>
              <a:rPr lang="en-US" sz="1600" dirty="0">
                <a:latin typeface="+mn-lt"/>
              </a:rPr>
              <a:t> Land Retirement</a:t>
            </a:r>
          </a:p>
          <a:p>
            <a:pPr>
              <a:spcBef>
                <a:spcPct val="20000"/>
              </a:spcBef>
              <a:buFontTx/>
              <a:buChar char="•"/>
            </a:pPr>
            <a:r>
              <a:rPr lang="en-US" sz="1600" dirty="0">
                <a:latin typeface="+mn-lt"/>
              </a:rPr>
              <a:t> Grass Buffers</a:t>
            </a:r>
          </a:p>
          <a:p>
            <a:pPr>
              <a:spcBef>
                <a:spcPct val="20000"/>
              </a:spcBef>
              <a:buFontTx/>
              <a:buChar char="•"/>
            </a:pPr>
            <a:r>
              <a:rPr lang="en-US" sz="1600" dirty="0">
                <a:latin typeface="+mn-lt"/>
              </a:rPr>
              <a:t> Forest Buffers</a:t>
            </a:r>
          </a:p>
          <a:p>
            <a:pPr>
              <a:spcBef>
                <a:spcPct val="20000"/>
              </a:spcBef>
              <a:buFontTx/>
              <a:buChar char="•"/>
            </a:pPr>
            <a:r>
              <a:rPr lang="en-US" sz="1600" dirty="0">
                <a:latin typeface="+mn-lt"/>
              </a:rPr>
              <a:t> Tree Planting</a:t>
            </a:r>
          </a:p>
          <a:p>
            <a:pPr>
              <a:spcBef>
                <a:spcPct val="20000"/>
              </a:spcBef>
              <a:buFontTx/>
              <a:buChar char="•"/>
            </a:pPr>
            <a:r>
              <a:rPr lang="en-US" sz="1600" dirty="0">
                <a:latin typeface="+mn-lt"/>
              </a:rPr>
              <a:t> Carbon Sequestration/Alternative Crops</a:t>
            </a:r>
          </a:p>
          <a:p>
            <a:pPr>
              <a:spcBef>
                <a:spcPct val="20000"/>
              </a:spcBef>
              <a:buFontTx/>
              <a:buChar char="•"/>
            </a:pPr>
            <a:r>
              <a:rPr lang="en-US" sz="1600" dirty="0">
                <a:latin typeface="+mn-lt"/>
              </a:rPr>
              <a:t> Conservation Plans/SCWQP</a:t>
            </a:r>
          </a:p>
          <a:p>
            <a:pPr>
              <a:spcBef>
                <a:spcPct val="20000"/>
              </a:spcBef>
              <a:buFontTx/>
              <a:buChar char="•"/>
            </a:pPr>
            <a:r>
              <a:rPr lang="en-US" sz="1600" dirty="0">
                <a:latin typeface="+mn-lt"/>
              </a:rPr>
              <a:t> Animal Waste Management Systems</a:t>
            </a:r>
          </a:p>
          <a:p>
            <a:pPr>
              <a:spcBef>
                <a:spcPct val="20000"/>
              </a:spcBef>
              <a:buFontTx/>
              <a:buChar char="•"/>
            </a:pPr>
            <a:r>
              <a:rPr lang="en-US" sz="1600" dirty="0">
                <a:latin typeface="+mn-lt"/>
              </a:rPr>
              <a:t> Mortality Composters</a:t>
            </a:r>
          </a:p>
          <a:p>
            <a:pPr>
              <a:spcBef>
                <a:spcPct val="20000"/>
              </a:spcBef>
              <a:buFontTx/>
              <a:buChar char="•"/>
            </a:pPr>
            <a:r>
              <a:rPr lang="en-US" sz="1600" dirty="0">
                <a:latin typeface="+mn-lt"/>
              </a:rPr>
              <a:t> Water Control Structures</a:t>
            </a:r>
          </a:p>
          <a:p>
            <a:pPr>
              <a:spcBef>
                <a:spcPct val="20000"/>
              </a:spcBef>
              <a:buFontTx/>
              <a:buChar char="•"/>
            </a:pPr>
            <a:r>
              <a:rPr lang="en-US" sz="1600" dirty="0">
                <a:latin typeface="+mn-lt"/>
              </a:rPr>
              <a:t> Non-Urban Stream Restoration</a:t>
            </a:r>
          </a:p>
          <a:p>
            <a:pPr>
              <a:spcBef>
                <a:spcPct val="20000"/>
              </a:spcBef>
              <a:buFontTx/>
              <a:buChar char="•"/>
            </a:pPr>
            <a:r>
              <a:rPr lang="en-US" sz="1600" dirty="0">
                <a:latin typeface="+mn-lt"/>
              </a:rPr>
              <a:t> Poultry Phytase</a:t>
            </a:r>
          </a:p>
          <a:p>
            <a:pPr>
              <a:spcBef>
                <a:spcPct val="20000"/>
              </a:spcBef>
              <a:buFontTx/>
              <a:buChar char="•"/>
            </a:pPr>
            <a:r>
              <a:rPr lang="en-US" sz="1600" dirty="0">
                <a:latin typeface="+mn-lt"/>
              </a:rPr>
              <a:t> Poultry Litter Management</a:t>
            </a:r>
          </a:p>
          <a:p>
            <a:pPr>
              <a:spcBef>
                <a:spcPct val="20000"/>
              </a:spcBef>
              <a:buFontTx/>
              <a:buChar char="•"/>
            </a:pPr>
            <a:r>
              <a:rPr lang="en-US" sz="1600" dirty="0">
                <a:latin typeface="+mn-lt"/>
              </a:rPr>
              <a:t> Dairy Precision Feeding and Forage </a:t>
            </a:r>
            <a:br>
              <a:rPr lang="en-US" sz="1600" dirty="0">
                <a:latin typeface="+mn-lt"/>
              </a:rPr>
            </a:br>
            <a:r>
              <a:rPr lang="en-US" sz="1600" dirty="0">
                <a:latin typeface="+mn-lt"/>
              </a:rPr>
              <a:t>  Management</a:t>
            </a:r>
          </a:p>
          <a:p>
            <a:pPr>
              <a:spcBef>
                <a:spcPct val="20000"/>
              </a:spcBef>
              <a:buFontTx/>
              <a:buChar char="•"/>
            </a:pPr>
            <a:r>
              <a:rPr lang="en-US" sz="1600" dirty="0">
                <a:latin typeface="+mn-lt"/>
              </a:rPr>
              <a:t> Swine Phytase</a:t>
            </a:r>
          </a:p>
          <a:p>
            <a:pPr>
              <a:spcBef>
                <a:spcPct val="20000"/>
              </a:spcBef>
              <a:buFontTx/>
              <a:buChar char="•"/>
            </a:pPr>
            <a:r>
              <a:rPr lang="en-US" sz="1600" dirty="0">
                <a:latin typeface="+mn-lt"/>
              </a:rPr>
              <a:t> Ammonia Emissions Reductions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304800" y="304800"/>
            <a:ext cx="8839200" cy="914400"/>
          </a:xfrm>
        </p:spPr>
        <p:txBody>
          <a:bodyPr/>
          <a:lstStyle/>
          <a:p>
            <a:r>
              <a:rPr lang="en-US" sz="2800" b="1" u="sng" dirty="0" smtClean="0">
                <a:solidFill>
                  <a:schemeClr val="accent2"/>
                </a:solidFill>
              </a:rPr>
              <a:t>Interim CBP Agricultural BMPs</a:t>
            </a:r>
          </a:p>
        </p:txBody>
      </p:sp>
      <p:sp>
        <p:nvSpPr>
          <p:cNvPr id="98307" name="Rectangle 3"/>
          <p:cNvSpPr>
            <a:spLocks noGrp="1" noChangeArrowheads="1"/>
          </p:cNvSpPr>
          <p:nvPr>
            <p:ph type="subTitle" idx="4294967295"/>
          </p:nvPr>
        </p:nvSpPr>
        <p:spPr>
          <a:xfrm>
            <a:off x="304800" y="1447800"/>
            <a:ext cx="8839200" cy="5410200"/>
          </a:xfrm>
        </p:spPr>
        <p:txBody>
          <a:bodyPr>
            <a:normAutofit/>
          </a:bodyPr>
          <a:lstStyle/>
          <a:p>
            <a:pPr marL="173038" indent="-173038">
              <a:lnSpc>
                <a:spcPct val="70000"/>
              </a:lnSpc>
              <a:buFontTx/>
              <a:buNone/>
            </a:pPr>
            <a:r>
              <a:rPr lang="en-US" sz="2000" b="1" dirty="0" smtClean="0"/>
              <a:t>Nutrient Management</a:t>
            </a:r>
          </a:p>
          <a:p>
            <a:pPr marL="173038" indent="-173038">
              <a:lnSpc>
                <a:spcPct val="70000"/>
              </a:lnSpc>
            </a:pPr>
            <a:r>
              <a:rPr lang="en-US" sz="2000" dirty="0" smtClean="0"/>
              <a:t> Irrigation Management</a:t>
            </a:r>
            <a:br>
              <a:rPr lang="en-US" sz="2000" dirty="0" smtClean="0"/>
            </a:br>
            <a:r>
              <a:rPr lang="en-US" sz="2000" dirty="0" smtClean="0"/>
              <a:t> </a:t>
            </a:r>
          </a:p>
          <a:p>
            <a:pPr marL="173038" indent="-173038">
              <a:lnSpc>
                <a:spcPct val="70000"/>
              </a:lnSpc>
              <a:buFontTx/>
              <a:buNone/>
            </a:pPr>
            <a:r>
              <a:rPr lang="en-US" sz="2000" b="1" dirty="0" smtClean="0"/>
              <a:t>Manure Management</a:t>
            </a:r>
          </a:p>
          <a:p>
            <a:pPr marL="173038" indent="-173038">
              <a:lnSpc>
                <a:spcPct val="70000"/>
              </a:lnSpc>
            </a:pPr>
            <a:r>
              <a:rPr lang="en-US" sz="2000" dirty="0" smtClean="0"/>
              <a:t> Liquid Manure Injection</a:t>
            </a:r>
          </a:p>
          <a:p>
            <a:pPr marL="173038" indent="-173038">
              <a:lnSpc>
                <a:spcPct val="70000"/>
              </a:lnSpc>
            </a:pPr>
            <a:r>
              <a:rPr lang="en-US" sz="2000" dirty="0" smtClean="0"/>
              <a:t> Poultry Litter Injection</a:t>
            </a:r>
          </a:p>
          <a:p>
            <a:pPr marL="173038" indent="-173038">
              <a:lnSpc>
                <a:spcPct val="70000"/>
              </a:lnSpc>
            </a:pPr>
            <a:r>
              <a:rPr lang="en-US" sz="2000" dirty="0" smtClean="0"/>
              <a:t> Manure Processing Technology</a:t>
            </a:r>
            <a:br>
              <a:rPr lang="en-US" sz="2000" dirty="0" smtClean="0"/>
            </a:br>
            <a:endParaRPr lang="en-US" sz="2000" dirty="0" smtClean="0"/>
          </a:p>
          <a:p>
            <a:pPr marL="173038" indent="-173038">
              <a:lnSpc>
                <a:spcPct val="70000"/>
              </a:lnSpc>
              <a:buFontTx/>
              <a:buNone/>
            </a:pPr>
            <a:r>
              <a:rPr lang="en-US" sz="2000" b="1" dirty="0" smtClean="0"/>
              <a:t>Mortality Management</a:t>
            </a:r>
          </a:p>
          <a:p>
            <a:pPr marL="173038" indent="-173038">
              <a:lnSpc>
                <a:spcPct val="70000"/>
              </a:lnSpc>
            </a:pPr>
            <a:r>
              <a:rPr lang="en-US" sz="2000" dirty="0" smtClean="0"/>
              <a:t> Mortality Incineration</a:t>
            </a:r>
            <a:br>
              <a:rPr lang="en-US" sz="2000" dirty="0" smtClean="0"/>
            </a:br>
            <a:endParaRPr lang="en-US" sz="2000" dirty="0" smtClean="0"/>
          </a:p>
          <a:p>
            <a:pPr marL="173038" indent="-173038">
              <a:lnSpc>
                <a:spcPct val="70000"/>
              </a:lnSpc>
              <a:buFontTx/>
              <a:buNone/>
            </a:pPr>
            <a:r>
              <a:rPr lang="en-US" sz="2000" b="1" dirty="0" smtClean="0"/>
              <a:t>Soil Amendments</a:t>
            </a:r>
          </a:p>
          <a:p>
            <a:pPr marL="173038" indent="-173038">
              <a:lnSpc>
                <a:spcPct val="70000"/>
              </a:lnSpc>
            </a:pPr>
            <a:r>
              <a:rPr lang="en-US" sz="2000" dirty="0" smtClean="0"/>
              <a:t> Phosphorus Absorbing Materials</a:t>
            </a:r>
            <a:br>
              <a:rPr lang="en-US" sz="2000" dirty="0" smtClean="0"/>
            </a:br>
            <a:endParaRPr lang="en-US" sz="2000" dirty="0" smtClean="0"/>
          </a:p>
          <a:p>
            <a:pPr marL="173038" indent="-173038">
              <a:lnSpc>
                <a:spcPct val="70000"/>
              </a:lnSpc>
              <a:buFontTx/>
              <a:buNone/>
            </a:pPr>
            <a:r>
              <a:rPr lang="en-US" sz="2000" b="1" dirty="0" smtClean="0"/>
              <a:t>Nursery Management</a:t>
            </a:r>
          </a:p>
          <a:p>
            <a:pPr marL="173038" indent="-173038">
              <a:lnSpc>
                <a:spcPct val="70000"/>
              </a:lnSpc>
            </a:pPr>
            <a:r>
              <a:rPr lang="en-US" sz="2000" dirty="0" smtClean="0"/>
              <a:t>Nursery Runoff Management</a:t>
            </a:r>
            <a:br>
              <a:rPr lang="en-US" sz="2000" dirty="0" smtClean="0"/>
            </a:br>
            <a:endParaRPr lang="en-US" sz="2000" dirty="0" smtClean="0"/>
          </a:p>
          <a:p>
            <a:pPr marL="173038" indent="-173038">
              <a:lnSpc>
                <a:spcPct val="70000"/>
              </a:lnSpc>
              <a:buFontTx/>
              <a:buNone/>
            </a:pPr>
            <a:r>
              <a:rPr lang="en-US" sz="2000" b="1" dirty="0" smtClean="0"/>
              <a:t>Non-Cost-Shared Practices</a:t>
            </a:r>
          </a:p>
          <a:p>
            <a:pPr marL="173038" indent="-173038">
              <a:lnSpc>
                <a:spcPct val="70000"/>
              </a:lnSpc>
            </a:pPr>
            <a:r>
              <a:rPr lang="en-US" sz="2000" dirty="0" smtClean="0"/>
              <a:t> Tracking and Reporting</a:t>
            </a:r>
          </a:p>
          <a:p>
            <a:pPr marL="173038" indent="-173038" algn="ctr">
              <a:lnSpc>
                <a:spcPct val="70000"/>
              </a:lnSpc>
              <a:buFontTx/>
              <a:buNone/>
            </a:pPr>
            <a:endParaRPr lang="en-US" sz="4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a:xfrm>
            <a:off x="304800" y="304800"/>
            <a:ext cx="8839200" cy="914400"/>
          </a:xfrm>
        </p:spPr>
        <p:txBody>
          <a:bodyPr/>
          <a:lstStyle/>
          <a:p>
            <a:r>
              <a:rPr lang="en-US" sz="2800" b="1" u="sng" dirty="0" smtClean="0">
                <a:solidFill>
                  <a:schemeClr val="accent2"/>
                </a:solidFill>
              </a:rPr>
              <a:t>Proposed CBP Agricultural BMPs</a:t>
            </a:r>
          </a:p>
        </p:txBody>
      </p:sp>
      <p:sp>
        <p:nvSpPr>
          <p:cNvPr id="48131" name="Rectangle 3"/>
          <p:cNvSpPr>
            <a:spLocks noGrp="1" noChangeArrowheads="1"/>
          </p:cNvSpPr>
          <p:nvPr>
            <p:ph type="subTitle" idx="4294967295"/>
          </p:nvPr>
        </p:nvSpPr>
        <p:spPr>
          <a:xfrm>
            <a:off x="304800" y="1447800"/>
            <a:ext cx="8839200" cy="4953000"/>
          </a:xfrm>
        </p:spPr>
        <p:txBody>
          <a:bodyPr/>
          <a:lstStyle/>
          <a:p>
            <a:pPr marL="173038" indent="-173038">
              <a:lnSpc>
                <a:spcPct val="80000"/>
              </a:lnSpc>
              <a:buFontTx/>
              <a:buNone/>
            </a:pPr>
            <a:r>
              <a:rPr lang="en-US" sz="2000" b="1" dirty="0" smtClean="0"/>
              <a:t>Manure Management</a:t>
            </a:r>
          </a:p>
          <a:p>
            <a:pPr marL="173038" indent="-173038">
              <a:lnSpc>
                <a:spcPct val="80000"/>
              </a:lnSpc>
            </a:pPr>
            <a:r>
              <a:rPr lang="en-US" sz="2000" dirty="0" smtClean="0"/>
              <a:t>Heavy Use Area Poultry Pads</a:t>
            </a:r>
          </a:p>
          <a:p>
            <a:pPr marL="173038" indent="-173038">
              <a:lnSpc>
                <a:spcPct val="80000"/>
              </a:lnSpc>
            </a:pPr>
            <a:r>
              <a:rPr lang="en-US" sz="2000" dirty="0" smtClean="0"/>
              <a:t>Poultry Litter Management</a:t>
            </a:r>
            <a:br>
              <a:rPr lang="en-US" sz="2000" dirty="0" smtClean="0"/>
            </a:br>
            <a:endParaRPr lang="en-US" sz="2000" dirty="0" smtClean="0"/>
          </a:p>
          <a:p>
            <a:pPr marL="173038" indent="-173038">
              <a:lnSpc>
                <a:spcPct val="80000"/>
              </a:lnSpc>
              <a:buFontTx/>
              <a:buNone/>
            </a:pPr>
            <a:r>
              <a:rPr lang="en-US" sz="2000" b="1" dirty="0" smtClean="0"/>
              <a:t>Stormwater Management</a:t>
            </a:r>
          </a:p>
          <a:p>
            <a:pPr marL="173038" indent="-173038">
              <a:lnSpc>
                <a:spcPct val="80000"/>
              </a:lnSpc>
            </a:pPr>
            <a:r>
              <a:rPr lang="en-US" sz="2000" dirty="0" smtClean="0"/>
              <a:t>Agricultural Stormwater Management</a:t>
            </a:r>
            <a:br>
              <a:rPr lang="en-US" sz="2000" dirty="0" smtClean="0"/>
            </a:br>
            <a:endParaRPr lang="en-US" sz="2000" dirty="0" smtClean="0"/>
          </a:p>
          <a:p>
            <a:pPr marL="173038" indent="-173038">
              <a:lnSpc>
                <a:spcPct val="80000"/>
              </a:lnSpc>
              <a:buFontTx/>
              <a:buNone/>
            </a:pPr>
            <a:r>
              <a:rPr lang="en-US" sz="2000" b="1" dirty="0" smtClean="0"/>
              <a:t>Sinkhole Management</a:t>
            </a:r>
          </a:p>
          <a:p>
            <a:pPr marL="173038" indent="-173038">
              <a:lnSpc>
                <a:spcPct val="80000"/>
              </a:lnSpc>
            </a:pPr>
            <a:r>
              <a:rPr lang="en-US" sz="2000" dirty="0" smtClean="0"/>
              <a:t>Sink-Hole Grass Buffers</a:t>
            </a:r>
            <a:r>
              <a:rPr lang="en-US" sz="1800" dirty="0" smtClean="0"/>
              <a:t/>
            </a:r>
            <a:br>
              <a:rPr lang="en-US" sz="1800" dirty="0" smtClean="0"/>
            </a:br>
            <a:endParaRPr lang="en-US" sz="1800" dirty="0" smtClean="0"/>
          </a:p>
          <a:p>
            <a:pPr marL="173038" indent="-173038" algn="ctr">
              <a:lnSpc>
                <a:spcPct val="80000"/>
              </a:lnSpc>
              <a:buFontTx/>
              <a:buNone/>
            </a:pPr>
            <a:endParaRPr lang="en-US" sz="48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1933</TotalTime>
  <Words>717</Words>
  <Application>Microsoft Office PowerPoint</Application>
  <PresentationFormat>On-screen Show (4:3)</PresentationFormat>
  <Paragraphs>198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Agricultural BMP Verification Protocols for Best Management Practices</vt:lpstr>
      <vt:lpstr>Agriculture Workgroup</vt:lpstr>
      <vt:lpstr>Agriculture Workgroup</vt:lpstr>
      <vt:lpstr>Agriculture Workgroup</vt:lpstr>
      <vt:lpstr>Chesapeake Bay Program Agricultural BMPs</vt:lpstr>
      <vt:lpstr>Agricultural BMPs</vt:lpstr>
      <vt:lpstr>Approved CBP Agricultural BMPs</vt:lpstr>
      <vt:lpstr>Interim CBP Agricultural BMPs</vt:lpstr>
      <vt:lpstr>Proposed CBP Agricultural BMPs</vt:lpstr>
      <vt:lpstr>Slide 10</vt:lpstr>
      <vt:lpstr>Agricultural BMP Verification</vt:lpstr>
      <vt:lpstr>Agricultural BMP Verification</vt:lpstr>
      <vt:lpstr>Agricultural BMP Verification </vt:lpstr>
      <vt:lpstr>Agricultural BMP Verification </vt:lpstr>
      <vt:lpstr>Agricultural BMP Verification</vt:lpstr>
      <vt:lpstr>Agricultural BMP Verification</vt:lpstr>
      <vt:lpstr>Agricultural BMP Verification</vt:lpstr>
      <vt:lpstr>Agricultural BMP Verification</vt:lpstr>
      <vt:lpstr>Agricultural BMP Verification</vt:lpstr>
      <vt:lpstr>Agricultural BMP Verification</vt:lpstr>
      <vt:lpstr>Agricultural BMP Verification</vt:lpstr>
      <vt:lpstr>Agricultural Verification  Protocol Elements</vt:lpstr>
      <vt:lpstr>Verification Protocol Elements</vt:lpstr>
      <vt:lpstr>Verification Protocol Elements</vt:lpstr>
      <vt:lpstr>Verification Protocol Elements</vt:lpstr>
      <vt:lpstr>Verification Protocol Elements</vt:lpstr>
      <vt:lpstr>Verification Protocol Elements</vt:lpstr>
      <vt:lpstr>Verification Protocol Elements</vt:lpstr>
      <vt:lpstr>Verification Protocol Elements</vt:lpstr>
      <vt:lpstr>Agricultural Verification  Protocol Packet </vt:lpstr>
      <vt:lpstr>Verification Protocol Packet</vt:lpstr>
      <vt:lpstr>Verification Protocol Packet</vt:lpstr>
      <vt:lpstr>Verification Protocol Packet</vt:lpstr>
      <vt:lpstr>Slide 34</vt:lpstr>
    </vt:vector>
  </TitlesOfParts>
  <Company>AGNR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Management Actions and Implementation in a Small Watershed: The Conewago Watershed</dc:title>
  <dc:creator>SONY USER</dc:creator>
  <cp:lastModifiedBy>Jeremy C Hanson</cp:lastModifiedBy>
  <cp:revision>82</cp:revision>
  <dcterms:created xsi:type="dcterms:W3CDTF">2010-04-22T03:08:17Z</dcterms:created>
  <dcterms:modified xsi:type="dcterms:W3CDTF">2012-12-11T14:29:03Z</dcterms:modified>
</cp:coreProperties>
</file>