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54" r:id="rId2"/>
    <p:sldId id="264" r:id="rId3"/>
    <p:sldId id="265" r:id="rId4"/>
    <p:sldId id="355" r:id="rId5"/>
    <p:sldId id="356" r:id="rId6"/>
    <p:sldId id="362" r:id="rId7"/>
    <p:sldId id="365" r:id="rId8"/>
    <p:sldId id="266" r:id="rId9"/>
    <p:sldId id="272" r:id="rId10"/>
    <p:sldId id="325" r:id="rId11"/>
    <p:sldId id="326" r:id="rId12"/>
    <p:sldId id="327" r:id="rId13"/>
    <p:sldId id="328" r:id="rId14"/>
    <p:sldId id="273" r:id="rId15"/>
    <p:sldId id="274" r:id="rId16"/>
    <p:sldId id="332" r:id="rId17"/>
    <p:sldId id="333" r:id="rId18"/>
    <p:sldId id="334" r:id="rId19"/>
    <p:sldId id="335" r:id="rId20"/>
    <p:sldId id="277" r:id="rId21"/>
    <p:sldId id="278" r:id="rId22"/>
    <p:sldId id="279" r:id="rId23"/>
    <p:sldId id="280" r:id="rId24"/>
    <p:sldId id="281" r:id="rId25"/>
    <p:sldId id="282" r:id="rId26"/>
    <p:sldId id="329" r:id="rId27"/>
    <p:sldId id="343" r:id="rId28"/>
    <p:sldId id="344" r:id="rId29"/>
    <p:sldId id="348" r:id="rId30"/>
    <p:sldId id="36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initials="L" lastIdx="3" clrIdx="0"/>
  <p:cmAuthor id="1" name="Bill Stack" initials="B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9" d="100"/>
          <a:sy n="79" d="100"/>
        </p:scale>
        <p:origin x="-126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mail.cwp.org/exchange/bps/Inbox/Streambank%20Erosion%20Rate%20Graph.EML/Streambank%20Erosion%20Rate%20Research.xlsx/C58EA28C-18C0-4a97-9AF2-036E93DDAFB3/Streambank%20Erosion%20Rate%20Research.xlsx?attach=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Edge-of-Field Erosion </a:t>
            </a:r>
            <a:r>
              <a:rPr lang="en-US" dirty="0"/>
              <a:t>Rate (lb/ft/yr)</a:t>
            </a:r>
          </a:p>
        </c:rich>
      </c:tx>
      <c:layout/>
      <c:overlay val="0"/>
    </c:title>
    <c:autoTitleDeleted val="0"/>
    <c:plotArea>
      <c:layout>
        <c:manualLayout>
          <c:layoutTarget val="inner"/>
          <c:xMode val="edge"/>
          <c:yMode val="edge"/>
          <c:x val="6.3336989401251778E-2"/>
          <c:y val="2.6451925395657432E-2"/>
          <c:w val="0.91613515136121149"/>
          <c:h val="0.72684900153925081"/>
        </c:manualLayout>
      </c:layout>
      <c:barChart>
        <c:barDir val="col"/>
        <c:grouping val="clustered"/>
        <c:varyColors val="0"/>
        <c:ser>
          <c:idx val="0"/>
          <c:order val="0"/>
          <c:tx>
            <c:strRef>
              <c:f>'[Streambank Erosion Rate Research.xlsx]Sheet1'!$F$1</c:f>
              <c:strCache>
                <c:ptCount val="1"/>
                <c:pt idx="0">
                  <c:v>Erosion Rate (lb/ft/yr)</c:v>
                </c:pt>
              </c:strCache>
            </c:strRef>
          </c:tx>
          <c:spPr>
            <a:solidFill>
              <a:srgbClr val="0070C0"/>
            </a:solidFill>
          </c:spPr>
          <c:invertIfNegative val="0"/>
          <c:dPt>
            <c:idx val="17"/>
            <c:invertIfNegative val="0"/>
            <c:bubble3D val="0"/>
            <c:spPr>
              <a:solidFill>
                <a:schemeClr val="accent1">
                  <a:lumMod val="20000"/>
                  <a:lumOff val="80000"/>
                </a:schemeClr>
              </a:solidFill>
            </c:spPr>
          </c:dPt>
          <c:cat>
            <c:strRef>
              <c:f>'[Streambank Erosion Rate Research.xlsx]Sheet1'!$B$2:$B$20</c:f>
              <c:strCache>
                <c:ptCount val="19"/>
                <c:pt idx="0">
                  <c:v>Valley Creek</c:v>
                </c:pt>
                <c:pt idx="1">
                  <c:v>Hammer Creek</c:v>
                </c:pt>
                <c:pt idx="2">
                  <c:v>Mountain Creek</c:v>
                </c:pt>
                <c:pt idx="3">
                  <c:v>Conoy Creek</c:v>
                </c:pt>
                <c:pt idx="4">
                  <c:v>West Branch Little Conestoga Creek</c:v>
                </c:pt>
                <c:pt idx="5">
                  <c:v>Big Beaver Creek</c:v>
                </c:pt>
                <c:pt idx="6">
                  <c:v>Penns Creek</c:v>
                </c:pt>
                <c:pt idx="7">
                  <c:v>Gunpowder Falls</c:v>
                </c:pt>
                <c:pt idx="8">
                  <c:v>Choconut</c:v>
                </c:pt>
                <c:pt idx="9">
                  <c:v>Codorus</c:v>
                </c:pt>
                <c:pt idx="10">
                  <c:v>Conewego</c:v>
                </c:pt>
                <c:pt idx="11">
                  <c:v>Cowanshannock</c:v>
                </c:pt>
                <c:pt idx="12">
                  <c:v>Crabby</c:v>
                </c:pt>
                <c:pt idx="13">
                  <c:v>Long Draught Branch</c:v>
                </c:pt>
                <c:pt idx="14">
                  <c:v>Octoraro </c:v>
                </c:pt>
                <c:pt idx="15">
                  <c:v>Santo Domingo</c:v>
                </c:pt>
                <c:pt idx="16">
                  <c:v>Spencer Run</c:v>
                </c:pt>
                <c:pt idx="17">
                  <c:v>Stony Run</c:v>
                </c:pt>
                <c:pt idx="18">
                  <c:v>Trout Run</c:v>
                </c:pt>
              </c:strCache>
            </c:strRef>
          </c:cat>
          <c:val>
            <c:numRef>
              <c:f>'[Streambank Erosion Rate Research.xlsx]Sheet1'!$F$2:$F$20</c:f>
              <c:numCache>
                <c:formatCode>General</c:formatCode>
                <c:ptCount val="19"/>
                <c:pt idx="0" formatCode="0">
                  <c:v>385.27188490612025</c:v>
                </c:pt>
                <c:pt idx="1">
                  <c:v>1440</c:v>
                </c:pt>
                <c:pt idx="2">
                  <c:v>3000</c:v>
                </c:pt>
                <c:pt idx="3">
                  <c:v>540</c:v>
                </c:pt>
                <c:pt idx="4">
                  <c:v>400</c:v>
                </c:pt>
                <c:pt idx="5">
                  <c:v>840</c:v>
                </c:pt>
                <c:pt idx="6">
                  <c:v>480</c:v>
                </c:pt>
                <c:pt idx="7">
                  <c:v>680</c:v>
                </c:pt>
                <c:pt idx="8">
                  <c:v>12600</c:v>
                </c:pt>
                <c:pt idx="9">
                  <c:v>1800</c:v>
                </c:pt>
                <c:pt idx="10">
                  <c:v>20000</c:v>
                </c:pt>
                <c:pt idx="11">
                  <c:v>1400</c:v>
                </c:pt>
                <c:pt idx="12">
                  <c:v>7200</c:v>
                </c:pt>
                <c:pt idx="13">
                  <c:v>600</c:v>
                </c:pt>
                <c:pt idx="14">
                  <c:v>800</c:v>
                </c:pt>
                <c:pt idx="15">
                  <c:v>800</c:v>
                </c:pt>
                <c:pt idx="16">
                  <c:v>400</c:v>
                </c:pt>
                <c:pt idx="17">
                  <c:v>1400</c:v>
                </c:pt>
                <c:pt idx="18">
                  <c:v>800</c:v>
                </c:pt>
              </c:numCache>
            </c:numRef>
          </c:val>
        </c:ser>
        <c:dLbls>
          <c:showLegendKey val="0"/>
          <c:showVal val="0"/>
          <c:showCatName val="0"/>
          <c:showSerName val="0"/>
          <c:showPercent val="0"/>
          <c:showBubbleSize val="0"/>
        </c:dLbls>
        <c:gapWidth val="150"/>
        <c:axId val="145484800"/>
        <c:axId val="145740544"/>
      </c:barChart>
      <c:catAx>
        <c:axId val="145484800"/>
        <c:scaling>
          <c:orientation val="minMax"/>
        </c:scaling>
        <c:delete val="0"/>
        <c:axPos val="b"/>
        <c:majorTickMark val="out"/>
        <c:minorTickMark val="none"/>
        <c:tickLblPos val="nextTo"/>
        <c:txPr>
          <a:bodyPr/>
          <a:lstStyle/>
          <a:p>
            <a:pPr>
              <a:defRPr b="1"/>
            </a:pPr>
            <a:endParaRPr lang="en-US"/>
          </a:p>
        </c:txPr>
        <c:crossAx val="145740544"/>
        <c:crosses val="autoZero"/>
        <c:auto val="1"/>
        <c:lblAlgn val="ctr"/>
        <c:lblOffset val="100"/>
        <c:noMultiLvlLbl val="0"/>
      </c:catAx>
      <c:valAx>
        <c:axId val="145740544"/>
        <c:scaling>
          <c:logBase val="10"/>
          <c:orientation val="minMax"/>
        </c:scaling>
        <c:delete val="0"/>
        <c:axPos val="l"/>
        <c:majorGridlines/>
        <c:numFmt formatCode="#,###" sourceLinked="0"/>
        <c:majorTickMark val="out"/>
        <c:minorTickMark val="none"/>
        <c:tickLblPos val="nextTo"/>
        <c:txPr>
          <a:bodyPr/>
          <a:lstStyle/>
          <a:p>
            <a:pPr>
              <a:defRPr b="1"/>
            </a:pPr>
            <a:endParaRPr lang="en-US"/>
          </a:p>
        </c:txPr>
        <c:crossAx val="145484800"/>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0.08439</cdr:x>
      <cdr:y>0.31592</cdr:y>
    </cdr:from>
    <cdr:to>
      <cdr:x>0.96402</cdr:x>
      <cdr:y>0.31592</cdr:y>
    </cdr:to>
    <cdr:cxnSp macro="">
      <cdr:nvCxnSpPr>
        <cdr:cNvPr id="3" name="Straight Connector 2"/>
        <cdr:cNvCxnSpPr/>
      </cdr:nvCxnSpPr>
      <cdr:spPr>
        <a:xfrm xmlns:a="http://schemas.openxmlformats.org/drawingml/2006/main">
          <a:off x="694492" y="1487518"/>
          <a:ext cx="7239000" cy="0"/>
        </a:xfrm>
        <a:prstGeom xmlns:a="http://schemas.openxmlformats.org/drawingml/2006/main" prst="line">
          <a:avLst/>
        </a:prstGeom>
        <a:ln xmlns:a="http://schemas.openxmlformats.org/drawingml/2006/main" w="19050">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0.07513</cdr:x>
      <cdr:y>0.47775</cdr:y>
    </cdr:from>
    <cdr:to>
      <cdr:x>0.96402</cdr:x>
      <cdr:y>0.47775</cdr:y>
    </cdr:to>
    <cdr:cxnSp macro="">
      <cdr:nvCxnSpPr>
        <cdr:cNvPr id="4" name="Straight Connector 3"/>
        <cdr:cNvCxnSpPr/>
      </cdr:nvCxnSpPr>
      <cdr:spPr>
        <a:xfrm xmlns:a="http://schemas.openxmlformats.org/drawingml/2006/main">
          <a:off x="618292" y="2249518"/>
          <a:ext cx="7315200" cy="0"/>
        </a:xfrm>
        <a:prstGeom xmlns:a="http://schemas.openxmlformats.org/drawingml/2006/main" prst="line">
          <a:avLst/>
        </a:prstGeom>
        <a:ln xmlns:a="http://schemas.openxmlformats.org/drawingml/2006/main" w="190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5B47D6-5129-4D72-8614-AD861A48ECD5}" type="datetimeFigureOut">
              <a:rPr lang="en-US" smtClean="0"/>
              <a:pPr/>
              <a:t>5/10/2013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4ECDEF-C71D-4A0B-8201-BA0F1C9467AA}" type="slidenum">
              <a:rPr lang="en-US" smtClean="0"/>
              <a:pPr/>
              <a:t>‹#›</a:t>
            </a:fld>
            <a:endParaRPr lang="en-US"/>
          </a:p>
        </p:txBody>
      </p:sp>
    </p:spTree>
    <p:extLst>
      <p:ext uri="{BB962C8B-B14F-4D97-AF65-F5344CB8AC3E}">
        <p14:creationId xmlns:p14="http://schemas.microsoft.com/office/powerpoint/2010/main" val="613701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C12A73-90BA-40B9-9B69-216A07798E26}" type="slidenum">
              <a:rPr lang="en-US" smtClean="0"/>
              <a:pPr/>
              <a:t>1</a:t>
            </a:fld>
            <a:endParaRPr lang="en-US"/>
          </a:p>
        </p:txBody>
      </p:sp>
    </p:spTree>
    <p:extLst>
      <p:ext uri="{BB962C8B-B14F-4D97-AF65-F5344CB8AC3E}">
        <p14:creationId xmlns:p14="http://schemas.microsoft.com/office/powerpoint/2010/main" val="1321334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2095A1-301B-4E23-BBF7-68712729F1C6}"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C12A73-90BA-40B9-9B69-216A07798E26}" type="slidenum">
              <a:rPr lang="en-US" smtClean="0"/>
              <a:pPr/>
              <a:t>5</a:t>
            </a:fld>
            <a:endParaRPr lang="en-US"/>
          </a:p>
        </p:txBody>
      </p:sp>
    </p:spTree>
    <p:extLst>
      <p:ext uri="{BB962C8B-B14F-4D97-AF65-F5344CB8AC3E}">
        <p14:creationId xmlns:p14="http://schemas.microsoft.com/office/powerpoint/2010/main" val="3852839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224273-D36B-49B2-B40B-DE00582E4FE8}" type="slidenum">
              <a:rPr lang="en-US"/>
              <a:pPr fontAlgn="base">
                <a:spcBef>
                  <a:spcPct val="0"/>
                </a:spcBef>
                <a:spcAft>
                  <a:spcPct val="0"/>
                </a:spcAft>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84DEB3-ABC4-4ABE-AE1E-28B50BE234B9}" type="slidenum">
              <a:rPr lang="en-US"/>
              <a:pPr fontAlgn="base">
                <a:spcBef>
                  <a:spcPct val="0"/>
                </a:spcBef>
                <a:spcAft>
                  <a:spcPct val="0"/>
                </a:spcAft>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69451E-CCBB-4AAE-8296-26DFD2BB5F68}" type="slidenum">
              <a:rPr lang="en-US"/>
              <a:pPr fontAlgn="base">
                <a:spcBef>
                  <a:spcPct val="0"/>
                </a:spcBef>
                <a:spcAft>
                  <a:spcPct val="0"/>
                </a:spcAft>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60D5C78-D199-43B8-980C-385935A37CE8}" type="slidenum">
              <a:rPr lang="en-US" smtClean="0">
                <a:solidFill>
                  <a:prstClr val="black"/>
                </a:solidFill>
              </a:rPr>
              <a:pPr>
                <a:defRPr/>
              </a:pPr>
              <a:t>20</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B4928C3-E622-48A9-B38D-D7E843DA11BC}" type="slidenum">
              <a:rPr lang="en-US" smtClean="0">
                <a:solidFill>
                  <a:prstClr val="black"/>
                </a:solidFill>
              </a:rPr>
              <a:pPr>
                <a:defRPr/>
              </a:pPr>
              <a:t>25</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BEF46-9523-4922-8F12-369E72662674}" type="datetimeFigureOut">
              <a:rPr lang="en-US" smtClean="0"/>
              <a:pPr/>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D029D-089A-4FE6-BAB1-DA4B1C7B0F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BEF46-9523-4922-8F12-369E72662674}" type="datetimeFigureOut">
              <a:rPr lang="en-US" smtClean="0"/>
              <a:pPr/>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D029D-089A-4FE6-BAB1-DA4B1C7B0F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BEF46-9523-4922-8F12-369E72662674}" type="datetimeFigureOut">
              <a:rPr lang="en-US" smtClean="0"/>
              <a:pPr/>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D029D-089A-4FE6-BAB1-DA4B1C7B0F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BEF46-9523-4922-8F12-369E72662674}" type="datetimeFigureOut">
              <a:rPr lang="en-US" smtClean="0"/>
              <a:pPr/>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D029D-089A-4FE6-BAB1-DA4B1C7B0F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BEF46-9523-4922-8F12-369E72662674}" type="datetimeFigureOut">
              <a:rPr lang="en-US" smtClean="0"/>
              <a:pPr/>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D029D-089A-4FE6-BAB1-DA4B1C7B0F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BEF46-9523-4922-8F12-369E72662674}" type="datetimeFigureOut">
              <a:rPr lang="en-US" smtClean="0"/>
              <a:pPr/>
              <a:t>5/10/2013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4D029D-089A-4FE6-BAB1-DA4B1C7B0F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BEF46-9523-4922-8F12-369E72662674}" type="datetimeFigureOut">
              <a:rPr lang="en-US" smtClean="0"/>
              <a:pPr/>
              <a:t>5/10/2013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4D029D-089A-4FE6-BAB1-DA4B1C7B0F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BEF46-9523-4922-8F12-369E72662674}" type="datetimeFigureOut">
              <a:rPr lang="en-US" smtClean="0"/>
              <a:pPr/>
              <a:t>5/10/2013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4D029D-089A-4FE6-BAB1-DA4B1C7B0F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BEF46-9523-4922-8F12-369E72662674}" type="datetimeFigureOut">
              <a:rPr lang="en-US" smtClean="0"/>
              <a:pPr/>
              <a:t>5/10/2013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4D029D-089A-4FE6-BAB1-DA4B1C7B0F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BEF46-9523-4922-8F12-369E72662674}" type="datetimeFigureOut">
              <a:rPr lang="en-US" smtClean="0"/>
              <a:pPr/>
              <a:t>5/10/2013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4D029D-089A-4FE6-BAB1-DA4B1C7B0F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BEF46-9523-4922-8F12-369E72662674}" type="datetimeFigureOut">
              <a:rPr lang="en-US" smtClean="0"/>
              <a:pPr/>
              <a:t>5/10/2013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4D029D-089A-4FE6-BAB1-DA4B1C7B0F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BEF46-9523-4922-8F12-369E72662674}" type="datetimeFigureOut">
              <a:rPr lang="en-US" smtClean="0"/>
              <a:pPr/>
              <a:t>5/10/2013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4D029D-089A-4FE6-BAB1-DA4B1C7B0F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77200" cy="1676401"/>
          </a:xfrm>
        </p:spPr>
        <p:txBody>
          <a:bodyPr>
            <a:normAutofit/>
          </a:bodyPr>
          <a:lstStyle/>
          <a:p>
            <a:pPr algn="ctr"/>
            <a:r>
              <a:rPr lang="en-US" sz="2800" b="1" dirty="0">
                <a:solidFill>
                  <a:schemeClr val="tx1"/>
                </a:solidFill>
                <a:effectLst/>
                <a:latin typeface="Comic Sans MS" pitchFamily="66" charset="0"/>
              </a:rPr>
              <a:t>Recommendations of the Expert Panel to Define Removal Rates for Individual Stream Restoration </a:t>
            </a:r>
            <a:r>
              <a:rPr lang="en-US" sz="2800" b="1" dirty="0" smtClean="0">
                <a:solidFill>
                  <a:schemeClr val="tx1"/>
                </a:solidFill>
                <a:effectLst/>
                <a:latin typeface="Comic Sans MS" pitchFamily="66" charset="0"/>
              </a:rPr>
              <a:t>Projects</a:t>
            </a:r>
            <a:endParaRPr lang="en-US" sz="2800" dirty="0">
              <a:solidFill>
                <a:schemeClr val="tx1"/>
              </a:solidFill>
            </a:endParaRPr>
          </a:p>
        </p:txBody>
      </p:sp>
      <p:pic>
        <p:nvPicPr>
          <p:cNvPr id="8" name="Picture 7" descr="photo 4-16"/>
          <p:cNvPicPr/>
          <p:nvPr/>
        </p:nvPicPr>
        <p:blipFill>
          <a:blip r:embed="rId3" cstate="print"/>
          <a:srcRect/>
          <a:stretch>
            <a:fillRect/>
          </a:stretch>
        </p:blipFill>
        <p:spPr bwMode="auto">
          <a:xfrm>
            <a:off x="3124200" y="2133600"/>
            <a:ext cx="2819400" cy="2286000"/>
          </a:xfrm>
          <a:prstGeom prst="rect">
            <a:avLst/>
          </a:prstGeom>
          <a:noFill/>
        </p:spPr>
      </p:pic>
      <p:pic>
        <p:nvPicPr>
          <p:cNvPr id="4" name="Picture 3" descr="cbplogocolor"/>
          <p:cNvPicPr/>
          <p:nvPr/>
        </p:nvPicPr>
        <p:blipFill>
          <a:blip r:embed="rId4" cstate="print"/>
          <a:srcRect/>
          <a:stretch>
            <a:fillRect/>
          </a:stretch>
        </p:blipFill>
        <p:spPr bwMode="auto">
          <a:xfrm>
            <a:off x="6096000" y="4648200"/>
            <a:ext cx="2286000" cy="1524000"/>
          </a:xfrm>
          <a:prstGeom prst="rect">
            <a:avLst/>
          </a:prstGeom>
          <a:noFill/>
        </p:spPr>
      </p:pic>
      <p:pic>
        <p:nvPicPr>
          <p:cNvPr id="5" name="Picture 12" descr="DSC0094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21336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SBrestoration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2133600"/>
            <a:ext cx="304658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1000" y="4648200"/>
            <a:ext cx="5105400" cy="1200329"/>
          </a:xfrm>
          <a:prstGeom prst="rect">
            <a:avLst/>
          </a:prstGeom>
          <a:noFill/>
        </p:spPr>
        <p:txBody>
          <a:bodyPr wrap="square" rtlCol="0">
            <a:spAutoFit/>
          </a:bodyPr>
          <a:lstStyle/>
          <a:p>
            <a:r>
              <a:rPr lang="en-US" b="1" dirty="0" smtClean="0">
                <a:latin typeface="Comic Sans MS" pitchFamily="66" charset="0"/>
              </a:rPr>
              <a:t>Presentation at Water Quality Goal Implementation Team Meeting</a:t>
            </a:r>
          </a:p>
          <a:p>
            <a:endParaRPr lang="en-US" b="1" dirty="0" smtClean="0">
              <a:latin typeface="Comic Sans MS" pitchFamily="66" charset="0"/>
            </a:endParaRPr>
          </a:p>
          <a:p>
            <a:pPr algn="ctr"/>
            <a:r>
              <a:rPr lang="en-US" dirty="0" smtClean="0">
                <a:latin typeface="Comic Sans MS" pitchFamily="66" charset="0"/>
              </a:rPr>
              <a:t>May</a:t>
            </a:r>
            <a:r>
              <a:rPr lang="en-US" dirty="0">
                <a:latin typeface="Comic Sans MS" pitchFamily="66" charset="0"/>
              </a:rPr>
              <a:t> </a:t>
            </a:r>
            <a:r>
              <a:rPr lang="en-US" dirty="0" smtClean="0">
                <a:latin typeface="Comic Sans MS" pitchFamily="66" charset="0"/>
              </a:rPr>
              <a:t>13, 2013</a:t>
            </a:r>
            <a:endParaRPr lang="en-US" dirty="0">
              <a:latin typeface="Comic Sans MS" pitchFamily="66" charset="0"/>
            </a:endParaRPr>
          </a:p>
        </p:txBody>
      </p:sp>
    </p:spTree>
    <p:extLst>
      <p:ext uri="{BB962C8B-B14F-4D97-AF65-F5344CB8AC3E}">
        <p14:creationId xmlns:p14="http://schemas.microsoft.com/office/powerpoint/2010/main" val="2463378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0"/>
            <a:ext cx="8229600" cy="533400"/>
          </a:xfrm>
        </p:spPr>
        <p:txBody>
          <a:bodyPr>
            <a:normAutofit fontScale="90000"/>
          </a:bodyPr>
          <a:lstStyle/>
          <a:p>
            <a:pPr fontAlgn="auto">
              <a:spcAft>
                <a:spcPts val="0"/>
              </a:spcAft>
              <a:defRPr/>
            </a:pPr>
            <a:r>
              <a:rPr lang="en-US" sz="2400" b="1" i="1" dirty="0" smtClean="0">
                <a:solidFill>
                  <a:schemeClr val="tx1"/>
                </a:solidFill>
                <a:latin typeface="Comic Sans MS" pitchFamily="66" charset="0"/>
              </a:rPr>
              <a:t>Step1.</a:t>
            </a:r>
            <a:r>
              <a:rPr lang="en-US" sz="2400" i="1" dirty="0" smtClean="0">
                <a:solidFill>
                  <a:schemeClr val="tx1"/>
                </a:solidFill>
                <a:latin typeface="Comic Sans MS" pitchFamily="66" charset="0"/>
              </a:rPr>
              <a:t>Estimate Stream </a:t>
            </a:r>
            <a:r>
              <a:rPr lang="en-US" sz="2400" i="1" dirty="0">
                <a:solidFill>
                  <a:schemeClr val="tx1"/>
                </a:solidFill>
                <a:latin typeface="Comic Sans MS" pitchFamily="66" charset="0"/>
              </a:rPr>
              <a:t>S</a:t>
            </a:r>
            <a:r>
              <a:rPr lang="en-US" sz="2400" i="1" dirty="0" smtClean="0">
                <a:solidFill>
                  <a:schemeClr val="tx1"/>
                </a:solidFill>
                <a:latin typeface="Comic Sans MS" pitchFamily="66" charset="0"/>
              </a:rPr>
              <a:t>ediment </a:t>
            </a:r>
            <a:r>
              <a:rPr lang="en-US" sz="2400" i="1" dirty="0">
                <a:solidFill>
                  <a:schemeClr val="tx1"/>
                </a:solidFill>
                <a:latin typeface="Comic Sans MS" pitchFamily="66" charset="0"/>
              </a:rPr>
              <a:t>E</a:t>
            </a:r>
            <a:r>
              <a:rPr lang="en-US" sz="2400" i="1" dirty="0" smtClean="0">
                <a:solidFill>
                  <a:schemeClr val="tx1"/>
                </a:solidFill>
                <a:latin typeface="Comic Sans MS" pitchFamily="66" charset="0"/>
              </a:rPr>
              <a:t>rosion </a:t>
            </a:r>
            <a:r>
              <a:rPr lang="en-US" sz="2400" i="1" dirty="0">
                <a:solidFill>
                  <a:schemeClr val="tx1"/>
                </a:solidFill>
                <a:latin typeface="Comic Sans MS" pitchFamily="66" charset="0"/>
              </a:rPr>
              <a:t>R</a:t>
            </a:r>
            <a:r>
              <a:rPr lang="en-US" sz="2400" i="1" dirty="0" smtClean="0">
                <a:solidFill>
                  <a:schemeClr val="tx1"/>
                </a:solidFill>
                <a:latin typeface="Comic Sans MS" pitchFamily="66" charset="0"/>
              </a:rPr>
              <a:t>ates Using the BANCS Method</a:t>
            </a:r>
            <a:endParaRPr lang="en-US" sz="2400" i="1" dirty="0">
              <a:solidFill>
                <a:schemeClr val="tx1"/>
              </a:solidFill>
            </a:endParaRPr>
          </a:p>
        </p:txBody>
      </p:sp>
      <p:sp>
        <p:nvSpPr>
          <p:cNvPr id="55299" name="Title 2"/>
          <p:cNvSpPr txBox="1">
            <a:spLocks/>
          </p:cNvSpPr>
          <p:nvPr/>
        </p:nvSpPr>
        <p:spPr bwMode="auto">
          <a:xfrm>
            <a:off x="609600" y="228600"/>
            <a:ext cx="8229600" cy="1143000"/>
          </a:xfrm>
          <a:prstGeom prst="rect">
            <a:avLst/>
          </a:prstGeom>
          <a:noFill/>
          <a:ln w="9525">
            <a:noFill/>
            <a:miter lim="800000"/>
            <a:headEnd/>
            <a:tailEnd/>
          </a:ln>
        </p:spPr>
        <p:txBody>
          <a:bodyPr anchor="ctr"/>
          <a:lstStyle/>
          <a:p>
            <a:pPr algn="ctr"/>
            <a:r>
              <a:rPr lang="en-US" sz="2800" b="1">
                <a:latin typeface="Comic Sans MS" pitchFamily="66" charset="0"/>
              </a:rPr>
              <a:t>Protocol 1: Credit for Prevented Sediment during Storm Flow</a:t>
            </a:r>
          </a:p>
        </p:txBody>
      </p:sp>
      <p:pic>
        <p:nvPicPr>
          <p:cNvPr id="55301" name="Picture 3"/>
          <p:cNvPicPr>
            <a:picLocks noChangeAspect="1" noChangeArrowheads="1"/>
          </p:cNvPicPr>
          <p:nvPr/>
        </p:nvPicPr>
        <p:blipFill>
          <a:blip r:embed="rId3" cstate="print"/>
          <a:srcRect b="-78"/>
          <a:stretch>
            <a:fillRect/>
          </a:stretch>
        </p:blipFill>
        <p:spPr bwMode="auto">
          <a:xfrm>
            <a:off x="3505200" y="5257800"/>
            <a:ext cx="5257800" cy="1352550"/>
          </a:xfrm>
          <a:prstGeom prst="rect">
            <a:avLst/>
          </a:prstGeom>
          <a:noFill/>
          <a:ln w="9525">
            <a:noFill/>
            <a:miter lim="800000"/>
            <a:headEnd/>
            <a:tailEnd/>
          </a:ln>
        </p:spPr>
      </p:pic>
      <p:sp>
        <p:nvSpPr>
          <p:cNvPr id="55302" name="TextBox 6"/>
          <p:cNvSpPr txBox="1">
            <a:spLocks noChangeArrowheads="1"/>
          </p:cNvSpPr>
          <p:nvPr/>
        </p:nvSpPr>
        <p:spPr bwMode="auto">
          <a:xfrm>
            <a:off x="7315200" y="3189288"/>
            <a:ext cx="1676400" cy="1077912"/>
          </a:xfrm>
          <a:prstGeom prst="rect">
            <a:avLst/>
          </a:prstGeom>
          <a:noFill/>
          <a:ln w="9525">
            <a:noFill/>
            <a:miter lim="800000"/>
            <a:headEnd/>
            <a:tailEnd/>
          </a:ln>
        </p:spPr>
        <p:txBody>
          <a:bodyPr>
            <a:spAutoFit/>
          </a:bodyPr>
          <a:lstStyle/>
          <a:p>
            <a:r>
              <a:rPr lang="en-US" sz="1600">
                <a:latin typeface="Georgia" pitchFamily="18" charset="0"/>
              </a:rPr>
              <a:t>Streambank Characteristics used to develop BEHI</a:t>
            </a:r>
          </a:p>
        </p:txBody>
      </p:sp>
      <p:sp>
        <p:nvSpPr>
          <p:cNvPr id="55303" name="TextBox 10"/>
          <p:cNvSpPr txBox="1">
            <a:spLocks noChangeArrowheads="1"/>
          </p:cNvSpPr>
          <p:nvPr/>
        </p:nvSpPr>
        <p:spPr bwMode="auto">
          <a:xfrm>
            <a:off x="1524000" y="5334000"/>
            <a:ext cx="1676400" cy="1077913"/>
          </a:xfrm>
          <a:prstGeom prst="rect">
            <a:avLst/>
          </a:prstGeom>
          <a:noFill/>
          <a:ln w="9525">
            <a:noFill/>
            <a:miter lim="800000"/>
            <a:headEnd/>
            <a:tailEnd/>
          </a:ln>
        </p:spPr>
        <p:txBody>
          <a:bodyPr>
            <a:spAutoFit/>
          </a:bodyPr>
          <a:lstStyle/>
          <a:p>
            <a:r>
              <a:rPr lang="en-US" sz="1600">
                <a:latin typeface="Georgia" pitchFamily="18" charset="0"/>
              </a:rPr>
              <a:t>Velocity Gradient and Near-Bank Stress Indices</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3967" y="2347077"/>
            <a:ext cx="4620866"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1143000"/>
            <a:ext cx="8229600" cy="609600"/>
          </a:xfrm>
        </p:spPr>
        <p:txBody>
          <a:bodyPr>
            <a:normAutofit/>
          </a:bodyPr>
          <a:lstStyle/>
          <a:p>
            <a:pPr fontAlgn="auto">
              <a:spcAft>
                <a:spcPts val="0"/>
              </a:spcAft>
              <a:defRPr/>
            </a:pPr>
            <a:r>
              <a:rPr lang="en-US" sz="2200" dirty="0" smtClean="0">
                <a:solidFill>
                  <a:schemeClr val="tx1"/>
                </a:solidFill>
                <a:latin typeface="Comic Sans MS" pitchFamily="66" charset="0"/>
              </a:rPr>
              <a:t>Regional Curve for Determining “R” in equation:  </a:t>
            </a:r>
            <a:r>
              <a:rPr lang="en-US" sz="2200" cap="all" dirty="0" smtClean="0">
                <a:solidFill>
                  <a:schemeClr val="tx1"/>
                </a:solidFill>
                <a:latin typeface="Comic Sans MS" pitchFamily="66" charset="0"/>
              </a:rPr>
              <a:t>S = ∑(</a:t>
            </a:r>
            <a:r>
              <a:rPr lang="en-US" sz="2200" cap="all" dirty="0" err="1" smtClean="0">
                <a:solidFill>
                  <a:schemeClr val="tx1"/>
                </a:solidFill>
                <a:latin typeface="Comic Sans MS" pitchFamily="66" charset="0"/>
              </a:rPr>
              <a:t>c×a×r</a:t>
            </a:r>
            <a:r>
              <a:rPr lang="en-US" sz="2200" cap="all" dirty="0" smtClean="0">
                <a:solidFill>
                  <a:schemeClr val="tx1"/>
                </a:solidFill>
                <a:latin typeface="Comic Sans MS" pitchFamily="66" charset="0"/>
              </a:rPr>
              <a:t>)</a:t>
            </a:r>
            <a:endParaRPr lang="en-US" sz="2200" cap="all" dirty="0">
              <a:solidFill>
                <a:schemeClr val="tx1"/>
              </a:solidFill>
              <a:latin typeface="Comic Sans MS" pitchFamily="66" charset="0"/>
            </a:endParaRPr>
          </a:p>
        </p:txBody>
      </p:sp>
      <p:pic>
        <p:nvPicPr>
          <p:cNvPr id="56323" name="Picture 3"/>
          <p:cNvPicPr>
            <a:picLocks noChangeAspect="1" noChangeArrowheads="1"/>
          </p:cNvPicPr>
          <p:nvPr/>
        </p:nvPicPr>
        <p:blipFill>
          <a:blip r:embed="rId3" cstate="print"/>
          <a:srcRect/>
          <a:stretch>
            <a:fillRect/>
          </a:stretch>
        </p:blipFill>
        <p:spPr bwMode="auto">
          <a:xfrm>
            <a:off x="1295400" y="1828800"/>
            <a:ext cx="6840538" cy="4657725"/>
          </a:xfrm>
          <a:prstGeom prst="rect">
            <a:avLst/>
          </a:prstGeom>
          <a:noFill/>
          <a:ln w="9525">
            <a:noFill/>
            <a:miter lim="800000"/>
            <a:headEnd/>
            <a:tailEnd/>
          </a:ln>
        </p:spPr>
      </p:pic>
      <p:sp>
        <p:nvSpPr>
          <p:cNvPr id="56324" name="TextBox 3"/>
          <p:cNvSpPr txBox="1">
            <a:spLocks noChangeArrowheads="1"/>
          </p:cNvSpPr>
          <p:nvPr/>
        </p:nvSpPr>
        <p:spPr bwMode="auto">
          <a:xfrm>
            <a:off x="4581525" y="3987800"/>
            <a:ext cx="2819400" cy="646113"/>
          </a:xfrm>
          <a:prstGeom prst="rect">
            <a:avLst/>
          </a:prstGeom>
          <a:noFill/>
          <a:ln w="9525">
            <a:noFill/>
            <a:miter lim="800000"/>
            <a:headEnd/>
            <a:tailEnd/>
          </a:ln>
        </p:spPr>
        <p:txBody>
          <a:bodyPr>
            <a:spAutoFit/>
          </a:bodyPr>
          <a:lstStyle/>
          <a:p>
            <a:r>
              <a:rPr lang="en-US">
                <a:latin typeface="Georgia" pitchFamily="18" charset="0"/>
              </a:rPr>
              <a:t>Curve for Hickey Run – Washington DC- USFWS</a:t>
            </a:r>
          </a:p>
        </p:txBody>
      </p:sp>
      <p:pic>
        <p:nvPicPr>
          <p:cNvPr id="56325" name="Picture 2"/>
          <p:cNvPicPr>
            <a:picLocks noChangeAspect="1" noChangeArrowheads="1"/>
          </p:cNvPicPr>
          <p:nvPr/>
        </p:nvPicPr>
        <p:blipFill>
          <a:blip r:embed="rId4" cstate="print"/>
          <a:srcRect/>
          <a:stretch>
            <a:fillRect/>
          </a:stretch>
        </p:blipFill>
        <p:spPr bwMode="auto">
          <a:xfrm>
            <a:off x="4070350" y="4876800"/>
            <a:ext cx="3841750" cy="963613"/>
          </a:xfrm>
          <a:prstGeom prst="rect">
            <a:avLst/>
          </a:prstGeom>
          <a:noFill/>
          <a:ln w="9525">
            <a:noFill/>
            <a:miter lim="800000"/>
            <a:headEnd/>
            <a:tailEnd/>
          </a:ln>
        </p:spPr>
      </p:pic>
      <p:sp>
        <p:nvSpPr>
          <p:cNvPr id="56326" name="Title 2"/>
          <p:cNvSpPr txBox="1">
            <a:spLocks/>
          </p:cNvSpPr>
          <p:nvPr/>
        </p:nvSpPr>
        <p:spPr bwMode="auto">
          <a:xfrm>
            <a:off x="609600" y="228600"/>
            <a:ext cx="8229600" cy="1143000"/>
          </a:xfrm>
          <a:prstGeom prst="rect">
            <a:avLst/>
          </a:prstGeom>
          <a:noFill/>
          <a:ln w="9525">
            <a:noFill/>
            <a:miter lim="800000"/>
            <a:headEnd/>
            <a:tailEnd/>
          </a:ln>
        </p:spPr>
        <p:txBody>
          <a:bodyPr anchor="ctr"/>
          <a:lstStyle/>
          <a:p>
            <a:pPr algn="ctr"/>
            <a:r>
              <a:rPr lang="en-US" sz="2800" b="1">
                <a:latin typeface="Comic Sans MS" pitchFamily="66" charset="0"/>
              </a:rPr>
              <a:t>Protocol 1: Credit for Prevented Sediment during Storm Flow</a:t>
            </a:r>
          </a:p>
        </p:txBody>
      </p:sp>
      <p:cxnSp>
        <p:nvCxnSpPr>
          <p:cNvPr id="7" name="AutoShape 10"/>
          <p:cNvCxnSpPr>
            <a:cxnSpLocks noChangeShapeType="1"/>
          </p:cNvCxnSpPr>
          <p:nvPr/>
        </p:nvCxnSpPr>
        <p:spPr bwMode="auto">
          <a:xfrm flipH="1">
            <a:off x="1956538" y="4419600"/>
            <a:ext cx="2113812" cy="826"/>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8" name="AutoShape 9"/>
          <p:cNvCxnSpPr>
            <a:cxnSpLocks noChangeShapeType="1"/>
          </p:cNvCxnSpPr>
          <p:nvPr/>
        </p:nvCxnSpPr>
        <p:spPr bwMode="auto">
          <a:xfrm flipH="1" flipV="1">
            <a:off x="4070350" y="4420426"/>
            <a:ext cx="35492" cy="1366289"/>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914400" y="2438400"/>
            <a:ext cx="8229600" cy="4114800"/>
          </a:xfrm>
        </p:spPr>
        <p:txBody>
          <a:bodyPr>
            <a:normAutofit/>
          </a:bodyPr>
          <a:lstStyle/>
          <a:p>
            <a:pPr marL="457200" lvl="1" indent="0" fontAlgn="auto">
              <a:spcAft>
                <a:spcPts val="0"/>
              </a:spcAft>
              <a:buFont typeface="Wingdings"/>
              <a:buNone/>
              <a:defRPr/>
            </a:pPr>
            <a:r>
              <a:rPr lang="pt-BR" dirty="0" smtClean="0">
                <a:solidFill>
                  <a:schemeClr val="tx1"/>
                </a:solidFill>
                <a:latin typeface="Comic Sans MS" pitchFamily="66" charset="0"/>
              </a:rPr>
              <a:t>S=∑(c x A x </a:t>
            </a:r>
            <a:r>
              <a:rPr lang="pt-BR" dirty="0">
                <a:solidFill>
                  <a:schemeClr val="tx1"/>
                </a:solidFill>
                <a:latin typeface="Comic Sans MS" pitchFamily="66" charset="0"/>
              </a:rPr>
              <a:t>R </a:t>
            </a:r>
            <a:r>
              <a:rPr lang="pt-BR" dirty="0" smtClean="0">
                <a:solidFill>
                  <a:schemeClr val="tx1"/>
                </a:solidFill>
                <a:latin typeface="Comic Sans MS" pitchFamily="66" charset="0"/>
              </a:rPr>
              <a:t>) / 2,000</a:t>
            </a:r>
          </a:p>
          <a:p>
            <a:pPr marL="457200" lvl="1" indent="0" fontAlgn="auto">
              <a:spcAft>
                <a:spcPts val="0"/>
              </a:spcAft>
              <a:buFont typeface="Wingdings"/>
              <a:buNone/>
              <a:defRPr/>
            </a:pPr>
            <a:endParaRPr lang="pt-BR" dirty="0">
              <a:latin typeface="Comic Sans MS" pitchFamily="66" charset="0"/>
            </a:endParaRPr>
          </a:p>
          <a:p>
            <a:pPr marL="822960" lvl="2" fontAlgn="auto">
              <a:spcAft>
                <a:spcPts val="0"/>
              </a:spcAft>
              <a:buClrTx/>
              <a:buFont typeface="Arial" pitchFamily="34" charset="0"/>
              <a:buChar char="•"/>
              <a:defRPr/>
            </a:pPr>
            <a:r>
              <a:rPr lang="en-US" dirty="0">
                <a:latin typeface="Comic Sans MS" pitchFamily="66" charset="0"/>
              </a:rPr>
              <a:t>Where: S = sediment load (ton/year) </a:t>
            </a:r>
            <a:r>
              <a:rPr lang="en-US" dirty="0" smtClean="0">
                <a:latin typeface="Comic Sans MS" pitchFamily="66" charset="0"/>
              </a:rPr>
              <a:t>for reach or stream</a:t>
            </a:r>
            <a:endParaRPr lang="en-US" dirty="0">
              <a:latin typeface="Comic Sans MS" pitchFamily="66" charset="0"/>
            </a:endParaRPr>
          </a:p>
          <a:p>
            <a:pPr marL="822960" lvl="2" fontAlgn="auto">
              <a:spcAft>
                <a:spcPts val="0"/>
              </a:spcAft>
              <a:buClrTx/>
              <a:buFont typeface="Arial" pitchFamily="34" charset="0"/>
              <a:buChar char="•"/>
              <a:defRPr/>
            </a:pPr>
            <a:r>
              <a:rPr lang="en-US" dirty="0">
                <a:latin typeface="Comic Sans MS" pitchFamily="66" charset="0"/>
              </a:rPr>
              <a:t>c = bulk density of soil </a:t>
            </a:r>
            <a:r>
              <a:rPr lang="en-US" dirty="0" smtClean="0">
                <a:latin typeface="Comic Sans MS" pitchFamily="66" charset="0"/>
              </a:rPr>
              <a:t>(lbs/cubic </a:t>
            </a:r>
            <a:r>
              <a:rPr lang="en-US" dirty="0">
                <a:latin typeface="Comic Sans MS" pitchFamily="66" charset="0"/>
              </a:rPr>
              <a:t>foot) </a:t>
            </a:r>
          </a:p>
          <a:p>
            <a:pPr marL="822960" lvl="2" fontAlgn="auto">
              <a:spcAft>
                <a:spcPts val="0"/>
              </a:spcAft>
              <a:buClrTx/>
              <a:buFont typeface="Arial" pitchFamily="34" charset="0"/>
              <a:buChar char="•"/>
              <a:defRPr/>
            </a:pPr>
            <a:r>
              <a:rPr lang="en-US" dirty="0">
                <a:latin typeface="Comic Sans MS" pitchFamily="66" charset="0"/>
              </a:rPr>
              <a:t>R = bank erosion rate (feet/year) </a:t>
            </a:r>
            <a:r>
              <a:rPr lang="en-US" dirty="0" smtClean="0">
                <a:latin typeface="Comic Sans MS" pitchFamily="66" charset="0"/>
              </a:rPr>
              <a:t>(</a:t>
            </a:r>
            <a:r>
              <a:rPr lang="en-US" dirty="0" smtClean="0">
                <a:solidFill>
                  <a:srgbClr val="FF0000"/>
                </a:solidFill>
                <a:latin typeface="Comic Sans MS" pitchFamily="66" charset="0"/>
              </a:rPr>
              <a:t>from regional curve</a:t>
            </a:r>
            <a:r>
              <a:rPr lang="en-US" dirty="0" smtClean="0">
                <a:latin typeface="Comic Sans MS" pitchFamily="66" charset="0"/>
              </a:rPr>
              <a:t>)</a:t>
            </a:r>
            <a:endParaRPr lang="en-US" dirty="0">
              <a:latin typeface="Comic Sans MS" pitchFamily="66" charset="0"/>
            </a:endParaRPr>
          </a:p>
          <a:p>
            <a:pPr marL="822960" lvl="2" fontAlgn="auto">
              <a:spcAft>
                <a:spcPts val="0"/>
              </a:spcAft>
              <a:buClrTx/>
              <a:buFont typeface="Arial" pitchFamily="34" charset="0"/>
              <a:buChar char="•"/>
              <a:defRPr/>
            </a:pPr>
            <a:r>
              <a:rPr lang="en-US" dirty="0">
                <a:latin typeface="Comic Sans MS" pitchFamily="66" charset="0"/>
              </a:rPr>
              <a:t>A = eroding bank area (square feet</a:t>
            </a:r>
            <a:r>
              <a:rPr lang="en-US" dirty="0" smtClean="0">
                <a:latin typeface="Comic Sans MS" pitchFamily="66" charset="0"/>
              </a:rPr>
              <a:t>)</a:t>
            </a:r>
          </a:p>
          <a:p>
            <a:pPr marL="822960" lvl="2" fontAlgn="auto">
              <a:spcAft>
                <a:spcPts val="0"/>
              </a:spcAft>
              <a:buClrTx/>
              <a:buFont typeface="Arial" pitchFamily="34" charset="0"/>
              <a:buChar char="•"/>
              <a:defRPr/>
            </a:pPr>
            <a:r>
              <a:rPr lang="en-US" dirty="0" smtClean="0">
                <a:latin typeface="Comic Sans MS" pitchFamily="66" charset="0"/>
              </a:rPr>
              <a:t>2,000 = conversion from lbs to tons</a:t>
            </a:r>
          </a:p>
          <a:p>
            <a:pPr marL="274320" indent="-274320" fontAlgn="auto">
              <a:spcAft>
                <a:spcPts val="0"/>
              </a:spcAft>
              <a:buFont typeface="Wingdings 2"/>
              <a:buChar char=""/>
              <a:defRPr/>
            </a:pPr>
            <a:endParaRPr lang="en-US" dirty="0" smtClean="0"/>
          </a:p>
          <a:p>
            <a:pPr marL="905256" lvl="2" indent="0" fontAlgn="auto">
              <a:spcAft>
                <a:spcPts val="0"/>
              </a:spcAft>
              <a:buClr>
                <a:schemeClr val="accent3"/>
              </a:buClr>
              <a:buFont typeface="Wingdings 2"/>
              <a:buNone/>
              <a:defRPr/>
            </a:pPr>
            <a:endParaRPr lang="en-US" dirty="0"/>
          </a:p>
        </p:txBody>
      </p:sp>
      <p:sp>
        <p:nvSpPr>
          <p:cNvPr id="58371" name="Title 1"/>
          <p:cNvSpPr>
            <a:spLocks noGrp="1"/>
          </p:cNvSpPr>
          <p:nvPr>
            <p:ph type="title" idx="4294967295"/>
          </p:nvPr>
        </p:nvSpPr>
        <p:spPr>
          <a:xfrm>
            <a:off x="381000" y="1295400"/>
            <a:ext cx="8229600" cy="762000"/>
          </a:xfrm>
        </p:spPr>
        <p:txBody>
          <a:bodyPr/>
          <a:lstStyle/>
          <a:p>
            <a:r>
              <a:rPr lang="en-US" sz="2200" b="1" i="1" smtClean="0">
                <a:solidFill>
                  <a:schemeClr val="tx1"/>
                </a:solidFill>
                <a:latin typeface="Comic Sans MS" pitchFamily="66" charset="0"/>
              </a:rPr>
              <a:t>Step 2.</a:t>
            </a:r>
            <a:r>
              <a:rPr lang="en-US" sz="2200" i="1" smtClean="0">
                <a:solidFill>
                  <a:schemeClr val="tx1"/>
                </a:solidFill>
                <a:latin typeface="Comic Sans MS" pitchFamily="66" charset="0"/>
              </a:rPr>
              <a:t>Convert erosion rates to loadings</a:t>
            </a:r>
          </a:p>
        </p:txBody>
      </p:sp>
      <p:sp>
        <p:nvSpPr>
          <p:cNvPr id="58372" name="Title 2"/>
          <p:cNvSpPr txBox="1">
            <a:spLocks/>
          </p:cNvSpPr>
          <p:nvPr/>
        </p:nvSpPr>
        <p:spPr bwMode="auto">
          <a:xfrm>
            <a:off x="609600" y="304800"/>
            <a:ext cx="8229600" cy="1143000"/>
          </a:xfrm>
          <a:prstGeom prst="rect">
            <a:avLst/>
          </a:prstGeom>
          <a:noFill/>
          <a:ln w="9525">
            <a:noFill/>
            <a:miter lim="800000"/>
            <a:headEnd/>
            <a:tailEnd/>
          </a:ln>
        </p:spPr>
        <p:txBody>
          <a:bodyPr anchor="ctr"/>
          <a:lstStyle/>
          <a:p>
            <a:pPr algn="ctr"/>
            <a:r>
              <a:rPr lang="en-US" sz="2800" b="1">
                <a:latin typeface="Comic Sans MS" pitchFamily="66" charset="0"/>
              </a:rPr>
              <a:t>Protocol 1: Credit for Prevented Sediment during Storm Flow</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00065008"/>
              </p:ext>
            </p:extLst>
          </p:nvPr>
        </p:nvGraphicFramePr>
        <p:xfrm>
          <a:off x="533400" y="1590675"/>
          <a:ext cx="7696200" cy="4401217"/>
        </p:xfrm>
        <a:graphic>
          <a:graphicData uri="http://schemas.openxmlformats.org/drawingml/2006/table">
            <a:tbl>
              <a:tblPr/>
              <a:tblGrid>
                <a:gridCol w="1258033"/>
                <a:gridCol w="726800"/>
                <a:gridCol w="1049246"/>
                <a:gridCol w="814021"/>
                <a:gridCol w="1184030"/>
                <a:gridCol w="1106425"/>
                <a:gridCol w="1557645"/>
              </a:tblGrid>
              <a:tr h="355011">
                <a:tc gridSpan="7">
                  <a:txBody>
                    <a:bodyPr/>
                    <a:lstStyle/>
                    <a:p>
                      <a:pPr marL="0" marR="0">
                        <a:spcBef>
                          <a:spcPts val="0"/>
                        </a:spcBef>
                        <a:spcAft>
                          <a:spcPts val="0"/>
                        </a:spcAft>
                      </a:pPr>
                      <a:r>
                        <a:rPr lang="en-US" sz="1400" b="1" dirty="0">
                          <a:latin typeface="+mn-lt"/>
                          <a:ea typeface="Calibri"/>
                          <a:cs typeface="Times New Roman"/>
                        </a:rPr>
                        <a:t>Table 5: TN and TP Concentrations  in Sediments in Different Parts of the Urban </a:t>
                      </a:r>
                      <a:r>
                        <a:rPr lang="en-US" sz="1400" b="1" dirty="0" smtClean="0">
                          <a:latin typeface="+mn-lt"/>
                          <a:ea typeface="Calibri"/>
                          <a:cs typeface="Times New Roman"/>
                        </a:rPr>
                        <a:t>Landscape</a:t>
                      </a:r>
                      <a:r>
                        <a:rPr lang="en-US" sz="1400" b="1" baseline="30000" dirty="0" smtClean="0">
                          <a:latin typeface="+mn-lt"/>
                          <a:ea typeface="Calibri"/>
                          <a:cs typeface="Times New Roman"/>
                        </a:rPr>
                        <a:t>1</a:t>
                      </a:r>
                      <a:endParaRPr lang="en-US" sz="1400" dirty="0">
                        <a:latin typeface="+mn-lt"/>
                        <a:ea typeface="Calibri"/>
                        <a:cs typeface="Times New Roman"/>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5011">
                <a:tc>
                  <a:txBody>
                    <a:bodyPr/>
                    <a:lstStyle/>
                    <a:p>
                      <a:pPr marL="0" marR="0" algn="ctr">
                        <a:spcBef>
                          <a:spcPts val="0"/>
                        </a:spcBef>
                        <a:spcAft>
                          <a:spcPts val="0"/>
                        </a:spcAft>
                      </a:pPr>
                      <a:r>
                        <a:rPr lang="en-US" sz="1400" b="1" dirty="0">
                          <a:latin typeface="+mn-lt"/>
                          <a:ea typeface="Calibri"/>
                          <a:cs typeface="Times New Roman"/>
                        </a:rPr>
                        <a:t>Location</a:t>
                      </a:r>
                      <a:endParaRPr lang="en-US" sz="1400" dirty="0">
                        <a:latin typeface="+mn-lt"/>
                        <a:ea typeface="Calibri"/>
                        <a:cs typeface="Times New Roman"/>
                      </a:endParaRPr>
                    </a:p>
                  </a:txBody>
                  <a:tcPr marL="67525" marR="67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mn-lt"/>
                          <a:ea typeface="Calibri"/>
                          <a:cs typeface="Times New Roman"/>
                        </a:rPr>
                        <a:t>Median TP</a:t>
                      </a:r>
                      <a:endParaRPr lang="en-US" sz="1400" dirty="0">
                        <a:latin typeface="+mn-lt"/>
                        <a:ea typeface="Calibri"/>
                        <a:cs typeface="Times New Roman"/>
                      </a:endParaRPr>
                    </a:p>
                  </a:txBody>
                  <a:tcPr marL="67525" marR="67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mn-lt"/>
                          <a:ea typeface="Calibri"/>
                          <a:cs typeface="Times New Roman"/>
                        </a:rPr>
                        <a:t>TP Range</a:t>
                      </a:r>
                      <a:endParaRPr lang="en-US" sz="1400" dirty="0">
                        <a:latin typeface="+mn-lt"/>
                        <a:ea typeface="Calibri"/>
                        <a:cs typeface="Times New Roman"/>
                      </a:endParaRPr>
                    </a:p>
                  </a:txBody>
                  <a:tcPr marL="67525" marR="67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mn-lt"/>
                          <a:ea typeface="Calibri"/>
                          <a:cs typeface="Times New Roman"/>
                        </a:rPr>
                        <a:t>Median TN</a:t>
                      </a:r>
                      <a:endParaRPr lang="en-US" sz="1400" dirty="0">
                        <a:latin typeface="+mn-lt"/>
                        <a:ea typeface="Calibri"/>
                        <a:cs typeface="Times New Roman"/>
                      </a:endParaRPr>
                    </a:p>
                  </a:txBody>
                  <a:tcPr marL="67525" marR="67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mn-lt"/>
                          <a:ea typeface="Calibri"/>
                          <a:cs typeface="Times New Roman"/>
                        </a:rPr>
                        <a:t>TN Range</a:t>
                      </a:r>
                      <a:endParaRPr lang="en-US" sz="1400" dirty="0">
                        <a:latin typeface="+mn-lt"/>
                        <a:ea typeface="Calibri"/>
                        <a:cs typeface="Times New Roman"/>
                      </a:endParaRPr>
                    </a:p>
                  </a:txBody>
                  <a:tcPr marL="67525" marR="67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mn-lt"/>
                          <a:ea typeface="Calibri"/>
                          <a:cs typeface="Times New Roman"/>
                        </a:rPr>
                        <a:t>Location</a:t>
                      </a:r>
                      <a:endParaRPr lang="en-US" sz="1400" dirty="0">
                        <a:latin typeface="+mn-lt"/>
                        <a:ea typeface="Calibri"/>
                        <a:cs typeface="Times New Roman"/>
                      </a:endParaRPr>
                    </a:p>
                  </a:txBody>
                  <a:tcPr marL="67525" marR="67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mn-lt"/>
                          <a:ea typeface="Calibri"/>
                          <a:cs typeface="Times New Roman"/>
                        </a:rPr>
                        <a:t>Reference</a:t>
                      </a:r>
                      <a:endParaRPr lang="en-US" sz="1400" dirty="0">
                        <a:latin typeface="+mn-lt"/>
                        <a:ea typeface="Calibri"/>
                        <a:cs typeface="Times New Roman"/>
                      </a:endParaRPr>
                    </a:p>
                  </a:txBody>
                  <a:tcPr marL="67525" marR="67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011">
                <a:tc>
                  <a:txBody>
                    <a:bodyPr/>
                    <a:lstStyle/>
                    <a:p>
                      <a:pPr marL="0" marR="0">
                        <a:spcBef>
                          <a:spcPts val="0"/>
                        </a:spcBef>
                        <a:spcAft>
                          <a:spcPts val="0"/>
                        </a:spcAft>
                      </a:pPr>
                      <a:r>
                        <a:rPr lang="en-US" sz="1400" dirty="0">
                          <a:latin typeface="+mn-lt"/>
                          <a:ea typeface="Calibri"/>
                          <a:cs typeface="Times New Roman"/>
                        </a:rPr>
                        <a:t>Upland Soils</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mn-lt"/>
                          <a:ea typeface="Calibri"/>
                          <a:cs typeface="Times New Roman"/>
                        </a:rPr>
                        <a:t>0.045</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n-lt"/>
                          <a:ea typeface="Calibri"/>
                          <a:cs typeface="Times New Roman"/>
                        </a:rPr>
                        <a:t>0.0025-0.577</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mn-lt"/>
                          <a:ea typeface="Calibri"/>
                          <a:cs typeface="Times New Roman"/>
                        </a:rPr>
                        <a:t>0.8</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n-lt"/>
                          <a:ea typeface="Calibri"/>
                          <a:cs typeface="Times New Roman"/>
                        </a:rPr>
                        <a:t>0.05-3.3</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n-lt"/>
                          <a:ea typeface="Calibri"/>
                          <a:cs typeface="Times New Roman"/>
                        </a:rPr>
                        <a:t>MD</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err="1">
                          <a:latin typeface="+mn-lt"/>
                          <a:ea typeface="Calibri"/>
                          <a:cs typeface="Times New Roman"/>
                        </a:rPr>
                        <a:t>Pouyat</a:t>
                      </a:r>
                      <a:r>
                        <a:rPr lang="en-US" sz="1400" dirty="0">
                          <a:latin typeface="+mn-lt"/>
                          <a:ea typeface="Calibri"/>
                          <a:cs typeface="Times New Roman"/>
                        </a:rPr>
                        <a:t> et al. 2007</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936">
                <a:tc>
                  <a:txBody>
                    <a:bodyPr/>
                    <a:lstStyle/>
                    <a:p>
                      <a:pPr marL="0" marR="0">
                        <a:spcBef>
                          <a:spcPts val="0"/>
                        </a:spcBef>
                        <a:spcAft>
                          <a:spcPts val="0"/>
                        </a:spcAft>
                      </a:pPr>
                      <a:r>
                        <a:rPr lang="en-US" sz="1400">
                          <a:latin typeface="+mn-lt"/>
                          <a:ea typeface="Calibri"/>
                          <a:cs typeface="Times New Roman"/>
                        </a:rPr>
                        <a:t>Street Solids</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mn-lt"/>
                          <a:ea typeface="Calibri"/>
                          <a:cs typeface="Times New Roman"/>
                        </a:rPr>
                        <a:t>0.52</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n-lt"/>
                          <a:ea typeface="Calibri"/>
                          <a:cs typeface="Times New Roman"/>
                        </a:rPr>
                        <a:t>0.19-0.72</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n-lt"/>
                          <a:ea typeface="Calibri"/>
                          <a:cs typeface="Times New Roman"/>
                        </a:rPr>
                        <a:t>1.08</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n-lt"/>
                          <a:ea typeface="Calibri"/>
                          <a:cs typeface="Times New Roman"/>
                        </a:rPr>
                        <a:t>0.324-2.71</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n-lt"/>
                          <a:ea typeface="Calibri"/>
                          <a:cs typeface="Times New Roman"/>
                        </a:rPr>
                        <a:t>MD</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mn-lt"/>
                          <a:ea typeface="Calibri"/>
                          <a:cs typeface="Times New Roman"/>
                        </a:rPr>
                        <a:t>Diblasi, 2008</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936">
                <a:tc>
                  <a:txBody>
                    <a:bodyPr/>
                    <a:lstStyle/>
                    <a:p>
                      <a:pPr marL="0" marR="0">
                        <a:spcBef>
                          <a:spcPts val="0"/>
                        </a:spcBef>
                        <a:spcAft>
                          <a:spcPts val="0"/>
                        </a:spcAft>
                      </a:pPr>
                      <a:r>
                        <a:rPr lang="en-US" sz="1400" dirty="0">
                          <a:latin typeface="+mn-lt"/>
                          <a:ea typeface="Calibri"/>
                          <a:cs typeface="Times New Roman"/>
                        </a:rPr>
                        <a:t>Catch </a:t>
                      </a:r>
                      <a:r>
                        <a:rPr lang="en-US" sz="1400" dirty="0" smtClean="0">
                          <a:latin typeface="+mn-lt"/>
                          <a:ea typeface="Calibri"/>
                          <a:cs typeface="Times New Roman"/>
                        </a:rPr>
                        <a:t>Basin</a:t>
                      </a:r>
                      <a:r>
                        <a:rPr lang="en-US" sz="1400" baseline="30000" dirty="0" smtClean="0">
                          <a:latin typeface="+mn-lt"/>
                          <a:ea typeface="Calibri"/>
                          <a:cs typeface="Times New Roman"/>
                        </a:rPr>
                        <a:t>3</a:t>
                      </a:r>
                      <a:endParaRPr lang="en-US" sz="1400" dirty="0">
                        <a:latin typeface="+mn-lt"/>
                        <a:ea typeface="Calibri"/>
                        <a:cs typeface="Times New Roman"/>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n-lt"/>
                          <a:ea typeface="Calibri"/>
                          <a:cs typeface="Times New Roman"/>
                        </a:rPr>
                        <a:t>0.49</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mn-lt"/>
                          <a:ea typeface="Calibri"/>
                          <a:cs typeface="Times New Roman"/>
                        </a:rPr>
                        <a:t>0.057-0.97</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n-lt"/>
                          <a:ea typeface="Calibri"/>
                          <a:cs typeface="Times New Roman"/>
                        </a:rPr>
                        <a:t>1.74</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n-lt"/>
                          <a:ea typeface="Calibri"/>
                          <a:cs typeface="Times New Roman"/>
                        </a:rPr>
                        <a:t>0.055-6.27</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n-lt"/>
                          <a:ea typeface="Calibri"/>
                          <a:cs typeface="Times New Roman"/>
                        </a:rPr>
                        <a:t>MD</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mn-lt"/>
                          <a:ea typeface="Calibri"/>
                          <a:cs typeface="Times New Roman"/>
                        </a:rPr>
                        <a:t>Law et al. 2008</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011">
                <a:tc>
                  <a:txBody>
                    <a:bodyPr/>
                    <a:lstStyle/>
                    <a:p>
                      <a:pPr marL="0" marR="0">
                        <a:spcBef>
                          <a:spcPts val="0"/>
                        </a:spcBef>
                        <a:spcAft>
                          <a:spcPts val="0"/>
                        </a:spcAft>
                      </a:pPr>
                      <a:r>
                        <a:rPr lang="en-US" sz="1400">
                          <a:latin typeface="+mn-lt"/>
                          <a:ea typeface="Calibri"/>
                          <a:cs typeface="Times New Roman"/>
                        </a:rPr>
                        <a:t>BMP Sediments</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n-lt"/>
                          <a:ea typeface="Calibri"/>
                          <a:cs typeface="Times New Roman"/>
                        </a:rPr>
                        <a:t>0.29</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mn-lt"/>
                          <a:ea typeface="Calibri"/>
                          <a:cs typeface="Times New Roman"/>
                        </a:rPr>
                        <a:t>0.014-1.38</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mn-lt"/>
                          <a:ea typeface="Calibri"/>
                          <a:cs typeface="Times New Roman"/>
                        </a:rPr>
                        <a:t>1.47</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n-lt"/>
                          <a:ea typeface="Calibri"/>
                          <a:cs typeface="Times New Roman"/>
                        </a:rPr>
                        <a:t>0.11-5.6</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n-lt"/>
                          <a:ea typeface="Calibri"/>
                          <a:cs typeface="Times New Roman"/>
                        </a:rPr>
                        <a:t>National</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mn-lt"/>
                          <a:ea typeface="Calibri"/>
                          <a:cs typeface="Times New Roman"/>
                        </a:rPr>
                        <a:t>Schueler, 1994</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936">
                <a:tc rowSpan="5">
                  <a:txBody>
                    <a:bodyPr/>
                    <a:lstStyle/>
                    <a:p>
                      <a:pPr marL="0" marR="0">
                        <a:spcBef>
                          <a:spcPts val="0"/>
                        </a:spcBef>
                        <a:spcAft>
                          <a:spcPts val="0"/>
                        </a:spcAft>
                      </a:pPr>
                      <a:r>
                        <a:rPr lang="en-US" sz="1400">
                          <a:latin typeface="+mn-lt"/>
                          <a:ea typeface="Calibri"/>
                          <a:cs typeface="Times New Roman"/>
                        </a:rPr>
                        <a:t>Streambank</a:t>
                      </a:r>
                    </a:p>
                    <a:p>
                      <a:pPr marL="0" marR="0">
                        <a:spcBef>
                          <a:spcPts val="0"/>
                        </a:spcBef>
                        <a:spcAft>
                          <a:spcPts val="0"/>
                        </a:spcAft>
                      </a:pPr>
                      <a:r>
                        <a:rPr lang="en-US" sz="1400">
                          <a:latin typeface="+mn-lt"/>
                          <a:ea typeface="Calibri"/>
                          <a:cs typeface="Times New Roman"/>
                        </a:rPr>
                        <a:t>Sediments</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n-lt"/>
                          <a:ea typeface="Calibri"/>
                          <a:cs typeface="Times New Roman"/>
                        </a:rPr>
                        <a:t>0.439</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n-lt"/>
                          <a:ea typeface="Calibri"/>
                          <a:cs typeface="Times New Roman"/>
                        </a:rPr>
                        <a:t>0.19-0.90</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n-lt"/>
                          <a:ea typeface="Calibri"/>
                          <a:cs typeface="Times New Roman"/>
                        </a:rPr>
                        <a:t>--</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n-lt"/>
                          <a:ea typeface="Calibri"/>
                          <a:cs typeface="Times New Roman"/>
                        </a:rPr>
                        <a:t>--</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mn-lt"/>
                          <a:ea typeface="Calibri"/>
                          <a:cs typeface="Times New Roman"/>
                        </a:rPr>
                        <a:t>MD</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mn-lt"/>
                          <a:ea typeface="Calibri"/>
                          <a:cs typeface="Times New Roman"/>
                        </a:rPr>
                        <a:t>BDPW, 2006</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936">
                <a:tc vMerge="1">
                  <a:txBody>
                    <a:bodyPr/>
                    <a:lstStyle/>
                    <a:p>
                      <a:endParaRPr lang="en-US"/>
                    </a:p>
                  </a:txBody>
                  <a:tcPr/>
                </a:tc>
                <a:tc>
                  <a:txBody>
                    <a:bodyPr/>
                    <a:lstStyle/>
                    <a:p>
                      <a:pPr marL="0" marR="0" algn="ctr">
                        <a:spcBef>
                          <a:spcPts val="0"/>
                        </a:spcBef>
                        <a:spcAft>
                          <a:spcPts val="0"/>
                        </a:spcAft>
                      </a:pPr>
                      <a:r>
                        <a:rPr lang="en-US" sz="1400">
                          <a:latin typeface="+mn-lt"/>
                          <a:ea typeface="Calibri"/>
                          <a:cs typeface="Times New Roman"/>
                        </a:rPr>
                        <a:t>0.445</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n-lt"/>
                          <a:ea typeface="Calibri"/>
                          <a:cs typeface="Times New Roman"/>
                        </a:rPr>
                        <a:t>0.072-4.43</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n-lt"/>
                          <a:ea typeface="Calibri"/>
                          <a:cs typeface="Times New Roman"/>
                        </a:rPr>
                        <a:t>1.35</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n-lt"/>
                          <a:ea typeface="Calibri"/>
                          <a:cs typeface="Times New Roman"/>
                        </a:rPr>
                        <a:t>0.0015-4.13</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n-lt"/>
                          <a:ea typeface="Calibri"/>
                          <a:cs typeface="Times New Roman"/>
                        </a:rPr>
                        <a:t>MD</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mn-lt"/>
                          <a:ea typeface="Calibri"/>
                          <a:cs typeface="Times New Roman"/>
                        </a:rPr>
                        <a:t>Stewart, 2008</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506">
                <a:tc vMerge="1">
                  <a:txBody>
                    <a:bodyPr/>
                    <a:lstStyle/>
                    <a:p>
                      <a:endParaRPr lang="en-US"/>
                    </a:p>
                  </a:txBody>
                  <a:tcPr/>
                </a:tc>
                <a:tc>
                  <a:txBody>
                    <a:bodyPr/>
                    <a:lstStyle/>
                    <a:p>
                      <a:pPr marL="0" marR="0" algn="ctr">
                        <a:spcBef>
                          <a:spcPts val="0"/>
                        </a:spcBef>
                        <a:spcAft>
                          <a:spcPts val="0"/>
                        </a:spcAft>
                      </a:pPr>
                      <a:r>
                        <a:rPr lang="en-US" sz="1400">
                          <a:latin typeface="+mn-lt"/>
                          <a:ea typeface="Calibri"/>
                          <a:cs typeface="Times New Roman"/>
                        </a:rPr>
                        <a:t>1.61</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mn-lt"/>
                        <a:ea typeface="Calibri"/>
                        <a:cs typeface="Times New Roman"/>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n-lt"/>
                          <a:ea typeface="Calibri"/>
                          <a:cs typeface="Times New Roman"/>
                        </a:rPr>
                        <a:t>3.81</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mn-lt"/>
                        <a:ea typeface="Calibri"/>
                        <a:cs typeface="Times New Roman"/>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n-lt"/>
                          <a:ea typeface="Calibri"/>
                          <a:cs typeface="Times New Roman"/>
                        </a:rPr>
                        <a:t>MD</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mn-lt"/>
                          <a:ea typeface="Calibri"/>
                          <a:cs typeface="Times New Roman"/>
                        </a:rPr>
                        <a:t>Stewart, 2012</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011">
                <a:tc vMerge="1">
                  <a:txBody>
                    <a:bodyPr/>
                    <a:lstStyle/>
                    <a:p>
                      <a:endParaRPr lang="en-US"/>
                    </a:p>
                  </a:txBody>
                  <a:tcPr/>
                </a:tc>
                <a:tc>
                  <a:txBody>
                    <a:bodyPr/>
                    <a:lstStyle/>
                    <a:p>
                      <a:pPr marL="0" marR="0" algn="ctr">
                        <a:spcBef>
                          <a:spcPts val="0"/>
                        </a:spcBef>
                        <a:spcAft>
                          <a:spcPts val="0"/>
                        </a:spcAft>
                      </a:pPr>
                      <a:r>
                        <a:rPr lang="en-US" sz="1400">
                          <a:latin typeface="+mn-lt"/>
                          <a:ea typeface="Calibri"/>
                          <a:cs typeface="Times New Roman"/>
                        </a:rPr>
                        <a:t>0.357</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n-lt"/>
                          <a:ea typeface="Calibri"/>
                          <a:cs typeface="Times New Roman"/>
                        </a:rPr>
                        <a:t>0.23-4.69</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n-lt"/>
                          <a:ea typeface="Calibri"/>
                          <a:cs typeface="Times New Roman"/>
                        </a:rPr>
                        <a:t>1.1</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n-lt"/>
                          <a:ea typeface="Calibri"/>
                          <a:cs typeface="Times New Roman"/>
                        </a:rPr>
                        <a:t>0.7-1.7</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n-lt"/>
                          <a:ea typeface="Calibri"/>
                          <a:cs typeface="Times New Roman"/>
                        </a:rPr>
                        <a:t>PA</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mn-lt"/>
                          <a:ea typeface="Calibri"/>
                          <a:cs typeface="Times New Roman"/>
                        </a:rPr>
                        <a:t>Land Studies, </a:t>
                      </a:r>
                      <a:r>
                        <a:rPr lang="en-US" sz="1400" dirty="0" smtClean="0">
                          <a:latin typeface="+mn-lt"/>
                          <a:ea typeface="Calibri"/>
                          <a:cs typeface="Times New Roman"/>
                        </a:rPr>
                        <a:t>2005</a:t>
                      </a:r>
                      <a:r>
                        <a:rPr lang="en-US" sz="1400" baseline="30000" dirty="0" smtClean="0">
                          <a:latin typeface="+mn-lt"/>
                          <a:ea typeface="Calibri"/>
                          <a:cs typeface="Times New Roman"/>
                        </a:rPr>
                        <a:t>2</a:t>
                      </a:r>
                      <a:endParaRPr lang="en-US" sz="1400" dirty="0">
                        <a:latin typeface="+mn-lt"/>
                        <a:ea typeface="Calibri"/>
                        <a:cs typeface="Times New Roman"/>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011">
                <a:tc vMerge="1">
                  <a:txBody>
                    <a:bodyPr/>
                    <a:lstStyle/>
                    <a:p>
                      <a:endParaRPr lang="en-US"/>
                    </a:p>
                  </a:txBody>
                  <a:tcPr/>
                </a:tc>
                <a:tc>
                  <a:txBody>
                    <a:bodyPr/>
                    <a:lstStyle/>
                    <a:p>
                      <a:pPr marL="0" marR="0" algn="ctr">
                        <a:spcBef>
                          <a:spcPts val="0"/>
                        </a:spcBef>
                        <a:spcAft>
                          <a:spcPts val="0"/>
                        </a:spcAft>
                      </a:pPr>
                      <a:r>
                        <a:rPr lang="en-US" sz="1400" b="1" dirty="0" smtClean="0">
                          <a:latin typeface="+mn-lt"/>
                          <a:ea typeface="Calibri"/>
                          <a:cs typeface="Times New Roman"/>
                        </a:rPr>
                        <a:t>1.05</a:t>
                      </a:r>
                      <a:endParaRPr lang="en-US" sz="1400" b="1" dirty="0">
                        <a:latin typeface="+mn-lt"/>
                        <a:ea typeface="Calibri"/>
                        <a:cs typeface="Times New Roman"/>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b="1" dirty="0">
                          <a:latin typeface="+mn-lt"/>
                          <a:ea typeface="Calibri"/>
                          <a:cs typeface="Times New Roman"/>
                        </a:rPr>
                        <a:t>--</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b="1" dirty="0" smtClean="0">
                          <a:latin typeface="+mn-lt"/>
                          <a:ea typeface="Calibri"/>
                          <a:cs typeface="Times New Roman"/>
                        </a:rPr>
                        <a:t>2.28</a:t>
                      </a:r>
                      <a:endParaRPr lang="en-US" sz="1400" b="1" dirty="0">
                        <a:latin typeface="+mn-lt"/>
                        <a:ea typeface="Calibri"/>
                        <a:cs typeface="Times New Roman"/>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dirty="0">
                          <a:latin typeface="+mn-lt"/>
                          <a:ea typeface="Calibri"/>
                          <a:cs typeface="Times New Roman"/>
                        </a:rPr>
                        <a:t>--</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dirty="0">
                          <a:latin typeface="+mn-lt"/>
                          <a:ea typeface="Calibri"/>
                          <a:cs typeface="Times New Roman"/>
                        </a:rPr>
                        <a:t>PA</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latin typeface="+mn-lt"/>
                          <a:ea typeface="Calibri"/>
                          <a:cs typeface="Times New Roman"/>
                        </a:rPr>
                        <a:t>Walters </a:t>
                      </a:r>
                      <a:r>
                        <a:rPr lang="en-US" sz="1400" dirty="0">
                          <a:latin typeface="+mn-lt"/>
                          <a:ea typeface="Calibri"/>
                          <a:cs typeface="Times New Roman"/>
                        </a:rPr>
                        <a:t>et al, </a:t>
                      </a:r>
                      <a:r>
                        <a:rPr lang="en-US" sz="1400" dirty="0" smtClean="0">
                          <a:latin typeface="+mn-lt"/>
                          <a:ea typeface="Calibri"/>
                          <a:cs typeface="Times New Roman"/>
                        </a:rPr>
                        <a:t>2007</a:t>
                      </a:r>
                      <a:r>
                        <a:rPr lang="en-US" sz="1400" baseline="30000" dirty="0" smtClean="0">
                          <a:latin typeface="+mn-lt"/>
                          <a:ea typeface="Calibri"/>
                          <a:cs typeface="Times New Roman"/>
                        </a:rPr>
                        <a:t>2</a:t>
                      </a:r>
                      <a:endParaRPr lang="en-US" sz="1400" dirty="0">
                        <a:latin typeface="+mn-lt"/>
                        <a:ea typeface="Calibri"/>
                        <a:cs typeface="Times New Roman"/>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405">
                <a:tc gridSpan="7">
                  <a:txBody>
                    <a:bodyPr/>
                    <a:lstStyle/>
                    <a:p>
                      <a:pPr marL="0" marR="0">
                        <a:spcBef>
                          <a:spcPts val="0"/>
                        </a:spcBef>
                        <a:spcAft>
                          <a:spcPts val="0"/>
                        </a:spcAft>
                      </a:pPr>
                      <a:r>
                        <a:rPr lang="en-US" sz="1100" baseline="30000" dirty="0">
                          <a:latin typeface="Georgia"/>
                          <a:ea typeface="Calibri"/>
                          <a:cs typeface="Times New Roman"/>
                        </a:rPr>
                        <a:t>1 </a:t>
                      </a:r>
                      <a:r>
                        <a:rPr lang="en-US" sz="1100" dirty="0">
                          <a:latin typeface="Georgia"/>
                          <a:ea typeface="Calibri"/>
                          <a:cs typeface="Times New Roman"/>
                        </a:rPr>
                        <a:t>all units are lb/ton</a:t>
                      </a:r>
                      <a:endParaRPr lang="en-US" sz="1100" dirty="0">
                        <a:latin typeface="Calibri"/>
                        <a:ea typeface="Calibri"/>
                        <a:cs typeface="Times New Roman"/>
                      </a:endParaRPr>
                    </a:p>
                    <a:p>
                      <a:pPr marL="0" marR="0">
                        <a:spcBef>
                          <a:spcPts val="0"/>
                        </a:spcBef>
                        <a:spcAft>
                          <a:spcPts val="0"/>
                        </a:spcAft>
                      </a:pPr>
                      <a:r>
                        <a:rPr lang="en-US" sz="1100" baseline="30000" dirty="0">
                          <a:latin typeface="Georgia"/>
                          <a:ea typeface="Calibri"/>
                          <a:cs typeface="Times New Roman"/>
                        </a:rPr>
                        <a:t>2</a:t>
                      </a:r>
                      <a:r>
                        <a:rPr lang="en-US" sz="1100" dirty="0">
                          <a:latin typeface="Georgia"/>
                          <a:ea typeface="Calibri"/>
                          <a:cs typeface="Times New Roman"/>
                        </a:rPr>
                        <a:t> the Pennsylvania data on stream bank sediments were in rural/agricultural </a:t>
                      </a:r>
                      <a:r>
                        <a:rPr lang="en-US" sz="1100" dirty="0" err="1">
                          <a:latin typeface="Georgia"/>
                          <a:ea typeface="Calibri"/>
                          <a:cs typeface="Times New Roman"/>
                        </a:rPr>
                        <a:t>subwatersheds</a:t>
                      </a:r>
                      <a:r>
                        <a:rPr lang="en-US" sz="1100" dirty="0">
                          <a:latin typeface="Georgia"/>
                          <a:ea typeface="Calibri"/>
                          <a:cs typeface="Times New Roman"/>
                        </a:rPr>
                        <a:t> </a:t>
                      </a:r>
                      <a:endParaRPr lang="en-US" sz="1100" dirty="0">
                        <a:latin typeface="Calibri"/>
                        <a:ea typeface="Calibri"/>
                        <a:cs typeface="Times New Roman"/>
                      </a:endParaRPr>
                    </a:p>
                    <a:p>
                      <a:pPr marL="0" marR="0">
                        <a:spcBef>
                          <a:spcPts val="0"/>
                        </a:spcBef>
                        <a:spcAft>
                          <a:spcPts val="0"/>
                        </a:spcAft>
                      </a:pPr>
                      <a:r>
                        <a:rPr lang="en-US" sz="1100" baseline="30000" dirty="0">
                          <a:latin typeface="Georgia"/>
                          <a:ea typeface="Calibri"/>
                          <a:cs typeface="Times New Roman"/>
                        </a:rPr>
                        <a:t>3</a:t>
                      </a:r>
                      <a:r>
                        <a:rPr lang="en-US" sz="1100" dirty="0">
                          <a:latin typeface="Georgia"/>
                          <a:ea typeface="Calibri"/>
                          <a:cs typeface="Times New Roman"/>
                        </a:rPr>
                        <a:t> catch basin values are for sediment only, excluding leaves</a:t>
                      </a:r>
                      <a:endParaRPr lang="en-US" sz="1100" dirty="0">
                        <a:latin typeface="Calibri"/>
                        <a:ea typeface="Calibri"/>
                        <a:cs typeface="Times New Roman"/>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Title 2"/>
          <p:cNvSpPr>
            <a:spLocks noGrp="1"/>
          </p:cNvSpPr>
          <p:nvPr>
            <p:ph type="title"/>
          </p:nvPr>
        </p:nvSpPr>
        <p:spPr>
          <a:xfrm>
            <a:off x="304800" y="381000"/>
            <a:ext cx="8534400" cy="758825"/>
          </a:xfrm>
        </p:spPr>
        <p:txBody>
          <a:bodyPr>
            <a:normAutofit fontScale="90000"/>
          </a:bodyPr>
          <a:lstStyle/>
          <a:p>
            <a:pPr fontAlgn="auto">
              <a:spcAft>
                <a:spcPts val="0"/>
              </a:spcAft>
              <a:defRPr/>
            </a:pPr>
            <a:r>
              <a:rPr lang="en-US" dirty="0" smtClean="0">
                <a:solidFill>
                  <a:schemeClr val="tx1"/>
                </a:solidFill>
              </a:rPr>
              <a:t>Multiply sediment load times TN and TP concentrations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idx="4294967295"/>
          </p:nvPr>
        </p:nvSpPr>
        <p:spPr>
          <a:xfrm>
            <a:off x="914400" y="228600"/>
            <a:ext cx="8229600" cy="1143000"/>
          </a:xfrm>
        </p:spPr>
        <p:txBody>
          <a:bodyPr>
            <a:normAutofit fontScale="90000"/>
          </a:bodyPr>
          <a:lstStyle/>
          <a:p>
            <a:pPr eaLnBrk="1" hangingPunct="1"/>
            <a:r>
              <a:rPr lang="en-US" sz="2800" b="1" dirty="0" smtClean="0">
                <a:solidFill>
                  <a:schemeClr val="tx1"/>
                </a:solidFill>
                <a:latin typeface="Comic Sans MS" pitchFamily="66" charset="0"/>
              </a:rPr>
              <a:t>Protocol 2: Credit for Denitrification in the Hyporheic Zone during Base Flow</a:t>
            </a:r>
            <a:br>
              <a:rPr lang="en-US" sz="2800" b="1" dirty="0" smtClean="0">
                <a:solidFill>
                  <a:schemeClr val="tx1"/>
                </a:solidFill>
                <a:latin typeface="Comic Sans MS" pitchFamily="66" charset="0"/>
              </a:rPr>
            </a:br>
            <a:r>
              <a:rPr lang="en-US" sz="2800" b="1" dirty="0" smtClean="0">
                <a:latin typeface="Comic Sans MS" pitchFamily="66" charset="0"/>
              </a:rPr>
              <a:t>(</a:t>
            </a:r>
            <a:r>
              <a:rPr lang="en-US" sz="2000" b="1" dirty="0" smtClean="0">
                <a:latin typeface="Comic Sans MS" pitchFamily="66" charset="0"/>
              </a:rPr>
              <a:t>for projects that qualify for Protocol 1 but not Protocol 3)</a:t>
            </a:r>
            <a:endParaRPr lang="en-US" sz="2000" b="1" dirty="0" smtClean="0">
              <a:solidFill>
                <a:schemeClr val="tx1"/>
              </a:solidFill>
              <a:latin typeface="Comic Sans MS" pitchFamily="66" charset="0"/>
            </a:endParaRPr>
          </a:p>
        </p:txBody>
      </p:sp>
      <p:grpSp>
        <p:nvGrpSpPr>
          <p:cNvPr id="2" name="Canvas 28"/>
          <p:cNvGrpSpPr>
            <a:grpSpLocks/>
          </p:cNvGrpSpPr>
          <p:nvPr/>
        </p:nvGrpSpPr>
        <p:grpSpPr bwMode="auto">
          <a:xfrm>
            <a:off x="1676400" y="3505200"/>
            <a:ext cx="6594475" cy="3005138"/>
            <a:chOff x="0" y="0"/>
            <a:chExt cx="5024755" cy="2289175"/>
          </a:xfrm>
        </p:grpSpPr>
        <p:sp>
          <p:nvSpPr>
            <p:cNvPr id="29701" name="Rectangle 5"/>
            <p:cNvSpPr>
              <a:spLocks noChangeArrowheads="1"/>
            </p:cNvSpPr>
            <p:nvPr/>
          </p:nvSpPr>
          <p:spPr bwMode="auto">
            <a:xfrm>
              <a:off x="0" y="0"/>
              <a:ext cx="5024755" cy="2289175"/>
            </a:xfrm>
            <a:prstGeom prst="rect">
              <a:avLst/>
            </a:prstGeom>
            <a:noFill/>
            <a:ln w="9525">
              <a:noFill/>
              <a:miter lim="800000"/>
              <a:headEnd/>
              <a:tailEnd/>
            </a:ln>
          </p:spPr>
          <p:txBody>
            <a:bodyPr/>
            <a:lstStyle/>
            <a:p>
              <a:endParaRPr lang="en-US"/>
            </a:p>
          </p:txBody>
        </p:sp>
        <p:grpSp>
          <p:nvGrpSpPr>
            <p:cNvPr id="3" name="Group 6"/>
            <p:cNvGrpSpPr>
              <a:grpSpLocks/>
            </p:cNvGrpSpPr>
            <p:nvPr/>
          </p:nvGrpSpPr>
          <p:grpSpPr bwMode="auto">
            <a:xfrm>
              <a:off x="0" y="267409"/>
              <a:ext cx="5024755" cy="1878162"/>
              <a:chOff x="4906" y="4780"/>
              <a:chExt cx="6087" cy="2275"/>
            </a:xfrm>
          </p:grpSpPr>
          <p:pic>
            <p:nvPicPr>
              <p:cNvPr id="29704" name="Picture 8"/>
              <p:cNvPicPr>
                <a:picLocks noChangeAspect="1" noChangeArrowheads="1"/>
              </p:cNvPicPr>
              <p:nvPr/>
            </p:nvPicPr>
            <p:blipFill>
              <a:blip r:embed="rId2" cstate="print"/>
              <a:srcRect/>
              <a:stretch>
                <a:fillRect/>
              </a:stretch>
            </p:blipFill>
            <p:spPr bwMode="auto">
              <a:xfrm>
                <a:off x="4906" y="4780"/>
                <a:ext cx="5317" cy="2275"/>
              </a:xfrm>
              <a:prstGeom prst="rect">
                <a:avLst/>
              </a:prstGeom>
              <a:noFill/>
              <a:ln w="9525">
                <a:noFill/>
                <a:miter lim="800000"/>
                <a:headEnd/>
                <a:tailEnd/>
              </a:ln>
            </p:spPr>
          </p:pic>
          <p:sp>
            <p:nvSpPr>
              <p:cNvPr id="29705" name="AutoShape 30"/>
              <p:cNvSpPr>
                <a:spLocks/>
              </p:cNvSpPr>
              <p:nvPr/>
            </p:nvSpPr>
            <p:spPr bwMode="auto">
              <a:xfrm rot="5334510" flipH="1">
                <a:off x="7334" y="5250"/>
                <a:ext cx="495" cy="1165"/>
              </a:xfrm>
              <a:prstGeom prst="rightBrace">
                <a:avLst>
                  <a:gd name="adj1" fmla="val 19613"/>
                  <a:gd name="adj2" fmla="val 52940"/>
                </a:avLst>
              </a:prstGeom>
              <a:noFill/>
              <a:ln w="15875">
                <a:solidFill>
                  <a:srgbClr val="FF0000"/>
                </a:solidFill>
                <a:round/>
                <a:headEnd/>
                <a:tailEnd/>
              </a:ln>
            </p:spPr>
            <p:txBody>
              <a:bodyPr/>
              <a:lstStyle/>
              <a:p>
                <a:endParaRPr lang="en-US">
                  <a:latin typeface="Georgia" pitchFamily="18" charset="0"/>
                </a:endParaRPr>
              </a:p>
            </p:txBody>
          </p:sp>
          <p:sp>
            <p:nvSpPr>
              <p:cNvPr id="29706" name="AutoShape 31"/>
              <p:cNvSpPr>
                <a:spLocks/>
              </p:cNvSpPr>
              <p:nvPr/>
            </p:nvSpPr>
            <p:spPr bwMode="auto">
              <a:xfrm rot="5334510" flipH="1">
                <a:off x="8130" y="5561"/>
                <a:ext cx="553" cy="485"/>
              </a:xfrm>
              <a:prstGeom prst="rightBrace">
                <a:avLst>
                  <a:gd name="adj1" fmla="val 8333"/>
                  <a:gd name="adj2" fmla="val 52940"/>
                </a:avLst>
              </a:prstGeom>
              <a:noFill/>
              <a:ln w="15875">
                <a:solidFill>
                  <a:srgbClr val="FF0000"/>
                </a:solidFill>
                <a:round/>
                <a:headEnd/>
                <a:tailEnd/>
              </a:ln>
            </p:spPr>
            <p:txBody>
              <a:bodyPr/>
              <a:lstStyle/>
              <a:p>
                <a:endParaRPr lang="en-US">
                  <a:latin typeface="Georgia" pitchFamily="18" charset="0"/>
                </a:endParaRPr>
              </a:p>
            </p:txBody>
          </p:sp>
          <p:sp>
            <p:nvSpPr>
              <p:cNvPr id="29707" name="Text Box 32"/>
              <p:cNvSpPr txBox="1">
                <a:spLocks noChangeArrowheads="1"/>
              </p:cNvSpPr>
              <p:nvPr/>
            </p:nvSpPr>
            <p:spPr bwMode="auto">
              <a:xfrm>
                <a:off x="6433" y="5160"/>
                <a:ext cx="2654" cy="320"/>
              </a:xfrm>
              <a:prstGeom prst="rect">
                <a:avLst/>
              </a:prstGeom>
              <a:solidFill>
                <a:srgbClr val="FFFFFF"/>
              </a:solidFill>
              <a:ln w="9525">
                <a:noFill/>
                <a:miter lim="800000"/>
                <a:headEnd/>
                <a:tailEnd/>
              </a:ln>
            </p:spPr>
            <p:txBody>
              <a:bodyPr>
                <a:spAutoFit/>
              </a:bodyPr>
              <a:lstStyle/>
              <a:p>
                <a:r>
                  <a:rPr lang="en-US" sz="1600">
                    <a:latin typeface="Calibri" pitchFamily="34" charset="0"/>
                    <a:ea typeface="Calibri" pitchFamily="34" charset="0"/>
                    <a:cs typeface="Times New Roman" pitchFamily="18" charset="0"/>
                  </a:rPr>
                  <a:t>5 feet + stream width + 5 feet</a:t>
                </a:r>
              </a:p>
            </p:txBody>
          </p:sp>
          <p:sp>
            <p:nvSpPr>
              <p:cNvPr id="29708" name="AutoShape 33"/>
              <p:cNvSpPr>
                <a:spLocks/>
              </p:cNvSpPr>
              <p:nvPr/>
            </p:nvSpPr>
            <p:spPr bwMode="auto">
              <a:xfrm>
                <a:off x="8880" y="6652"/>
                <a:ext cx="334" cy="403"/>
              </a:xfrm>
              <a:prstGeom prst="rightBrace">
                <a:avLst>
                  <a:gd name="adj1" fmla="val 10055"/>
                  <a:gd name="adj2" fmla="val 50000"/>
                </a:avLst>
              </a:prstGeom>
              <a:noFill/>
              <a:ln w="15875">
                <a:solidFill>
                  <a:srgbClr val="FF0000"/>
                </a:solidFill>
                <a:round/>
                <a:headEnd/>
                <a:tailEnd/>
              </a:ln>
            </p:spPr>
            <p:txBody>
              <a:bodyPr/>
              <a:lstStyle/>
              <a:p>
                <a:endParaRPr lang="en-US">
                  <a:latin typeface="Georgia" pitchFamily="18" charset="0"/>
                </a:endParaRPr>
              </a:p>
            </p:txBody>
          </p:sp>
          <p:sp>
            <p:nvSpPr>
              <p:cNvPr id="14" name="Text Box 34"/>
              <p:cNvSpPr txBox="1">
                <a:spLocks noChangeArrowheads="1"/>
              </p:cNvSpPr>
              <p:nvPr/>
            </p:nvSpPr>
            <p:spPr bwMode="auto">
              <a:xfrm>
                <a:off x="9314" y="6665"/>
                <a:ext cx="1679" cy="322"/>
              </a:xfrm>
              <a:prstGeom prst="rect">
                <a:avLst/>
              </a:prstGeom>
              <a:solidFill>
                <a:srgbClr val="FFFFFF"/>
              </a:solidFill>
              <a:ln w="0">
                <a:solidFill>
                  <a:schemeClr val="bg1">
                    <a:lumMod val="100000"/>
                    <a:lumOff val="0"/>
                  </a:schemeClr>
                </a:solidFill>
                <a:miter lim="800000"/>
                <a:headEnd/>
                <a:tailEnd/>
              </a:ln>
            </p:spPr>
            <p:txBody>
              <a:bodyPr upright="1">
                <a:spAutoFit/>
              </a:bodyPr>
              <a:lstStyle/>
              <a:p>
                <a:pPr fontAlgn="auto">
                  <a:spcBef>
                    <a:spcPts val="0"/>
                  </a:spcBef>
                  <a:spcAft>
                    <a:spcPts val="0"/>
                  </a:spcAft>
                  <a:defRPr/>
                </a:pPr>
                <a:r>
                  <a:rPr lang="en-US" sz="1600" dirty="0">
                    <a:latin typeface="Calibri"/>
                    <a:ea typeface="Calibri"/>
                    <a:cs typeface="Times New Roman"/>
                  </a:rPr>
                  <a:t>5 feet depth</a:t>
                </a:r>
              </a:p>
            </p:txBody>
          </p:sp>
          <p:sp>
            <p:nvSpPr>
              <p:cNvPr id="29710" name="AutoShape 35"/>
              <p:cNvSpPr>
                <a:spLocks/>
              </p:cNvSpPr>
              <p:nvPr/>
            </p:nvSpPr>
            <p:spPr bwMode="auto">
              <a:xfrm rot="5334510" flipH="1">
                <a:off x="6480" y="5561"/>
                <a:ext cx="553" cy="485"/>
              </a:xfrm>
              <a:prstGeom prst="rightBrace">
                <a:avLst>
                  <a:gd name="adj1" fmla="val 8333"/>
                  <a:gd name="adj2" fmla="val 52940"/>
                </a:avLst>
              </a:prstGeom>
              <a:noFill/>
              <a:ln w="15875">
                <a:solidFill>
                  <a:srgbClr val="FF0000"/>
                </a:solidFill>
                <a:round/>
                <a:headEnd/>
                <a:tailEnd/>
              </a:ln>
            </p:spPr>
            <p:txBody>
              <a:bodyPr/>
              <a:lstStyle/>
              <a:p>
                <a:endParaRPr lang="en-US">
                  <a:latin typeface="Georgia" pitchFamily="18" charset="0"/>
                </a:endParaRPr>
              </a:p>
            </p:txBody>
          </p:sp>
        </p:grpSp>
        <p:sp>
          <p:nvSpPr>
            <p:cNvPr id="29703" name="Rectangle 7"/>
            <p:cNvSpPr>
              <a:spLocks noChangeArrowheads="1"/>
            </p:cNvSpPr>
            <p:nvPr/>
          </p:nvSpPr>
          <p:spPr bwMode="auto">
            <a:xfrm>
              <a:off x="2814031" y="1651854"/>
              <a:ext cx="466405" cy="104003"/>
            </a:xfrm>
            <a:prstGeom prst="rect">
              <a:avLst/>
            </a:prstGeom>
            <a:solidFill>
              <a:srgbClr val="FFFFFF"/>
            </a:solidFill>
            <a:ln w="9525">
              <a:noFill/>
              <a:miter lim="800000"/>
              <a:headEnd/>
              <a:tailEnd/>
            </a:ln>
          </p:spPr>
          <p:txBody>
            <a:bodyPr/>
            <a:lstStyle/>
            <a:p>
              <a:endParaRPr lang="en-US">
                <a:latin typeface="Georgia" pitchFamily="18" charset="0"/>
              </a:endParaRPr>
            </a:p>
          </p:txBody>
        </p:sp>
      </p:grpSp>
      <p:sp>
        <p:nvSpPr>
          <p:cNvPr id="29700" name="Title 1"/>
          <p:cNvSpPr txBox="1">
            <a:spLocks/>
          </p:cNvSpPr>
          <p:nvPr/>
        </p:nvSpPr>
        <p:spPr bwMode="auto">
          <a:xfrm>
            <a:off x="457200" y="1371600"/>
            <a:ext cx="8229600" cy="2590800"/>
          </a:xfrm>
          <a:prstGeom prst="rect">
            <a:avLst/>
          </a:prstGeom>
          <a:noFill/>
          <a:ln w="9525">
            <a:noFill/>
            <a:miter lim="800000"/>
            <a:headEnd/>
            <a:tailEnd/>
          </a:ln>
        </p:spPr>
        <p:txBody>
          <a:bodyPr anchor="ctr"/>
          <a:lstStyle/>
          <a:p>
            <a:r>
              <a:rPr lang="en-US" b="1" i="1">
                <a:latin typeface="Comic Sans MS" pitchFamily="66" charset="0"/>
              </a:rPr>
              <a:t>Step 1.</a:t>
            </a:r>
            <a:r>
              <a:rPr lang="en-US" i="1">
                <a:latin typeface="Comic Sans MS" pitchFamily="66" charset="0"/>
              </a:rPr>
              <a:t>Determine the total post construction stream length that has been reconnected using the bank height ratio of 1.0 or less (for NCD) or the 1.0 inch storm (other design approaches that do not use the bank full storm)</a:t>
            </a:r>
          </a:p>
          <a:p>
            <a:endParaRPr lang="en-US" i="1">
              <a:latin typeface="Comic Sans MS" pitchFamily="66" charset="0"/>
            </a:endParaRPr>
          </a:p>
          <a:p>
            <a:r>
              <a:rPr lang="en-US" b="1" i="1">
                <a:latin typeface="Comic Sans MS" pitchFamily="66" charset="0"/>
              </a:rPr>
              <a:t>Step 2.</a:t>
            </a:r>
            <a:r>
              <a:rPr lang="en-US" i="1">
                <a:latin typeface="Comic Sans MS" pitchFamily="66" charset="0"/>
              </a:rPr>
              <a:t> Determine the dimensions of the hyporheic box</a:t>
            </a:r>
          </a:p>
          <a:p>
            <a:endParaRPr lang="en-US" i="1">
              <a:latin typeface="Comic Sans MS" pitchFamily="66" charset="0"/>
            </a:endParaRPr>
          </a:p>
          <a:p>
            <a:r>
              <a:rPr lang="en-US" b="1" i="1">
                <a:latin typeface="Comic Sans MS" pitchFamily="66" charset="0"/>
              </a:rPr>
              <a:t>Step 3.</a:t>
            </a:r>
            <a:r>
              <a:rPr lang="en-US" i="1">
                <a:latin typeface="Comic Sans MS" pitchFamily="66" charset="0"/>
              </a:rPr>
              <a:t> Multiply the hyporheic box mass by the unit denitrification rate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1295400"/>
            <a:ext cx="8915400" cy="1447800"/>
          </a:xfrm>
        </p:spPr>
        <p:txBody>
          <a:bodyPr>
            <a:normAutofit lnSpcReduction="10000"/>
          </a:bodyPr>
          <a:lstStyle/>
          <a:p>
            <a:pPr marL="0" indent="0" eaLnBrk="1" fontAlgn="auto" hangingPunct="1">
              <a:spcAft>
                <a:spcPts val="0"/>
              </a:spcAft>
              <a:buFont typeface="Wingdings 2"/>
              <a:buNone/>
              <a:defRPr/>
            </a:pPr>
            <a:endParaRPr lang="en-US" sz="2400" dirty="0">
              <a:latin typeface="Comic Sans MS" pitchFamily="66" charset="0"/>
            </a:endParaRPr>
          </a:p>
          <a:p>
            <a:pPr marL="274320" indent="0" eaLnBrk="1" fontAlgn="auto" hangingPunct="1">
              <a:spcBef>
                <a:spcPts val="0"/>
              </a:spcBef>
              <a:spcAft>
                <a:spcPts val="0"/>
              </a:spcAft>
              <a:buFont typeface="Wingdings 2"/>
              <a:buNone/>
              <a:defRPr/>
            </a:pPr>
            <a:r>
              <a:rPr lang="en-US" sz="2400" dirty="0" smtClean="0">
                <a:latin typeface="Comic Sans MS" pitchFamily="66" charset="0"/>
              </a:rPr>
              <a:t>Annual </a:t>
            </a:r>
            <a:r>
              <a:rPr lang="en-US" sz="2400" dirty="0">
                <a:latin typeface="Comic Sans MS" pitchFamily="66" charset="0"/>
              </a:rPr>
              <a:t>mass nutrient reduction credit for </a:t>
            </a:r>
            <a:r>
              <a:rPr lang="en-US" sz="2400" dirty="0" smtClean="0">
                <a:latin typeface="Comic Sans MS" pitchFamily="66" charset="0"/>
              </a:rPr>
              <a:t>projects </a:t>
            </a:r>
            <a:r>
              <a:rPr lang="en-US" sz="2400" dirty="0">
                <a:latin typeface="Comic Sans MS" pitchFamily="66" charset="0"/>
              </a:rPr>
              <a:t>that reconnect </a:t>
            </a:r>
            <a:r>
              <a:rPr lang="en-US" sz="2400" dirty="0" smtClean="0">
                <a:latin typeface="Comic Sans MS" pitchFamily="66" charset="0"/>
              </a:rPr>
              <a:t>stream channels </a:t>
            </a:r>
            <a:r>
              <a:rPr lang="en-US" sz="2400" dirty="0">
                <a:latin typeface="Comic Sans MS" pitchFamily="66" charset="0"/>
              </a:rPr>
              <a:t>to their </a:t>
            </a:r>
            <a:r>
              <a:rPr lang="en-US" sz="2400" dirty="0" smtClean="0">
                <a:latin typeface="Comic Sans MS" pitchFamily="66" charset="0"/>
              </a:rPr>
              <a:t>floodplain over a wide range of storm events </a:t>
            </a:r>
            <a:endParaRPr lang="en-US" sz="2400" dirty="0"/>
          </a:p>
          <a:p>
            <a:pPr marL="274320" indent="-274320" eaLnBrk="1" fontAlgn="auto" hangingPunct="1">
              <a:spcAft>
                <a:spcPts val="0"/>
              </a:spcAft>
              <a:buFont typeface="Wingdings 2"/>
              <a:buChar char=""/>
              <a:defRPr/>
            </a:pPr>
            <a:endParaRPr lang="en-US" dirty="0"/>
          </a:p>
        </p:txBody>
      </p:sp>
      <p:sp>
        <p:nvSpPr>
          <p:cNvPr id="30723" name="Title 2"/>
          <p:cNvSpPr>
            <a:spLocks noGrp="1"/>
          </p:cNvSpPr>
          <p:nvPr>
            <p:ph type="title" idx="4294967295"/>
          </p:nvPr>
        </p:nvSpPr>
        <p:spPr>
          <a:xfrm>
            <a:off x="533400" y="228600"/>
            <a:ext cx="8229600" cy="1143000"/>
          </a:xfrm>
        </p:spPr>
        <p:txBody>
          <a:bodyPr/>
          <a:lstStyle/>
          <a:p>
            <a:r>
              <a:rPr lang="en-US" sz="2800" b="1" dirty="0" smtClean="0">
                <a:solidFill>
                  <a:schemeClr val="tx1"/>
                </a:solidFill>
                <a:latin typeface="Comic Sans MS" pitchFamily="66" charset="0"/>
              </a:rPr>
              <a:t>Protocol 3: Credit for Floodplain Reconnection </a:t>
            </a:r>
            <a:br>
              <a:rPr lang="en-US" sz="2800" b="1" dirty="0" smtClean="0">
                <a:solidFill>
                  <a:schemeClr val="tx1"/>
                </a:solidFill>
                <a:latin typeface="Comic Sans MS" pitchFamily="66" charset="0"/>
              </a:rPr>
            </a:br>
            <a:r>
              <a:rPr lang="en-US" sz="2500" b="1" dirty="0">
                <a:solidFill>
                  <a:prstClr val="black"/>
                </a:solidFill>
                <a:latin typeface="Comic Sans MS" pitchFamily="66" charset="0"/>
              </a:rPr>
              <a:t>(</a:t>
            </a:r>
            <a:r>
              <a:rPr lang="en-US" sz="1800" b="1" dirty="0">
                <a:solidFill>
                  <a:prstClr val="black"/>
                </a:solidFill>
                <a:latin typeface="Comic Sans MS" pitchFamily="66" charset="0"/>
              </a:rPr>
              <a:t>for projects that qualify for Protocol 1 but not Protocol </a:t>
            </a:r>
            <a:r>
              <a:rPr lang="en-US" sz="1800" b="1" dirty="0" smtClean="0">
                <a:solidFill>
                  <a:prstClr val="black"/>
                </a:solidFill>
                <a:latin typeface="Comic Sans MS" pitchFamily="66" charset="0"/>
              </a:rPr>
              <a:t>2)</a:t>
            </a:r>
            <a:endParaRPr lang="en-US" sz="2800" b="1" dirty="0" smtClean="0">
              <a:solidFill>
                <a:schemeClr val="tx1"/>
              </a:solidFill>
              <a:latin typeface="Comic Sans MS" pitchFamily="66" charset="0"/>
            </a:endParaRPr>
          </a:p>
        </p:txBody>
      </p:sp>
      <p:pic>
        <p:nvPicPr>
          <p:cNvPr id="30724" name="Picture 2"/>
          <p:cNvPicPr>
            <a:picLocks noChangeAspect="1" noChangeArrowheads="1"/>
          </p:cNvPicPr>
          <p:nvPr/>
        </p:nvPicPr>
        <p:blipFill>
          <a:blip r:embed="rId2" cstate="print"/>
          <a:srcRect/>
          <a:stretch>
            <a:fillRect/>
          </a:stretch>
        </p:blipFill>
        <p:spPr bwMode="auto">
          <a:xfrm>
            <a:off x="1524000" y="2819400"/>
            <a:ext cx="5753100" cy="3138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1"/>
          <p:cNvPicPr>
            <a:picLocks noChangeAspect="1" noChangeArrowheads="1"/>
          </p:cNvPicPr>
          <p:nvPr/>
        </p:nvPicPr>
        <p:blipFill>
          <a:blip r:embed="rId2" cstate="print"/>
          <a:srcRect/>
          <a:stretch>
            <a:fillRect/>
          </a:stretch>
        </p:blipFill>
        <p:spPr bwMode="auto">
          <a:xfrm>
            <a:off x="4749800" y="2895600"/>
            <a:ext cx="4398963" cy="3257550"/>
          </a:xfrm>
          <a:prstGeom prst="rect">
            <a:avLst/>
          </a:prstGeom>
          <a:noFill/>
          <a:ln w="9525">
            <a:noFill/>
            <a:miter lim="800000"/>
            <a:headEnd/>
            <a:tailEnd/>
          </a:ln>
        </p:spPr>
      </p:pic>
      <p:pic>
        <p:nvPicPr>
          <p:cNvPr id="64515" name="Picture 13"/>
          <p:cNvPicPr>
            <a:picLocks noChangeAspect="1" noChangeArrowheads="1"/>
          </p:cNvPicPr>
          <p:nvPr/>
        </p:nvPicPr>
        <p:blipFill>
          <a:blip r:embed="rId3" cstate="print"/>
          <a:srcRect/>
          <a:stretch>
            <a:fillRect/>
          </a:stretch>
        </p:blipFill>
        <p:spPr bwMode="auto">
          <a:xfrm>
            <a:off x="228600" y="2895600"/>
            <a:ext cx="4313238" cy="3257550"/>
          </a:xfrm>
          <a:prstGeom prst="rect">
            <a:avLst/>
          </a:prstGeom>
          <a:noFill/>
          <a:ln w="9525">
            <a:noFill/>
            <a:miter lim="800000"/>
            <a:headEnd/>
            <a:tailEnd/>
          </a:ln>
        </p:spPr>
      </p:pic>
      <p:sp>
        <p:nvSpPr>
          <p:cNvPr id="64516" name="TextBox 21"/>
          <p:cNvSpPr txBox="1">
            <a:spLocks noChangeArrowheads="1"/>
          </p:cNvSpPr>
          <p:nvPr/>
        </p:nvSpPr>
        <p:spPr bwMode="auto">
          <a:xfrm>
            <a:off x="446088" y="1981200"/>
            <a:ext cx="3886200" cy="923925"/>
          </a:xfrm>
          <a:prstGeom prst="rect">
            <a:avLst/>
          </a:prstGeom>
          <a:noFill/>
          <a:ln w="9525">
            <a:noFill/>
            <a:miter lim="800000"/>
            <a:headEnd/>
            <a:tailEnd/>
          </a:ln>
        </p:spPr>
        <p:txBody>
          <a:bodyPr>
            <a:spAutoFit/>
          </a:bodyPr>
          <a:lstStyle/>
          <a:p>
            <a:r>
              <a:rPr lang="en-US">
                <a:latin typeface="Georgia" pitchFamily="18" charset="0"/>
              </a:rPr>
              <a:t>Annual runoff volume  going to floodplain wetlands when floodplain is accessed at 1.0”</a:t>
            </a:r>
          </a:p>
        </p:txBody>
      </p:sp>
      <p:sp>
        <p:nvSpPr>
          <p:cNvPr id="64517" name="Rectangle 9"/>
          <p:cNvSpPr>
            <a:spLocks noChangeArrowheads="1"/>
          </p:cNvSpPr>
          <p:nvPr/>
        </p:nvSpPr>
        <p:spPr bwMode="auto">
          <a:xfrm>
            <a:off x="4800600" y="1981200"/>
            <a:ext cx="4267200" cy="923925"/>
          </a:xfrm>
          <a:prstGeom prst="rect">
            <a:avLst/>
          </a:prstGeom>
          <a:noFill/>
          <a:ln w="9525">
            <a:noFill/>
            <a:miter lim="800000"/>
            <a:headEnd/>
            <a:tailEnd/>
          </a:ln>
        </p:spPr>
        <p:txBody>
          <a:bodyPr>
            <a:spAutoFit/>
          </a:bodyPr>
          <a:lstStyle/>
          <a:p>
            <a:r>
              <a:rPr lang="en-US">
                <a:latin typeface="Georgia" pitchFamily="18" charset="0"/>
              </a:rPr>
              <a:t>Annual runoff volume going to floodplain wetlands when floodplain is accessed at 0.5”</a:t>
            </a:r>
          </a:p>
        </p:txBody>
      </p:sp>
      <p:sp>
        <p:nvSpPr>
          <p:cNvPr id="64518" name="TextBox 10"/>
          <p:cNvSpPr txBox="1">
            <a:spLocks noChangeArrowheads="1"/>
          </p:cNvSpPr>
          <p:nvPr/>
        </p:nvSpPr>
        <p:spPr bwMode="auto">
          <a:xfrm>
            <a:off x="3505200" y="6248400"/>
            <a:ext cx="2667000" cy="369888"/>
          </a:xfrm>
          <a:prstGeom prst="rect">
            <a:avLst/>
          </a:prstGeom>
          <a:solidFill>
            <a:schemeClr val="bg1"/>
          </a:solidFill>
          <a:ln w="9525">
            <a:solidFill>
              <a:schemeClr val="tx1"/>
            </a:solidFill>
            <a:miter lim="800000"/>
            <a:headEnd/>
            <a:tailEnd/>
          </a:ln>
        </p:spPr>
        <p:txBody>
          <a:bodyPr>
            <a:spAutoFit/>
          </a:bodyPr>
          <a:lstStyle/>
          <a:p>
            <a:pPr algn="ctr"/>
            <a:r>
              <a:rPr lang="en-US">
                <a:latin typeface="Georgia" pitchFamily="18" charset="0"/>
              </a:rPr>
              <a:t>In-channel flow</a:t>
            </a:r>
          </a:p>
        </p:txBody>
      </p:sp>
      <p:cxnSp>
        <p:nvCxnSpPr>
          <p:cNvPr id="13" name="Straight Arrow Connector 12"/>
          <p:cNvCxnSpPr/>
          <p:nvPr/>
        </p:nvCxnSpPr>
        <p:spPr>
          <a:xfrm flipH="1" flipV="1">
            <a:off x="3276600" y="5410200"/>
            <a:ext cx="228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172200" y="5472113"/>
            <a:ext cx="777875" cy="776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521" name="Title 2"/>
          <p:cNvSpPr txBox="1">
            <a:spLocks/>
          </p:cNvSpPr>
          <p:nvPr/>
        </p:nvSpPr>
        <p:spPr bwMode="auto">
          <a:xfrm>
            <a:off x="609600" y="228600"/>
            <a:ext cx="8229600" cy="1143000"/>
          </a:xfrm>
          <a:prstGeom prst="rect">
            <a:avLst/>
          </a:prstGeom>
          <a:noFill/>
          <a:ln w="9525">
            <a:noFill/>
            <a:miter lim="800000"/>
            <a:headEnd/>
            <a:tailEnd/>
          </a:ln>
        </p:spPr>
        <p:txBody>
          <a:bodyPr anchor="ctr"/>
          <a:lstStyle/>
          <a:p>
            <a:pPr algn="ctr"/>
            <a:r>
              <a:rPr lang="en-US" sz="2800" b="1">
                <a:latin typeface="Comic Sans MS" pitchFamily="66" charset="0"/>
              </a:rPr>
              <a:t>Protocol 3:  Credit for Floodplain Reconnection Volumes during Storm Flow</a:t>
            </a:r>
          </a:p>
        </p:txBody>
      </p:sp>
      <p:sp>
        <p:nvSpPr>
          <p:cNvPr id="64522" name="Title 1"/>
          <p:cNvSpPr txBox="1">
            <a:spLocks/>
          </p:cNvSpPr>
          <p:nvPr/>
        </p:nvSpPr>
        <p:spPr bwMode="auto">
          <a:xfrm>
            <a:off x="381000" y="1371600"/>
            <a:ext cx="8229600" cy="685800"/>
          </a:xfrm>
          <a:prstGeom prst="rect">
            <a:avLst/>
          </a:prstGeom>
          <a:noFill/>
          <a:ln w="9525">
            <a:noFill/>
            <a:miter lim="800000"/>
            <a:headEnd/>
            <a:tailEnd/>
          </a:ln>
        </p:spPr>
        <p:txBody>
          <a:bodyPr anchor="ctr"/>
          <a:lstStyle/>
          <a:p>
            <a:r>
              <a:rPr lang="en-US" sz="2200" b="1" i="1">
                <a:latin typeface="Comic Sans MS" pitchFamily="66" charset="0"/>
              </a:rPr>
              <a:t>Step 1.</a:t>
            </a:r>
            <a:r>
              <a:rPr lang="en-US" sz="2200" i="1">
                <a:latin typeface="Comic Sans MS" pitchFamily="66" charset="0"/>
              </a:rPr>
              <a:t>Estimate the floodplain connection volume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2"/>
          <p:cNvSpPr>
            <a:spLocks noGrp="1"/>
          </p:cNvSpPr>
          <p:nvPr>
            <p:ph type="title" idx="4294967295"/>
          </p:nvPr>
        </p:nvSpPr>
        <p:spPr>
          <a:xfrm>
            <a:off x="914400" y="228600"/>
            <a:ext cx="8229600" cy="1143000"/>
          </a:xfrm>
        </p:spPr>
        <p:txBody>
          <a:bodyPr/>
          <a:lstStyle/>
          <a:p>
            <a:r>
              <a:rPr lang="en-US" sz="2800" b="1" dirty="0" smtClean="0">
                <a:solidFill>
                  <a:schemeClr val="tx1"/>
                </a:solidFill>
                <a:latin typeface="Comic Sans MS" pitchFamily="66" charset="0"/>
              </a:rPr>
              <a:t>Protocol 3: Credit for Floodplain Reconnection Volumes </a:t>
            </a:r>
          </a:p>
        </p:txBody>
      </p:sp>
      <p:pic>
        <p:nvPicPr>
          <p:cNvPr id="65539" name="Picture 4"/>
          <p:cNvPicPr>
            <a:picLocks noChangeAspect="1" noChangeArrowheads="1"/>
          </p:cNvPicPr>
          <p:nvPr/>
        </p:nvPicPr>
        <p:blipFill>
          <a:blip r:embed="rId2" cstate="print"/>
          <a:srcRect/>
          <a:stretch>
            <a:fillRect/>
          </a:stretch>
        </p:blipFill>
        <p:spPr bwMode="auto">
          <a:xfrm>
            <a:off x="1752600" y="2286000"/>
            <a:ext cx="6553200" cy="4495800"/>
          </a:xfrm>
          <a:prstGeom prst="rect">
            <a:avLst/>
          </a:prstGeom>
          <a:noFill/>
          <a:ln w="9525">
            <a:noFill/>
            <a:miter lim="800000"/>
            <a:headEnd/>
            <a:tailEnd/>
          </a:ln>
        </p:spPr>
      </p:pic>
      <p:sp>
        <p:nvSpPr>
          <p:cNvPr id="65540" name="Title 1"/>
          <p:cNvSpPr txBox="1">
            <a:spLocks/>
          </p:cNvSpPr>
          <p:nvPr/>
        </p:nvSpPr>
        <p:spPr bwMode="auto">
          <a:xfrm>
            <a:off x="457200" y="1524000"/>
            <a:ext cx="8229600" cy="685800"/>
          </a:xfrm>
          <a:prstGeom prst="rect">
            <a:avLst/>
          </a:prstGeom>
          <a:noFill/>
          <a:ln w="9525">
            <a:noFill/>
            <a:miter lim="800000"/>
            <a:headEnd/>
            <a:tailEnd/>
          </a:ln>
        </p:spPr>
        <p:txBody>
          <a:bodyPr anchor="ctr"/>
          <a:lstStyle/>
          <a:p>
            <a:r>
              <a:rPr lang="en-US" sz="2200" b="1" i="1">
                <a:latin typeface="Comic Sans MS" pitchFamily="66" charset="0"/>
              </a:rPr>
              <a:t>Step 2.</a:t>
            </a:r>
            <a:r>
              <a:rPr lang="en-US" sz="2200" i="1">
                <a:latin typeface="Comic Sans MS" pitchFamily="66" charset="0"/>
              </a:rPr>
              <a:t>Estimate the N and P removal rate attributable to floodplain reconnection </a:t>
            </a:r>
            <a:r>
              <a:rPr lang="en-US" sz="1600" i="1">
                <a:latin typeface="Comic Sans MS" pitchFamily="66" charset="0"/>
              </a:rPr>
              <a:t>(using Jordan 2009 study)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1371600"/>
            <a:ext cx="8915400" cy="3581400"/>
          </a:xfrm>
        </p:spPr>
        <p:txBody>
          <a:bodyPr>
            <a:normAutofit fontScale="92500" lnSpcReduction="20000"/>
          </a:bodyPr>
          <a:lstStyle/>
          <a:p>
            <a:pPr marL="0" indent="0" fontAlgn="auto">
              <a:spcAft>
                <a:spcPts val="0"/>
              </a:spcAft>
              <a:buFont typeface="Wingdings 2"/>
              <a:buNone/>
              <a:defRPr/>
            </a:pPr>
            <a:endParaRPr lang="en-US" dirty="0">
              <a:latin typeface="Comic Sans MS" pitchFamily="66" charset="0"/>
            </a:endParaRPr>
          </a:p>
          <a:p>
            <a:pPr marL="274320" indent="0" fontAlgn="auto">
              <a:spcBef>
                <a:spcPts val="0"/>
              </a:spcBef>
              <a:spcAft>
                <a:spcPts val="0"/>
              </a:spcAft>
              <a:buFont typeface="Wingdings 2"/>
              <a:buNone/>
              <a:defRPr/>
            </a:pPr>
            <a:r>
              <a:rPr lang="en-US" sz="2000" dirty="0" smtClean="0">
                <a:latin typeface="Comic Sans MS" pitchFamily="66" charset="0"/>
              </a:rPr>
              <a:t>The Panel decided to classify dry channel RSC systems as an upland </a:t>
            </a:r>
            <a:r>
              <a:rPr lang="en-US" sz="2000" dirty="0" err="1" smtClean="0">
                <a:latin typeface="Comic Sans MS" pitchFamily="66" charset="0"/>
              </a:rPr>
              <a:t>stormwater</a:t>
            </a:r>
            <a:r>
              <a:rPr lang="en-US" sz="2000" dirty="0" smtClean="0">
                <a:latin typeface="Comic Sans MS" pitchFamily="66" charset="0"/>
              </a:rPr>
              <a:t> retrofit. Designers should use the protocols developed by the Urban Stormwater Retrofit Expert Panel to derive the sediment and nutrient removal rates. </a:t>
            </a:r>
          </a:p>
          <a:p>
            <a:pPr marL="274320" indent="0" fontAlgn="auto">
              <a:spcBef>
                <a:spcPts val="0"/>
              </a:spcBef>
              <a:spcAft>
                <a:spcPts val="0"/>
              </a:spcAft>
              <a:buFont typeface="Wingdings 2"/>
              <a:buNone/>
              <a:defRPr/>
            </a:pPr>
            <a:endParaRPr lang="en-US" sz="2000" dirty="0">
              <a:latin typeface="Comic Sans MS" pitchFamily="66" charset="0"/>
            </a:endParaRPr>
          </a:p>
          <a:p>
            <a:pPr marL="274320" indent="0" fontAlgn="auto">
              <a:spcBef>
                <a:spcPts val="0"/>
              </a:spcBef>
              <a:spcAft>
                <a:spcPts val="0"/>
              </a:spcAft>
              <a:buFont typeface="Wingdings 2"/>
              <a:buNone/>
              <a:defRPr/>
            </a:pPr>
            <a:r>
              <a:rPr lang="en-US" sz="2000" dirty="0" smtClean="0">
                <a:latin typeface="Comic Sans MS" pitchFamily="66" charset="0"/>
              </a:rPr>
              <a:t>The general process is to determine runoff reduction credit from adjustor curves that determine TP, TN, and TSS removal rates based on the depth of rainfall captured over the contributing impervious area treated by the RSC.</a:t>
            </a:r>
          </a:p>
          <a:p>
            <a:pPr marL="274320" indent="0" fontAlgn="auto">
              <a:spcBef>
                <a:spcPts val="0"/>
              </a:spcBef>
              <a:spcAft>
                <a:spcPts val="0"/>
              </a:spcAft>
              <a:buFont typeface="Wingdings 2"/>
              <a:buNone/>
              <a:defRPr/>
            </a:pPr>
            <a:endParaRPr lang="en-US" sz="2000" dirty="0">
              <a:latin typeface="Comic Sans MS" pitchFamily="66" charset="0"/>
            </a:endParaRPr>
          </a:p>
          <a:p>
            <a:pPr marL="274320" indent="0" fontAlgn="auto">
              <a:spcBef>
                <a:spcPts val="0"/>
              </a:spcBef>
              <a:spcAft>
                <a:spcPts val="0"/>
              </a:spcAft>
              <a:buFont typeface="Wingdings 2"/>
              <a:buNone/>
              <a:defRPr/>
            </a:pPr>
            <a:r>
              <a:rPr lang="en-US" sz="2000" dirty="0" smtClean="0">
                <a:latin typeface="Comic Sans MS" pitchFamily="66" charset="0"/>
              </a:rPr>
              <a:t>The final removal rate is then applied to the entire drainage area to the dry channel RSC project.</a:t>
            </a:r>
            <a:endParaRPr lang="en-US" dirty="0">
              <a:latin typeface="Comic Sans MS" pitchFamily="66" charset="0"/>
            </a:endParaRPr>
          </a:p>
          <a:p>
            <a:pPr marL="274320" indent="-274320" fontAlgn="auto">
              <a:spcAft>
                <a:spcPts val="0"/>
              </a:spcAft>
              <a:buFont typeface="Wingdings 2"/>
              <a:buChar char=""/>
              <a:defRPr/>
            </a:pPr>
            <a:endParaRPr lang="en-US" dirty="0"/>
          </a:p>
        </p:txBody>
      </p:sp>
      <p:sp>
        <p:nvSpPr>
          <p:cNvPr id="67587" name="Title 2"/>
          <p:cNvSpPr>
            <a:spLocks noGrp="1"/>
          </p:cNvSpPr>
          <p:nvPr>
            <p:ph type="title" idx="4294967295"/>
          </p:nvPr>
        </p:nvSpPr>
        <p:spPr>
          <a:xfrm>
            <a:off x="914400" y="228600"/>
            <a:ext cx="8229600" cy="1143000"/>
          </a:xfrm>
        </p:spPr>
        <p:txBody>
          <a:bodyPr/>
          <a:lstStyle/>
          <a:p>
            <a:r>
              <a:rPr lang="en-US" sz="2800" b="1" smtClean="0">
                <a:solidFill>
                  <a:schemeClr val="tx1"/>
                </a:solidFill>
                <a:latin typeface="Comic Sans MS" pitchFamily="66" charset="0"/>
              </a:rPr>
              <a:t>Protocol 4: Dry Channel RSC as a </a:t>
            </a:r>
            <a:br>
              <a:rPr lang="en-US" sz="2800" b="1" smtClean="0">
                <a:solidFill>
                  <a:schemeClr val="tx1"/>
                </a:solidFill>
                <a:latin typeface="Comic Sans MS" pitchFamily="66" charset="0"/>
              </a:rPr>
            </a:br>
            <a:r>
              <a:rPr lang="en-US" sz="2800" b="1" smtClean="0">
                <a:solidFill>
                  <a:schemeClr val="tx1"/>
                </a:solidFill>
                <a:latin typeface="Comic Sans MS" pitchFamily="66" charset="0"/>
              </a:rPr>
              <a:t>Stormwater Retrofit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2"/>
          <p:cNvSpPr>
            <a:spLocks noGrp="1"/>
          </p:cNvSpPr>
          <p:nvPr>
            <p:ph type="title" idx="4294967295"/>
          </p:nvPr>
        </p:nvSpPr>
        <p:spPr>
          <a:xfrm>
            <a:off x="609600" y="228600"/>
            <a:ext cx="8229600" cy="1143000"/>
          </a:xfrm>
        </p:spPr>
        <p:txBody>
          <a:bodyPr/>
          <a:lstStyle/>
          <a:p>
            <a:r>
              <a:rPr lang="en-US" sz="2800" b="1" smtClean="0">
                <a:solidFill>
                  <a:schemeClr val="tx1"/>
                </a:solidFill>
                <a:latin typeface="Comic Sans MS" pitchFamily="66" charset="0"/>
              </a:rPr>
              <a:t>Protocol 4: Dry Channel RSC as a </a:t>
            </a:r>
            <a:br>
              <a:rPr lang="en-US" sz="2800" b="1" smtClean="0">
                <a:solidFill>
                  <a:schemeClr val="tx1"/>
                </a:solidFill>
                <a:latin typeface="Comic Sans MS" pitchFamily="66" charset="0"/>
              </a:rPr>
            </a:br>
            <a:r>
              <a:rPr lang="en-US" sz="2800" b="1" smtClean="0">
                <a:solidFill>
                  <a:schemeClr val="tx1"/>
                </a:solidFill>
                <a:latin typeface="Comic Sans MS" pitchFamily="66" charset="0"/>
              </a:rPr>
              <a:t>Stormwater Retrofit</a:t>
            </a:r>
          </a:p>
        </p:txBody>
      </p:sp>
      <p:pic>
        <p:nvPicPr>
          <p:cNvPr id="68611" name="Picture 2"/>
          <p:cNvPicPr>
            <a:picLocks noChangeAspect="1" noChangeArrowheads="1"/>
          </p:cNvPicPr>
          <p:nvPr/>
        </p:nvPicPr>
        <p:blipFill>
          <a:blip r:embed="rId2" cstate="print"/>
          <a:srcRect/>
          <a:stretch>
            <a:fillRect/>
          </a:stretch>
        </p:blipFill>
        <p:spPr bwMode="auto">
          <a:xfrm>
            <a:off x="990600" y="1447800"/>
            <a:ext cx="7315200" cy="5284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z="2800" dirty="0" smtClean="0">
                <a:solidFill>
                  <a:schemeClr val="tx1"/>
                </a:solidFill>
                <a:latin typeface="Comic Sans MS" pitchFamily="66" charset="0"/>
              </a:rPr>
              <a:t>Status of Expert Panel Report</a:t>
            </a:r>
          </a:p>
        </p:txBody>
      </p:sp>
      <p:sp>
        <p:nvSpPr>
          <p:cNvPr id="2" name="Content Placeholder 1"/>
          <p:cNvSpPr>
            <a:spLocks noGrp="1"/>
          </p:cNvSpPr>
          <p:nvPr>
            <p:ph sz="half" idx="1"/>
          </p:nvPr>
        </p:nvSpPr>
        <p:spPr/>
        <p:txBody>
          <a:bodyPr>
            <a:normAutofit fontScale="77500" lnSpcReduction="20000"/>
          </a:bodyPr>
          <a:lstStyle/>
          <a:p>
            <a:r>
              <a:rPr lang="en-US" dirty="0">
                <a:latin typeface="Comic Sans MS" pitchFamily="66" charset="0"/>
              </a:rPr>
              <a:t>Expert Panel Reached Consensus and  Review Period Completed</a:t>
            </a:r>
          </a:p>
          <a:p>
            <a:endParaRPr lang="en-US" dirty="0">
              <a:latin typeface="Comic Sans MS" pitchFamily="66" charset="0"/>
            </a:endParaRPr>
          </a:p>
          <a:p>
            <a:r>
              <a:rPr lang="en-US" dirty="0">
                <a:latin typeface="Comic Sans MS" pitchFamily="66" charset="0"/>
              </a:rPr>
              <a:t>Response to 150 Pages of Comments and Revised Report Released in </a:t>
            </a:r>
            <a:r>
              <a:rPr lang="en-US" dirty="0" smtClean="0">
                <a:latin typeface="Comic Sans MS" pitchFamily="66" charset="0"/>
              </a:rPr>
              <a:t>Feb</a:t>
            </a:r>
          </a:p>
          <a:p>
            <a:pPr lvl="1"/>
            <a:r>
              <a:rPr lang="en-US" dirty="0" smtClean="0">
                <a:latin typeface="Comic Sans MS" pitchFamily="66" charset="0"/>
              </a:rPr>
              <a:t>(EPA, PADEP, VADCR, WVDEP, Consultants, JHU, MSRA…)</a:t>
            </a:r>
            <a:endParaRPr lang="en-US" dirty="0">
              <a:latin typeface="Comic Sans MS" pitchFamily="66" charset="0"/>
            </a:endParaRPr>
          </a:p>
          <a:p>
            <a:endParaRPr lang="en-US" dirty="0">
              <a:latin typeface="Comic Sans MS" pitchFamily="66" charset="0"/>
            </a:endParaRPr>
          </a:p>
          <a:p>
            <a:r>
              <a:rPr lang="en-US" dirty="0">
                <a:latin typeface="Comic Sans MS" pitchFamily="66" charset="0"/>
              </a:rPr>
              <a:t>Urban Stormwater Technical Work Group approval in Feb</a:t>
            </a:r>
          </a:p>
          <a:p>
            <a:endParaRPr lang="en-US" dirty="0">
              <a:latin typeface="Comic Sans MS" pitchFamily="66" charset="0"/>
            </a:endParaRPr>
          </a:p>
        </p:txBody>
      </p:sp>
      <p:sp>
        <p:nvSpPr>
          <p:cNvPr id="3" name="Content Placeholder 2"/>
          <p:cNvSpPr>
            <a:spLocks noGrp="1"/>
          </p:cNvSpPr>
          <p:nvPr>
            <p:ph sz="half" idx="2"/>
          </p:nvPr>
        </p:nvSpPr>
        <p:spPr/>
        <p:txBody>
          <a:bodyPr>
            <a:normAutofit fontScale="77500" lnSpcReduction="20000"/>
          </a:bodyPr>
          <a:lstStyle/>
          <a:p>
            <a:r>
              <a:rPr lang="en-US" dirty="0">
                <a:latin typeface="Comic Sans MS" pitchFamily="66" charset="0"/>
              </a:rPr>
              <a:t>Briefing of Federal Stream Permitting Agencies in </a:t>
            </a:r>
            <a:r>
              <a:rPr lang="en-US" dirty="0" smtClean="0">
                <a:latin typeface="Comic Sans MS" pitchFamily="66" charset="0"/>
              </a:rPr>
              <a:t>March</a:t>
            </a:r>
          </a:p>
          <a:p>
            <a:endParaRPr lang="en-US" dirty="0"/>
          </a:p>
          <a:p>
            <a:r>
              <a:rPr lang="en-US" dirty="0" smtClean="0">
                <a:latin typeface="Comic Sans MS" pitchFamily="66" charset="0"/>
              </a:rPr>
              <a:t>Approval </a:t>
            </a:r>
            <a:r>
              <a:rPr lang="en-US" dirty="0">
                <a:latin typeface="Comic Sans MS" pitchFamily="66" charset="0"/>
              </a:rPr>
              <a:t>by WQTWG in </a:t>
            </a:r>
            <a:r>
              <a:rPr lang="en-US" dirty="0" smtClean="0">
                <a:latin typeface="Comic Sans MS" pitchFamily="66" charset="0"/>
              </a:rPr>
              <a:t>April and Final Version </a:t>
            </a:r>
            <a:r>
              <a:rPr lang="en-US" dirty="0">
                <a:latin typeface="Comic Sans MS" pitchFamily="66" charset="0"/>
              </a:rPr>
              <a:t>P</a:t>
            </a:r>
            <a:r>
              <a:rPr lang="en-US" dirty="0" smtClean="0">
                <a:latin typeface="Comic Sans MS" pitchFamily="66" charset="0"/>
              </a:rPr>
              <a:t>repared</a:t>
            </a:r>
          </a:p>
          <a:p>
            <a:endParaRPr lang="en-US" dirty="0">
              <a:latin typeface="Comic Sans MS" pitchFamily="66" charset="0"/>
            </a:endParaRPr>
          </a:p>
          <a:p>
            <a:r>
              <a:rPr lang="en-US" dirty="0" smtClean="0">
                <a:latin typeface="Comic Sans MS" pitchFamily="66" charset="0"/>
              </a:rPr>
              <a:t>Agricultural </a:t>
            </a:r>
            <a:r>
              <a:rPr lang="en-US" dirty="0">
                <a:latin typeface="Comic Sans MS" pitchFamily="66" charset="0"/>
              </a:rPr>
              <a:t>Work Group approval in May</a:t>
            </a:r>
          </a:p>
          <a:p>
            <a:endParaRPr lang="en-US" dirty="0">
              <a:latin typeface="Comic Sans MS" pitchFamily="66" charset="0"/>
            </a:endParaRPr>
          </a:p>
          <a:p>
            <a:r>
              <a:rPr lang="en-US" dirty="0">
                <a:solidFill>
                  <a:schemeClr val="accent1"/>
                </a:solidFill>
                <a:latin typeface="Comic Sans MS" pitchFamily="66" charset="0"/>
              </a:rPr>
              <a:t>Seeking WQGIT approval today</a:t>
            </a:r>
            <a:endParaRPr lang="en-US" dirty="0">
              <a:solidFill>
                <a:schemeClr val="accent1"/>
              </a:solidFill>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txBox="1">
            <a:spLocks/>
          </p:cNvSpPr>
          <p:nvPr/>
        </p:nvSpPr>
        <p:spPr bwMode="auto">
          <a:xfrm>
            <a:off x="457200" y="228600"/>
            <a:ext cx="8229600" cy="1143000"/>
          </a:xfrm>
          <a:prstGeom prst="rect">
            <a:avLst/>
          </a:prstGeom>
          <a:noFill/>
          <a:ln w="9525">
            <a:noFill/>
            <a:miter lim="800000"/>
            <a:headEnd/>
            <a:tailEnd/>
          </a:ln>
        </p:spPr>
        <p:txBody>
          <a:bodyPr anchor="ctr"/>
          <a:lstStyle/>
          <a:p>
            <a:pPr algn="ctr"/>
            <a:r>
              <a:rPr lang="en-US" sz="2800" dirty="0">
                <a:latin typeface="Comic Sans MS" pitchFamily="66" charset="0"/>
              </a:rPr>
              <a:t>Upland Restoration vs. Stream Restoration</a:t>
            </a:r>
          </a:p>
        </p:txBody>
      </p:sp>
      <p:pic>
        <p:nvPicPr>
          <p:cNvPr id="38917" name="Picture 2" descr="fig 16 design context"/>
          <p:cNvPicPr>
            <a:picLocks noChangeAspect="1" noChangeArrowheads="1"/>
          </p:cNvPicPr>
          <p:nvPr/>
        </p:nvPicPr>
        <p:blipFill>
          <a:blip r:embed="rId3" cstate="print"/>
          <a:srcRect r="20" b="34"/>
          <a:stretch>
            <a:fillRect/>
          </a:stretch>
        </p:blipFill>
        <p:spPr bwMode="auto">
          <a:xfrm>
            <a:off x="914400" y="2362200"/>
            <a:ext cx="7696200" cy="3124200"/>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z="2800" smtClean="0">
                <a:solidFill>
                  <a:schemeClr val="tx1"/>
                </a:solidFill>
                <a:latin typeface="Comic Sans MS" pitchFamily="66" charset="0"/>
              </a:rPr>
              <a:t>Comprehensive Watershed Restoration Approach</a:t>
            </a:r>
          </a:p>
        </p:txBody>
      </p:sp>
      <p:sp>
        <p:nvSpPr>
          <p:cNvPr id="40963" name="Content Placeholder 2"/>
          <p:cNvSpPr>
            <a:spLocks noGrp="1"/>
          </p:cNvSpPr>
          <p:nvPr>
            <p:ph sz="quarter" idx="1"/>
          </p:nvPr>
        </p:nvSpPr>
        <p:spPr>
          <a:xfrm>
            <a:off x="301625" y="1527175"/>
            <a:ext cx="4422775" cy="4572000"/>
          </a:xfrm>
        </p:spPr>
        <p:txBody>
          <a:bodyPr>
            <a:normAutofit lnSpcReduction="10000"/>
          </a:bodyPr>
          <a:lstStyle/>
          <a:p>
            <a:r>
              <a:rPr lang="en-US" sz="2400" smtClean="0">
                <a:latin typeface="Comic Sans MS" pitchFamily="66" charset="0"/>
              </a:rPr>
              <a:t>Panel endorsed a comprehensive watershed approach to install restoration practices in the uplands, the stream corridor, and in appropriate settings, within the stream itself</a:t>
            </a:r>
          </a:p>
          <a:p>
            <a:r>
              <a:rPr lang="en-US" sz="2400" smtClean="0">
                <a:latin typeface="Comic Sans MS" pitchFamily="66" charset="0"/>
              </a:rPr>
              <a:t> No current science to recommend what proportion of practices should be applied to uplands vs. stream corridor</a:t>
            </a:r>
          </a:p>
        </p:txBody>
      </p:sp>
      <p:pic>
        <p:nvPicPr>
          <p:cNvPr id="40964" name="Picture 2" descr="npo000294"/>
          <p:cNvPicPr>
            <a:picLocks noChangeAspect="1" noChangeArrowheads="1"/>
          </p:cNvPicPr>
          <p:nvPr/>
        </p:nvPicPr>
        <p:blipFill>
          <a:blip r:embed="rId2" cstate="print"/>
          <a:srcRect/>
          <a:stretch>
            <a:fillRect/>
          </a:stretch>
        </p:blipFill>
        <p:spPr bwMode="auto">
          <a:xfrm>
            <a:off x="5105400" y="1447800"/>
            <a:ext cx="3733800" cy="5029200"/>
          </a:xfrm>
          <a:prstGeom prst="rect">
            <a:avLst/>
          </a:prstGeom>
          <a:noFill/>
          <a:ln w="15875" algn="ctr">
            <a:solidFill>
              <a:srgbClr val="000000"/>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z="3200" b="1" smtClean="0">
                <a:solidFill>
                  <a:schemeClr val="tx1"/>
                </a:solidFill>
                <a:latin typeface="Comic Sans MS" pitchFamily="66" charset="0"/>
              </a:rPr>
              <a:t>Qualifying Conditions</a:t>
            </a:r>
          </a:p>
        </p:txBody>
      </p:sp>
      <p:sp>
        <p:nvSpPr>
          <p:cNvPr id="3" name="Content Placeholder 2"/>
          <p:cNvSpPr>
            <a:spLocks noGrp="1"/>
          </p:cNvSpPr>
          <p:nvPr>
            <p:ph sz="quarter" idx="1"/>
          </p:nvPr>
        </p:nvSpPr>
        <p:spPr>
          <a:xfrm>
            <a:off x="457200" y="1752600"/>
            <a:ext cx="8229600" cy="4724400"/>
          </a:xfrm>
        </p:spPr>
        <p:txBody>
          <a:bodyPr>
            <a:normAutofit fontScale="40000" lnSpcReduction="20000"/>
          </a:bodyPr>
          <a:lstStyle/>
          <a:p>
            <a:pPr marL="274320" indent="-274320" eaLnBrk="1" fontAlgn="auto" hangingPunct="1">
              <a:spcAft>
                <a:spcPts val="0"/>
              </a:spcAft>
              <a:buClrTx/>
              <a:buFont typeface="Wingdings 2"/>
              <a:buChar char=""/>
              <a:defRPr/>
            </a:pPr>
            <a:r>
              <a:rPr lang="en-US" sz="4200" dirty="0" smtClean="0">
                <a:latin typeface="Comic Sans MS" pitchFamily="66" charset="0"/>
              </a:rPr>
              <a:t>Stream restoration projects that are primarily designed to protect public infrastructure by bank armoring or rip rap </a:t>
            </a:r>
            <a:r>
              <a:rPr lang="en-US" sz="4200" b="1" dirty="0" smtClean="0">
                <a:latin typeface="Comic Sans MS" pitchFamily="66" charset="0"/>
              </a:rPr>
              <a:t>do not </a:t>
            </a:r>
            <a:r>
              <a:rPr lang="en-US" sz="4200" dirty="0" smtClean="0">
                <a:latin typeface="Comic Sans MS" pitchFamily="66" charset="0"/>
              </a:rPr>
              <a:t>qualify for a credit. </a:t>
            </a:r>
          </a:p>
          <a:p>
            <a:pPr marL="274320" indent="-274320" eaLnBrk="1" fontAlgn="auto" hangingPunct="1">
              <a:spcAft>
                <a:spcPts val="0"/>
              </a:spcAft>
              <a:buClrTx/>
              <a:buFont typeface="Wingdings 2"/>
              <a:buNone/>
              <a:defRPr/>
            </a:pPr>
            <a:r>
              <a:rPr lang="en-US" sz="4200" dirty="0" smtClean="0">
                <a:latin typeface="Comic Sans MS" pitchFamily="66" charset="0"/>
              </a:rPr>
              <a:t> </a:t>
            </a:r>
          </a:p>
          <a:p>
            <a:pPr marL="274320" indent="-274320" eaLnBrk="1" fontAlgn="auto" hangingPunct="1">
              <a:spcAft>
                <a:spcPts val="0"/>
              </a:spcAft>
              <a:buClrTx/>
              <a:buFont typeface="Wingdings 2"/>
              <a:buChar char=""/>
              <a:defRPr/>
            </a:pPr>
            <a:r>
              <a:rPr lang="en-US" sz="4200" dirty="0" smtClean="0">
                <a:latin typeface="Comic Sans MS" pitchFamily="66" charset="0"/>
              </a:rPr>
              <a:t>The urban stream reach must be greater than 100 feet in length</a:t>
            </a:r>
          </a:p>
          <a:p>
            <a:pPr marL="274320" indent="-274320" eaLnBrk="1" fontAlgn="auto" hangingPunct="1">
              <a:spcAft>
                <a:spcPts val="0"/>
              </a:spcAft>
              <a:buClrTx/>
              <a:buFont typeface="Wingdings 2"/>
              <a:buChar char=""/>
              <a:defRPr/>
            </a:pPr>
            <a:endParaRPr lang="en-US" sz="4200" dirty="0" smtClean="0">
              <a:latin typeface="Comic Sans MS" pitchFamily="66" charset="0"/>
            </a:endParaRPr>
          </a:p>
          <a:p>
            <a:pPr marL="274320" indent="-274320" eaLnBrk="1" fontAlgn="auto" hangingPunct="1">
              <a:spcAft>
                <a:spcPts val="0"/>
              </a:spcAft>
              <a:buClrTx/>
              <a:buFont typeface="Wingdings 2"/>
              <a:buChar char=""/>
              <a:defRPr/>
            </a:pPr>
            <a:r>
              <a:rPr lang="en-US" sz="4200" dirty="0" smtClean="0">
                <a:latin typeface="Comic Sans MS" pitchFamily="66" charset="0"/>
              </a:rPr>
              <a:t>The project must utilize a comprehensive approach to stream restoration design, involving the channel and banks. </a:t>
            </a:r>
          </a:p>
          <a:p>
            <a:pPr marL="274320" indent="-274320" eaLnBrk="1" fontAlgn="auto" hangingPunct="1">
              <a:spcAft>
                <a:spcPts val="0"/>
              </a:spcAft>
              <a:buClrTx/>
              <a:buFont typeface="Wingdings 2"/>
              <a:buChar char=""/>
              <a:defRPr/>
            </a:pPr>
            <a:endParaRPr lang="en-US" sz="4200" dirty="0" smtClean="0">
              <a:latin typeface="Comic Sans MS" pitchFamily="66" charset="0"/>
            </a:endParaRPr>
          </a:p>
          <a:p>
            <a:pPr marL="274320" indent="-274320" eaLnBrk="1" fontAlgn="auto" hangingPunct="1">
              <a:spcAft>
                <a:spcPts val="0"/>
              </a:spcAft>
              <a:buClrTx/>
              <a:buFont typeface="Wingdings 2"/>
              <a:buChar char=""/>
              <a:defRPr/>
            </a:pPr>
            <a:r>
              <a:rPr lang="en-US" sz="4200" dirty="0" smtClean="0">
                <a:latin typeface="Comic Sans MS" pitchFamily="66" charset="0"/>
              </a:rPr>
              <a:t>Stream restoration project </a:t>
            </a:r>
            <a:r>
              <a:rPr lang="en-US" sz="4200" b="1" dirty="0" smtClean="0">
                <a:solidFill>
                  <a:srgbClr val="C00000"/>
                </a:solidFill>
                <a:latin typeface="Comic Sans MS" pitchFamily="66" charset="0"/>
              </a:rPr>
              <a:t>MUST</a:t>
            </a:r>
            <a:r>
              <a:rPr lang="en-US" sz="4200" dirty="0" smtClean="0">
                <a:latin typeface="Comic Sans MS" pitchFamily="66" charset="0"/>
              </a:rPr>
              <a:t> provide a </a:t>
            </a:r>
            <a:r>
              <a:rPr lang="en-US" sz="4200" b="1" dirty="0" smtClean="0">
                <a:solidFill>
                  <a:srgbClr val="C00000"/>
                </a:solidFill>
                <a:latin typeface="Comic Sans MS" pitchFamily="66" charset="0"/>
              </a:rPr>
              <a:t>NET</a:t>
            </a:r>
            <a:r>
              <a:rPr lang="en-US" sz="4200" dirty="0" smtClean="0">
                <a:latin typeface="Comic Sans MS" pitchFamily="66" charset="0"/>
              </a:rPr>
              <a:t> watershed removal benefit in order to be eligible for either a sediment or nutrient credit. </a:t>
            </a:r>
          </a:p>
          <a:p>
            <a:pPr marL="274320" indent="-274320" eaLnBrk="1" fontAlgn="auto" hangingPunct="1">
              <a:spcAft>
                <a:spcPts val="0"/>
              </a:spcAft>
              <a:buClrTx/>
              <a:buFont typeface="Wingdings 2"/>
              <a:buChar char=""/>
              <a:defRPr/>
            </a:pPr>
            <a:endParaRPr lang="en-US" sz="4200" dirty="0" smtClean="0">
              <a:latin typeface="Comic Sans MS" pitchFamily="66" charset="0"/>
            </a:endParaRPr>
          </a:p>
          <a:p>
            <a:pPr marL="274320" indent="-274320" eaLnBrk="1" fontAlgn="auto" hangingPunct="1">
              <a:spcAft>
                <a:spcPts val="0"/>
              </a:spcAft>
              <a:buClrTx/>
              <a:buFont typeface="Wingdings 2"/>
              <a:buChar char=""/>
              <a:defRPr/>
            </a:pPr>
            <a:r>
              <a:rPr lang="en-US" sz="4200" b="1" dirty="0" smtClean="0">
                <a:solidFill>
                  <a:srgbClr val="C00000"/>
                </a:solidFill>
                <a:latin typeface="Comic Sans MS" pitchFamily="66" charset="0"/>
              </a:rPr>
              <a:t>NO </a:t>
            </a:r>
            <a:r>
              <a:rPr lang="en-US" sz="4200" dirty="0" smtClean="0">
                <a:latin typeface="Comic Sans MS" pitchFamily="66" charset="0"/>
              </a:rPr>
              <a:t>removal credit will be granted for any project that is built to offset, compensate, or otherwise mitigate for an impact to a stream or waterway elsewhere in the watershed</a:t>
            </a:r>
          </a:p>
          <a:p>
            <a:pPr marL="274320" indent="-274320" eaLnBrk="1" fontAlgn="auto" hangingPunct="1">
              <a:spcAft>
                <a:spcPts val="0"/>
              </a:spcAft>
              <a:buClrTx/>
              <a:buFont typeface="Wingdings 2"/>
              <a:buChar char=""/>
              <a:defRPr/>
            </a:pPr>
            <a:endParaRPr lang="en-US" sz="4200" dirty="0" smtClean="0">
              <a:latin typeface="Comic Sans MS" pitchFamily="66" charset="0"/>
            </a:endParaRPr>
          </a:p>
          <a:p>
            <a:pPr marL="274320" indent="-274320" eaLnBrk="1" fontAlgn="auto" hangingPunct="1">
              <a:spcAft>
                <a:spcPts val="0"/>
              </a:spcAft>
              <a:buFont typeface="Wingdings 2"/>
              <a:buNone/>
              <a:defRPr/>
            </a:pPr>
            <a:r>
              <a:rPr lang="en-US" sz="4200" dirty="0" smtClean="0"/>
              <a:t> </a:t>
            </a:r>
          </a:p>
          <a:p>
            <a:pPr marL="274320"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01625" y="152400"/>
            <a:ext cx="8534400" cy="758825"/>
          </a:xfrm>
        </p:spPr>
        <p:txBody>
          <a:bodyPr/>
          <a:lstStyle/>
          <a:p>
            <a:pPr eaLnBrk="1" hangingPunct="1"/>
            <a:r>
              <a:rPr lang="en-US" sz="3200" b="1" smtClean="0">
                <a:solidFill>
                  <a:schemeClr val="tx1"/>
                </a:solidFill>
                <a:latin typeface="Comic Sans MS" pitchFamily="66" charset="0"/>
              </a:rPr>
              <a:t>Environmental Concerns</a:t>
            </a:r>
          </a:p>
        </p:txBody>
      </p:sp>
      <p:sp>
        <p:nvSpPr>
          <p:cNvPr id="3" name="Content Placeholder 2"/>
          <p:cNvSpPr>
            <a:spLocks noGrp="1"/>
          </p:cNvSpPr>
          <p:nvPr>
            <p:ph sz="quarter" idx="1"/>
          </p:nvPr>
        </p:nvSpPr>
        <p:spPr>
          <a:xfrm>
            <a:off x="381000" y="1676400"/>
            <a:ext cx="8229600" cy="4953000"/>
          </a:xfrm>
        </p:spPr>
        <p:txBody>
          <a:bodyPr>
            <a:normAutofit fontScale="32500" lnSpcReduction="20000"/>
          </a:bodyPr>
          <a:lstStyle/>
          <a:p>
            <a:pPr marL="274320" indent="-274320" eaLnBrk="1" fontAlgn="auto" hangingPunct="1">
              <a:spcAft>
                <a:spcPts val="0"/>
              </a:spcAft>
              <a:buClrTx/>
              <a:buFont typeface="Wingdings 2"/>
              <a:buChar char=""/>
              <a:defRPr/>
            </a:pPr>
            <a:r>
              <a:rPr lang="en-US" sz="5500" dirty="0" smtClean="0">
                <a:latin typeface="Comic Sans MS" pitchFamily="66" charset="0"/>
              </a:rPr>
              <a:t>Each project must comply with all state and federal permitting requirements, including 404 and 401 permits, which may contain conditions for pre-project assessment and data collection, as well as post construction monitoring. </a:t>
            </a:r>
          </a:p>
          <a:p>
            <a:pPr marL="274320" indent="-274320" eaLnBrk="1" fontAlgn="auto" hangingPunct="1">
              <a:spcAft>
                <a:spcPts val="0"/>
              </a:spcAft>
              <a:buClrTx/>
              <a:buFont typeface="Wingdings 2"/>
              <a:buNone/>
              <a:defRPr/>
            </a:pPr>
            <a:r>
              <a:rPr lang="en-US" sz="5500" dirty="0" smtClean="0">
                <a:latin typeface="Comic Sans MS" pitchFamily="66" charset="0"/>
              </a:rPr>
              <a:t> </a:t>
            </a:r>
          </a:p>
          <a:p>
            <a:pPr marL="274320" indent="-274320" eaLnBrk="1" fontAlgn="auto" hangingPunct="1">
              <a:spcAft>
                <a:spcPts val="0"/>
              </a:spcAft>
              <a:buClrTx/>
              <a:buFont typeface="Wingdings 2"/>
              <a:buChar char=""/>
              <a:defRPr/>
            </a:pPr>
            <a:r>
              <a:rPr lang="en-US" sz="5500" dirty="0" smtClean="0">
                <a:latin typeface="Comic Sans MS" pitchFamily="66" charset="0"/>
              </a:rPr>
              <a:t>Stream restoration is a carefully designed intervention to improve the hydrologic, hydraulic, geomorphic, water quality, and biological condition of degraded urban streams, and cannot </a:t>
            </a:r>
            <a:r>
              <a:rPr lang="en-US" sz="5500" dirty="0" smtClean="0">
                <a:solidFill>
                  <a:srgbClr val="C00000"/>
                </a:solidFill>
                <a:latin typeface="Comic Sans MS" pitchFamily="66" charset="0"/>
              </a:rPr>
              <a:t>and should not be implemented for the sole purpose of nutrient or sediment reduction. </a:t>
            </a:r>
          </a:p>
          <a:p>
            <a:pPr marL="274320" indent="-274320" eaLnBrk="1" fontAlgn="auto" hangingPunct="1">
              <a:spcAft>
                <a:spcPts val="0"/>
              </a:spcAft>
              <a:buClrTx/>
              <a:buFont typeface="Wingdings 2"/>
              <a:buNone/>
              <a:defRPr/>
            </a:pPr>
            <a:r>
              <a:rPr lang="en-US" sz="5500" dirty="0" smtClean="0">
                <a:latin typeface="Comic Sans MS" pitchFamily="66" charset="0"/>
              </a:rPr>
              <a:t> </a:t>
            </a:r>
          </a:p>
          <a:p>
            <a:pPr marL="274320" indent="-274320" eaLnBrk="1" fontAlgn="auto" hangingPunct="1">
              <a:spcAft>
                <a:spcPts val="0"/>
              </a:spcAft>
              <a:buClrTx/>
              <a:buFont typeface="Wingdings 2"/>
              <a:buChar char=""/>
              <a:defRPr/>
            </a:pPr>
            <a:r>
              <a:rPr lang="en-US" sz="5500" dirty="0" smtClean="0">
                <a:latin typeface="Comic Sans MS" pitchFamily="66" charset="0"/>
              </a:rPr>
              <a:t>There may be a few classes of legacy sediment stream restoration projects that do not fall into the preceding statement. Also, there may instances where limited bank stabilization is needed to protect critical public infrastructure (which may need to be mitigated and does not qualify for any sediment or reduction credits).</a:t>
            </a:r>
            <a:endParaRPr lang="en-US" sz="3800" dirty="0" smtClean="0"/>
          </a:p>
          <a:p>
            <a:pPr marL="274320" indent="-274320" eaLnBrk="1" fontAlgn="auto" hangingPunct="1">
              <a:spcAft>
                <a:spcPts val="0"/>
              </a:spcAft>
              <a:buFont typeface="Wingdings 2"/>
              <a:buNone/>
              <a:defRPr/>
            </a:pPr>
            <a:r>
              <a:rPr lang="en-US" sz="3800" dirty="0" smtClean="0"/>
              <a:t> </a:t>
            </a:r>
          </a:p>
          <a:p>
            <a:pPr marL="274320"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33400" y="1143000"/>
            <a:ext cx="8229600" cy="5105400"/>
          </a:xfrm>
        </p:spPr>
        <p:txBody>
          <a:bodyPr>
            <a:normAutofit fontScale="47500" lnSpcReduction="20000"/>
          </a:bodyPr>
          <a:lstStyle/>
          <a:p>
            <a:pPr marL="274320" indent="-274320" eaLnBrk="1" fontAlgn="auto" hangingPunct="1">
              <a:spcAft>
                <a:spcPts val="0"/>
              </a:spcAft>
              <a:buClrTx/>
              <a:buFont typeface="Wingdings 2"/>
              <a:buChar char=""/>
              <a:defRPr/>
            </a:pPr>
            <a:r>
              <a:rPr lang="en-US" dirty="0" smtClean="0">
                <a:latin typeface="Comic Sans MS" pitchFamily="66" charset="0"/>
              </a:rPr>
              <a:t>A qualifying project must meet certain presumptive criteria to </a:t>
            </a:r>
            <a:r>
              <a:rPr lang="en-US" b="1" dirty="0" smtClean="0">
                <a:solidFill>
                  <a:srgbClr val="C00000"/>
                </a:solidFill>
                <a:latin typeface="Comic Sans MS" pitchFamily="66" charset="0"/>
              </a:rPr>
              <a:t>ensure that high- functioning portions of the urban stream corridor are not used for in-stream </a:t>
            </a:r>
            <a:r>
              <a:rPr lang="en-US" b="1" dirty="0" err="1" smtClean="0">
                <a:solidFill>
                  <a:srgbClr val="C00000"/>
                </a:solidFill>
                <a:latin typeface="Comic Sans MS" pitchFamily="66" charset="0"/>
              </a:rPr>
              <a:t>stormwater</a:t>
            </a:r>
            <a:r>
              <a:rPr lang="en-US" b="1" dirty="0" smtClean="0">
                <a:solidFill>
                  <a:srgbClr val="C00000"/>
                </a:solidFill>
                <a:latin typeface="Comic Sans MS" pitchFamily="66" charset="0"/>
              </a:rPr>
              <a:t> treatment </a:t>
            </a:r>
            <a:r>
              <a:rPr lang="en-US" dirty="0" smtClean="0">
                <a:latin typeface="Comic Sans MS" pitchFamily="66" charset="0"/>
              </a:rPr>
              <a:t>(i.e., where existing stream quality is still good). These may include one or more of the following:</a:t>
            </a:r>
            <a:endParaRPr lang="en-US" sz="2800" dirty="0" smtClean="0">
              <a:latin typeface="Comic Sans MS" pitchFamily="66" charset="0"/>
            </a:endParaRPr>
          </a:p>
          <a:p>
            <a:pPr marL="274320" indent="-274320" eaLnBrk="1" fontAlgn="auto" hangingPunct="1">
              <a:spcAft>
                <a:spcPts val="0"/>
              </a:spcAft>
              <a:buClrTx/>
              <a:buFont typeface="Wingdings 2"/>
              <a:buNone/>
              <a:defRPr/>
            </a:pPr>
            <a:r>
              <a:rPr lang="en-US" dirty="0" smtClean="0">
                <a:latin typeface="Comic Sans MS" pitchFamily="66" charset="0"/>
              </a:rPr>
              <a:t> </a:t>
            </a:r>
            <a:endParaRPr lang="en-US" sz="2800" dirty="0" smtClean="0">
              <a:latin typeface="Comic Sans MS" pitchFamily="66" charset="0"/>
            </a:endParaRPr>
          </a:p>
          <a:p>
            <a:pPr marL="548640" lvl="1" indent="-274320" eaLnBrk="1" fontAlgn="auto" hangingPunct="1">
              <a:spcAft>
                <a:spcPts val="0"/>
              </a:spcAft>
              <a:buClrTx/>
              <a:buFont typeface="Wingdings"/>
              <a:buChar char=""/>
              <a:defRPr/>
            </a:pPr>
            <a:r>
              <a:rPr lang="en-US" dirty="0" smtClean="0">
                <a:solidFill>
                  <a:schemeClr val="tx1"/>
                </a:solidFill>
                <a:latin typeface="Comic Sans MS" pitchFamily="66" charset="0"/>
              </a:rPr>
              <a:t>Geomorphic evidence of active stream degradation (i.e., BEHI score)</a:t>
            </a:r>
            <a:endParaRPr lang="en-US" sz="2400" dirty="0" smtClean="0">
              <a:solidFill>
                <a:schemeClr val="tx1"/>
              </a:solidFill>
              <a:latin typeface="Comic Sans MS" pitchFamily="66" charset="0"/>
            </a:endParaRPr>
          </a:p>
          <a:p>
            <a:pPr marL="548640" lvl="1" indent="-274320" eaLnBrk="1" fontAlgn="auto" hangingPunct="1">
              <a:spcAft>
                <a:spcPts val="0"/>
              </a:spcAft>
              <a:buClrTx/>
              <a:buFont typeface="Wingdings"/>
              <a:buChar char=""/>
              <a:defRPr/>
            </a:pPr>
            <a:r>
              <a:rPr lang="en-US" dirty="0" smtClean="0">
                <a:solidFill>
                  <a:schemeClr val="tx1"/>
                </a:solidFill>
                <a:latin typeface="Comic Sans MS" pitchFamily="66" charset="0"/>
              </a:rPr>
              <a:t>An IBI of fair or worse </a:t>
            </a:r>
            <a:endParaRPr lang="en-US" sz="2400" dirty="0" smtClean="0">
              <a:solidFill>
                <a:schemeClr val="tx1"/>
              </a:solidFill>
              <a:latin typeface="Comic Sans MS" pitchFamily="66" charset="0"/>
            </a:endParaRPr>
          </a:p>
          <a:p>
            <a:pPr marL="548640" lvl="1" indent="-274320" eaLnBrk="1" fontAlgn="auto" hangingPunct="1">
              <a:spcAft>
                <a:spcPts val="0"/>
              </a:spcAft>
              <a:buClrTx/>
              <a:buFont typeface="Wingdings"/>
              <a:buChar char=""/>
              <a:defRPr/>
            </a:pPr>
            <a:r>
              <a:rPr lang="en-US" dirty="0" smtClean="0">
                <a:solidFill>
                  <a:schemeClr val="tx1"/>
                </a:solidFill>
                <a:latin typeface="Comic Sans MS" pitchFamily="66" charset="0"/>
              </a:rPr>
              <a:t>Hydrologic evidence of floodplain disconnection</a:t>
            </a:r>
            <a:endParaRPr lang="en-US" sz="2400" dirty="0" smtClean="0">
              <a:solidFill>
                <a:schemeClr val="tx1"/>
              </a:solidFill>
              <a:latin typeface="Comic Sans MS" pitchFamily="66" charset="0"/>
            </a:endParaRPr>
          </a:p>
          <a:p>
            <a:pPr marL="548640" lvl="1" indent="-274320" eaLnBrk="1" fontAlgn="auto" hangingPunct="1">
              <a:spcAft>
                <a:spcPts val="0"/>
              </a:spcAft>
              <a:buClrTx/>
              <a:buFont typeface="Wingdings"/>
              <a:buChar char=""/>
              <a:defRPr/>
            </a:pPr>
            <a:r>
              <a:rPr lang="en-US" dirty="0" smtClean="0">
                <a:solidFill>
                  <a:schemeClr val="tx1"/>
                </a:solidFill>
                <a:latin typeface="Comic Sans MS" pitchFamily="66" charset="0"/>
              </a:rPr>
              <a:t>Evidence of significant depth of legacy sediment in the project reach</a:t>
            </a:r>
            <a:endParaRPr lang="en-US" sz="2400" dirty="0" smtClean="0">
              <a:solidFill>
                <a:schemeClr val="tx1"/>
              </a:solidFill>
              <a:latin typeface="Comic Sans MS" pitchFamily="66" charset="0"/>
            </a:endParaRPr>
          </a:p>
          <a:p>
            <a:pPr marL="274320" indent="-274320" eaLnBrk="1" fontAlgn="auto" hangingPunct="1">
              <a:spcAft>
                <a:spcPts val="0"/>
              </a:spcAft>
              <a:buClrTx/>
              <a:buFont typeface="Wingdings 2"/>
              <a:buNone/>
              <a:defRPr/>
            </a:pPr>
            <a:r>
              <a:rPr lang="en-US" dirty="0" smtClean="0">
                <a:latin typeface="Comic Sans MS" pitchFamily="66" charset="0"/>
              </a:rPr>
              <a:t> </a:t>
            </a:r>
            <a:endParaRPr lang="en-US" sz="2800" dirty="0" smtClean="0">
              <a:latin typeface="Comic Sans MS" pitchFamily="66" charset="0"/>
            </a:endParaRPr>
          </a:p>
          <a:p>
            <a:pPr marL="274320" indent="-274320" eaLnBrk="1" fontAlgn="auto" hangingPunct="1">
              <a:spcAft>
                <a:spcPts val="0"/>
              </a:spcAft>
              <a:buClrTx/>
              <a:buFont typeface="Wingdings 2"/>
              <a:buChar char=""/>
              <a:defRPr/>
            </a:pPr>
            <a:r>
              <a:rPr lang="en-US" dirty="0" smtClean="0">
                <a:latin typeface="Comic Sans MS" pitchFamily="66" charset="0"/>
              </a:rPr>
              <a:t>Stream restoration should be directed to areas of more severe stream impairment, and the use and design of a proposed project should also consider the level of degradation, the restoration needs of the stream, and </a:t>
            </a:r>
            <a:r>
              <a:rPr lang="en-US" b="1" dirty="0" smtClean="0">
                <a:solidFill>
                  <a:srgbClr val="C00000"/>
                </a:solidFill>
                <a:latin typeface="Comic Sans MS" pitchFamily="66" charset="0"/>
              </a:rPr>
              <a:t>the potential functional uplift</a:t>
            </a:r>
            <a:r>
              <a:rPr lang="en-US" dirty="0" smtClean="0">
                <a:latin typeface="Comic Sans MS" pitchFamily="66" charset="0"/>
              </a:rPr>
              <a:t>. </a:t>
            </a:r>
            <a:endParaRPr lang="en-US" sz="2800" dirty="0" smtClean="0">
              <a:latin typeface="Comic Sans MS" pitchFamily="66" charset="0"/>
            </a:endParaRPr>
          </a:p>
          <a:p>
            <a:pPr marL="274320" indent="-274320" eaLnBrk="1" fontAlgn="auto" hangingPunct="1">
              <a:spcAft>
                <a:spcPts val="0"/>
              </a:spcAft>
              <a:buClrTx/>
              <a:buFont typeface="Wingdings 2"/>
              <a:buNone/>
              <a:defRPr/>
            </a:pPr>
            <a:r>
              <a:rPr lang="en-US" dirty="0" smtClean="0">
                <a:latin typeface="Comic Sans MS" pitchFamily="66" charset="0"/>
              </a:rPr>
              <a:t> </a:t>
            </a:r>
            <a:endParaRPr lang="en-US" sz="2800" dirty="0" smtClean="0">
              <a:latin typeface="Comic Sans MS" pitchFamily="66" charset="0"/>
            </a:endParaRPr>
          </a:p>
          <a:p>
            <a:pPr marL="274320" indent="-274320" eaLnBrk="1" fontAlgn="auto" hangingPunct="1">
              <a:spcAft>
                <a:spcPts val="0"/>
              </a:spcAft>
              <a:buClrTx/>
              <a:buFont typeface="Wingdings 2"/>
              <a:buChar char=""/>
              <a:defRPr/>
            </a:pPr>
            <a:r>
              <a:rPr lang="en-US" dirty="0" smtClean="0">
                <a:latin typeface="Comic Sans MS" pitchFamily="66" charset="0"/>
              </a:rPr>
              <a:t>Before credits are granted, stream restoration projects will need to meet post-construction monitoring requirements, document successful vegetative establishment, and conduct initial project maintenance.</a:t>
            </a:r>
            <a:endParaRPr lang="en-US" sz="2800" dirty="0" smtClean="0">
              <a:latin typeface="Comic Sans MS" pitchFamily="66" charset="0"/>
            </a:endParaRPr>
          </a:p>
          <a:p>
            <a:pPr marL="274320" indent="-274320" eaLnBrk="1" fontAlgn="auto" hangingPunct="1">
              <a:spcAft>
                <a:spcPts val="0"/>
              </a:spcAft>
              <a:buClrTx/>
              <a:buFont typeface="Wingdings 2"/>
              <a:buNone/>
              <a:defRPr/>
            </a:pPr>
            <a:r>
              <a:rPr lang="en-US" dirty="0" smtClean="0">
                <a:latin typeface="Comic Sans MS" pitchFamily="66" charset="0"/>
              </a:rPr>
              <a:t> </a:t>
            </a:r>
            <a:endParaRPr lang="en-US" sz="2800" dirty="0" smtClean="0">
              <a:latin typeface="Comic Sans MS" pitchFamily="66" charset="0"/>
            </a:endParaRPr>
          </a:p>
          <a:p>
            <a:pPr marL="274320" indent="-274320" eaLnBrk="1" fontAlgn="auto" hangingPunct="1">
              <a:spcAft>
                <a:spcPts val="0"/>
              </a:spcAft>
              <a:buClrTx/>
              <a:buFont typeface="Wingdings 2"/>
              <a:buChar char=""/>
              <a:defRPr/>
            </a:pPr>
            <a:r>
              <a:rPr lang="en-US" dirty="0" smtClean="0">
                <a:latin typeface="Comic Sans MS" pitchFamily="66" charset="0"/>
              </a:rPr>
              <a:t>A qualifying project must demonstrate that it will maintain or expand riparian vegetation in the stream corridor, and compensate for any project-related tree losses in project work areas.   </a:t>
            </a:r>
            <a:endParaRPr lang="en-US" sz="2800" dirty="0" smtClean="0">
              <a:latin typeface="Comic Sans MS" pitchFamily="66" charset="0"/>
            </a:endParaRPr>
          </a:p>
          <a:p>
            <a:pPr marL="274320" indent="-274320" eaLnBrk="1" fontAlgn="auto" hangingPunct="1">
              <a:spcAft>
                <a:spcPts val="0"/>
              </a:spcAft>
              <a:buClrTx/>
              <a:buFont typeface="Wingdings 2"/>
              <a:buNone/>
              <a:defRPr/>
            </a:pPr>
            <a:r>
              <a:rPr lang="en-US" dirty="0" smtClean="0">
                <a:latin typeface="Comic Sans MS" pitchFamily="66" charset="0"/>
              </a:rPr>
              <a:t> </a:t>
            </a:r>
            <a:endParaRPr lang="en-US" sz="2800" dirty="0" smtClean="0">
              <a:latin typeface="Comic Sans MS" pitchFamily="66" charset="0"/>
            </a:endParaRPr>
          </a:p>
          <a:p>
            <a:pPr marL="274320" indent="-274320" eaLnBrk="1" fontAlgn="auto" hangingPunct="1">
              <a:spcAft>
                <a:spcPts val="0"/>
              </a:spcAft>
              <a:buClrTx/>
              <a:buFont typeface="Wingdings 2"/>
              <a:buChar char=""/>
              <a:defRPr/>
            </a:pPr>
            <a:r>
              <a:rPr lang="en-US" dirty="0" smtClean="0">
                <a:latin typeface="Comic Sans MS" pitchFamily="66" charset="0"/>
              </a:rPr>
              <a:t>All qualifying projects must have a designated authority responsible for development of a project maintenance program that includes routine and long-term maintenance.</a:t>
            </a:r>
            <a:endParaRPr lang="en-US" dirty="0">
              <a:latin typeface="Comic Sans MS" pitchFamily="66" charset="0"/>
            </a:endParaRPr>
          </a:p>
        </p:txBody>
      </p:sp>
      <p:sp>
        <p:nvSpPr>
          <p:cNvPr id="45059" name="Title 1"/>
          <p:cNvSpPr>
            <a:spLocks noGrp="1"/>
          </p:cNvSpPr>
          <p:nvPr>
            <p:ph type="title" idx="4294967295"/>
          </p:nvPr>
        </p:nvSpPr>
        <p:spPr>
          <a:xfrm>
            <a:off x="457200" y="228600"/>
            <a:ext cx="8229600" cy="762000"/>
          </a:xfrm>
        </p:spPr>
        <p:txBody>
          <a:bodyPr/>
          <a:lstStyle/>
          <a:p>
            <a:pPr eaLnBrk="1" hangingPunct="1"/>
            <a:r>
              <a:rPr lang="en-US" sz="3200" b="1" smtClean="0">
                <a:solidFill>
                  <a:schemeClr val="tx1"/>
                </a:solidFill>
                <a:latin typeface="Comic Sans MS" pitchFamily="66" charset="0"/>
              </a:rPr>
              <a:t>Environmental Concerns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p:cNvSpPr txBox="1">
            <a:spLocks/>
          </p:cNvSpPr>
          <p:nvPr/>
        </p:nvSpPr>
        <p:spPr bwMode="auto">
          <a:xfrm>
            <a:off x="457200" y="228600"/>
            <a:ext cx="8229600" cy="1143000"/>
          </a:xfrm>
          <a:prstGeom prst="rect">
            <a:avLst/>
          </a:prstGeom>
          <a:noFill/>
          <a:ln w="9525">
            <a:noFill/>
            <a:miter lim="800000"/>
            <a:headEnd/>
            <a:tailEnd/>
          </a:ln>
        </p:spPr>
        <p:txBody>
          <a:bodyPr anchor="ctr"/>
          <a:lstStyle/>
          <a:p>
            <a:pPr algn="ctr"/>
            <a:r>
              <a:rPr lang="en-US" sz="3600">
                <a:solidFill>
                  <a:srgbClr val="547730"/>
                </a:solidFill>
                <a:latin typeface="Comic Sans MS" pitchFamily="66" charset="0"/>
              </a:rPr>
              <a:t>Functional Uplift in Streams</a:t>
            </a:r>
          </a:p>
        </p:txBody>
      </p:sp>
      <p:sp>
        <p:nvSpPr>
          <p:cNvPr id="46084" name="TextBox 5"/>
          <p:cNvSpPr txBox="1">
            <a:spLocks noChangeArrowheads="1"/>
          </p:cNvSpPr>
          <p:nvPr/>
        </p:nvSpPr>
        <p:spPr bwMode="auto">
          <a:xfrm>
            <a:off x="4343400" y="4800600"/>
            <a:ext cx="1260475" cy="369888"/>
          </a:xfrm>
          <a:prstGeom prst="rect">
            <a:avLst/>
          </a:prstGeom>
          <a:noFill/>
          <a:ln w="9525">
            <a:solidFill>
              <a:schemeClr val="tx1"/>
            </a:solidFill>
            <a:miter lim="800000"/>
            <a:headEnd/>
            <a:tailEnd/>
          </a:ln>
        </p:spPr>
        <p:txBody>
          <a:bodyPr wrap="none">
            <a:spAutoFit/>
          </a:bodyPr>
          <a:lstStyle/>
          <a:p>
            <a:r>
              <a:rPr lang="en-US" b="1">
                <a:latin typeface="Comic Sans MS" pitchFamily="66" charset="0"/>
              </a:rPr>
              <a:t>5 minutes</a:t>
            </a:r>
          </a:p>
        </p:txBody>
      </p:sp>
      <p:pic>
        <p:nvPicPr>
          <p:cNvPr id="46085" name="Picture 4"/>
          <p:cNvPicPr>
            <a:picLocks noChangeAspect="1" noChangeArrowheads="1"/>
          </p:cNvPicPr>
          <p:nvPr/>
        </p:nvPicPr>
        <p:blipFill>
          <a:blip r:embed="rId3" cstate="print"/>
          <a:srcRect/>
          <a:stretch>
            <a:fillRect/>
          </a:stretch>
        </p:blipFill>
        <p:spPr bwMode="auto">
          <a:xfrm>
            <a:off x="381000" y="1676400"/>
            <a:ext cx="3657600" cy="4495800"/>
          </a:xfrm>
          <a:prstGeom prst="rect">
            <a:avLst/>
          </a:prstGeom>
          <a:noFill/>
          <a:ln w="9525">
            <a:noFill/>
            <a:miter lim="800000"/>
            <a:headEnd/>
            <a:tailEnd/>
          </a:ln>
        </p:spPr>
      </p:pic>
      <p:sp>
        <p:nvSpPr>
          <p:cNvPr id="6" name="Content Placeholder 5"/>
          <p:cNvSpPr>
            <a:spLocks noGrp="1"/>
          </p:cNvSpPr>
          <p:nvPr>
            <p:ph sz="quarter" idx="1"/>
          </p:nvPr>
        </p:nvSpPr>
        <p:spPr/>
        <p:txBody>
          <a:bodyPr/>
          <a:lstStyle/>
          <a:p>
            <a:endParaRPr lang="en-US" dirty="0"/>
          </a:p>
        </p:txBody>
      </p:sp>
      <p:pic>
        <p:nvPicPr>
          <p:cNvPr id="7" name="Picture 2" descr="C:\Documents and Settings\rstarr\My Documents\Rich Starr\FWS\Stream Functional Framework\Pyramind Fact Sheet\final fact sheet\Pyramid_diagram_pdf_Final  7 1-20-12_Page_1.tif"/>
          <p:cNvPicPr>
            <a:picLocks noChangeAspect="1" noChangeArrowheads="1"/>
          </p:cNvPicPr>
          <p:nvPr/>
        </p:nvPicPr>
        <p:blipFill>
          <a:blip r:embed="rId4" cstate="print"/>
          <a:srcRect b="2"/>
          <a:stretch>
            <a:fillRect/>
          </a:stretch>
        </p:blipFill>
        <p:spPr bwMode="auto">
          <a:xfrm>
            <a:off x="3429000" y="1676400"/>
            <a:ext cx="5410200" cy="4419600"/>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304800"/>
            <a:ext cx="8229600" cy="609600"/>
          </a:xfrm>
        </p:spPr>
        <p:txBody>
          <a:bodyPr/>
          <a:lstStyle/>
          <a:p>
            <a:pPr eaLnBrk="1" hangingPunct="1"/>
            <a:r>
              <a:rPr lang="en-US" sz="2800" b="1" smtClean="0">
                <a:solidFill>
                  <a:schemeClr val="tx1"/>
                </a:solidFill>
                <a:latin typeface="Comic Sans MS" pitchFamily="66" charset="0"/>
              </a:rPr>
              <a:t>The “Test-Drive” Process</a:t>
            </a:r>
          </a:p>
        </p:txBody>
      </p:sp>
      <p:sp>
        <p:nvSpPr>
          <p:cNvPr id="3" name="Content Placeholder 2"/>
          <p:cNvSpPr>
            <a:spLocks noGrp="1"/>
          </p:cNvSpPr>
          <p:nvPr>
            <p:ph sz="quarter" idx="1"/>
          </p:nvPr>
        </p:nvSpPr>
        <p:spPr>
          <a:xfrm>
            <a:off x="457200" y="1722438"/>
            <a:ext cx="8229600" cy="4525962"/>
          </a:xfrm>
        </p:spPr>
        <p:txBody>
          <a:bodyPr>
            <a:normAutofit fontScale="70000" lnSpcReduction="20000"/>
          </a:bodyPr>
          <a:lstStyle/>
          <a:p>
            <a:pPr marL="274320" indent="-274320" eaLnBrk="1" fontAlgn="auto" hangingPunct="1">
              <a:spcAft>
                <a:spcPts val="0"/>
              </a:spcAft>
              <a:buClrTx/>
              <a:buFont typeface="Wingdings 2"/>
              <a:buChar char=""/>
              <a:defRPr/>
            </a:pPr>
            <a:r>
              <a:rPr lang="en-US" dirty="0" smtClean="0">
                <a:latin typeface="Comic Sans MS" pitchFamily="66" charset="0"/>
              </a:rPr>
              <a:t>Recommended protocols are new, somewhat complex and will require project-based interpretation on the part of practitioners and regulators alike. </a:t>
            </a:r>
          </a:p>
          <a:p>
            <a:pPr marL="274320" indent="-274320" eaLnBrk="1" fontAlgn="auto" hangingPunct="1">
              <a:spcAft>
                <a:spcPts val="0"/>
              </a:spcAft>
              <a:buClrTx/>
              <a:buFont typeface="Wingdings 2"/>
              <a:buChar char=""/>
              <a:defRPr/>
            </a:pPr>
            <a:endParaRPr lang="en-US" dirty="0" smtClean="0">
              <a:latin typeface="Comic Sans MS" pitchFamily="66" charset="0"/>
            </a:endParaRPr>
          </a:p>
          <a:p>
            <a:pPr marL="274320" indent="-274320" eaLnBrk="1" fontAlgn="auto" hangingPunct="1">
              <a:spcAft>
                <a:spcPts val="0"/>
              </a:spcAft>
              <a:buClrTx/>
              <a:buFont typeface="Wingdings 2"/>
              <a:buChar char=""/>
              <a:defRPr/>
            </a:pPr>
            <a:r>
              <a:rPr lang="en-US" dirty="0" smtClean="0">
                <a:latin typeface="Comic Sans MS" pitchFamily="66" charset="0"/>
              </a:rPr>
              <a:t>Panel strongly recommends that both groups should "test-drive" the protocols on real world projects over the next six months. </a:t>
            </a:r>
          </a:p>
          <a:p>
            <a:pPr marL="274320" indent="-274320" eaLnBrk="1" fontAlgn="auto" hangingPunct="1">
              <a:spcAft>
                <a:spcPts val="0"/>
              </a:spcAft>
              <a:buClrTx/>
              <a:buFont typeface="Wingdings 2"/>
              <a:buChar char=""/>
              <a:defRPr/>
            </a:pPr>
            <a:endParaRPr lang="en-US" dirty="0" smtClean="0">
              <a:latin typeface="Comic Sans MS" pitchFamily="66" charset="0"/>
            </a:endParaRPr>
          </a:p>
          <a:p>
            <a:pPr marL="274320" indent="-274320" eaLnBrk="1" fontAlgn="auto" hangingPunct="1">
              <a:spcAft>
                <a:spcPts val="0"/>
              </a:spcAft>
              <a:buClrTx/>
              <a:buFont typeface="Wingdings 2"/>
              <a:buChar char=""/>
              <a:defRPr/>
            </a:pPr>
            <a:r>
              <a:rPr lang="en-US" dirty="0" smtClean="0">
                <a:latin typeface="Comic Sans MS" pitchFamily="66" charset="0"/>
              </a:rPr>
              <a:t>Based on their collective experience, convene a Bay-wide meeting to develop any additional supplemental information or procedures to effectively implement the protocols. </a:t>
            </a:r>
          </a:p>
          <a:p>
            <a:pPr marL="274320" indent="-274320" eaLnBrk="1" fontAlgn="auto" hangingPunct="1">
              <a:spcAft>
                <a:spcPts val="0"/>
              </a:spcAft>
              <a:buClrTx/>
              <a:buFont typeface="Wingdings 2"/>
              <a:buNone/>
              <a:defRPr/>
            </a:pPr>
            <a:endParaRPr lang="en-US" dirty="0" smtClean="0">
              <a:latin typeface="Comic Sans MS" pitchFamily="66" charset="0"/>
            </a:endParaRPr>
          </a:p>
          <a:p>
            <a:pPr marL="274320" indent="-274320" eaLnBrk="1" fontAlgn="auto" hangingPunct="1">
              <a:spcAft>
                <a:spcPts val="0"/>
              </a:spcAft>
              <a:buClrTx/>
              <a:buFont typeface="Wingdings 2"/>
              <a:buChar char=""/>
              <a:defRPr/>
            </a:pPr>
            <a:r>
              <a:rPr lang="en-US" dirty="0" smtClean="0">
                <a:latin typeface="Comic Sans MS" pitchFamily="66" charset="0"/>
              </a:rPr>
              <a:t>Series of webcast or workshops to deliver a clear and consistent message to the Bay stream restoration community on how to apply the protocols.</a:t>
            </a:r>
          </a:p>
          <a:p>
            <a:pPr marL="274320"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304800"/>
            <a:ext cx="8229600" cy="609600"/>
          </a:xfrm>
        </p:spPr>
        <p:txBody>
          <a:bodyPr/>
          <a:lstStyle/>
          <a:p>
            <a:pPr eaLnBrk="1" hangingPunct="1"/>
            <a:r>
              <a:rPr lang="en-US" sz="2800" b="1" dirty="0" smtClean="0">
                <a:solidFill>
                  <a:schemeClr val="tx1"/>
                </a:solidFill>
                <a:latin typeface="Comic Sans MS" pitchFamily="66" charset="0"/>
              </a:rPr>
              <a:t>Initial Verification of Performance</a:t>
            </a:r>
          </a:p>
        </p:txBody>
      </p:sp>
      <p:sp>
        <p:nvSpPr>
          <p:cNvPr id="3" name="Content Placeholder 2"/>
          <p:cNvSpPr>
            <a:spLocks noGrp="1"/>
          </p:cNvSpPr>
          <p:nvPr>
            <p:ph sz="quarter" idx="1"/>
          </p:nvPr>
        </p:nvSpPr>
        <p:spPr>
          <a:xfrm>
            <a:off x="457200" y="1722438"/>
            <a:ext cx="8229600" cy="4525962"/>
          </a:xfrm>
        </p:spPr>
        <p:txBody>
          <a:bodyPr>
            <a:normAutofit fontScale="77500" lnSpcReduction="20000"/>
          </a:bodyPr>
          <a:lstStyle/>
          <a:p>
            <a:pPr marL="274320" indent="-274320" eaLnBrk="1" fontAlgn="auto" hangingPunct="1">
              <a:spcAft>
                <a:spcPts val="0"/>
              </a:spcAft>
              <a:buClrTx/>
              <a:buFont typeface="Wingdings 2"/>
              <a:buChar char=""/>
              <a:defRPr/>
            </a:pPr>
            <a:r>
              <a:rPr lang="en-US" dirty="0" smtClean="0">
                <a:latin typeface="Comic Sans MS" pitchFamily="66" charset="0"/>
              </a:rPr>
              <a:t>Prior to submitting the load reduction to the state tracking database, </a:t>
            </a:r>
            <a:r>
              <a:rPr lang="en-US" dirty="0">
                <a:latin typeface="Comic Sans MS" pitchFamily="66" charset="0"/>
              </a:rPr>
              <a:t>t</a:t>
            </a:r>
            <a:r>
              <a:rPr lang="en-US" dirty="0" smtClean="0">
                <a:latin typeface="Comic Sans MS" pitchFamily="66" charset="0"/>
              </a:rPr>
              <a:t>he installing agency will need to provide a post-construction certification that the stream restoration project:</a:t>
            </a:r>
          </a:p>
          <a:p>
            <a:pPr marL="274320" indent="-274320" eaLnBrk="1" fontAlgn="auto" hangingPunct="1">
              <a:spcAft>
                <a:spcPts val="0"/>
              </a:spcAft>
              <a:buClrTx/>
              <a:buFont typeface="Wingdings 2"/>
              <a:buChar char=""/>
              <a:defRPr/>
            </a:pPr>
            <a:endParaRPr lang="en-US" dirty="0" smtClean="0">
              <a:latin typeface="Comic Sans MS" pitchFamily="66" charset="0"/>
            </a:endParaRPr>
          </a:p>
          <a:p>
            <a:pPr marL="548640" lvl="1" indent="-274320" eaLnBrk="1" fontAlgn="auto" hangingPunct="1">
              <a:spcAft>
                <a:spcPts val="0"/>
              </a:spcAft>
              <a:buClrTx/>
              <a:buFont typeface="Wingdings"/>
              <a:buChar char=""/>
              <a:defRPr/>
            </a:pPr>
            <a:r>
              <a:rPr lang="en-US" dirty="0" smtClean="0">
                <a:solidFill>
                  <a:schemeClr val="tx1"/>
                </a:solidFill>
                <a:latin typeface="Comic Sans MS" pitchFamily="66" charset="0"/>
              </a:rPr>
              <a:t>was installed properly, </a:t>
            </a:r>
          </a:p>
          <a:p>
            <a:pPr marL="548640" lvl="1" indent="-274320" eaLnBrk="1" fontAlgn="auto" hangingPunct="1">
              <a:spcAft>
                <a:spcPts val="0"/>
              </a:spcAft>
              <a:buClrTx/>
              <a:buFont typeface="Wingdings"/>
              <a:buChar char=""/>
              <a:defRPr/>
            </a:pPr>
            <a:r>
              <a:rPr lang="en-US" dirty="0" smtClean="0">
                <a:solidFill>
                  <a:schemeClr val="tx1"/>
                </a:solidFill>
                <a:latin typeface="Comic Sans MS" pitchFamily="66" charset="0"/>
              </a:rPr>
              <a:t>meets or exceeds its functional restoration objectives </a:t>
            </a:r>
          </a:p>
          <a:p>
            <a:pPr marL="548640" lvl="1" indent="-274320" eaLnBrk="1" fontAlgn="auto" hangingPunct="1">
              <a:spcAft>
                <a:spcPts val="0"/>
              </a:spcAft>
              <a:buClrTx/>
              <a:buFont typeface="Wingdings"/>
              <a:buChar char=""/>
              <a:defRPr/>
            </a:pPr>
            <a:r>
              <a:rPr lang="en-US" dirty="0" smtClean="0">
                <a:solidFill>
                  <a:schemeClr val="tx1"/>
                </a:solidFill>
                <a:latin typeface="Comic Sans MS" pitchFamily="66" charset="0"/>
              </a:rPr>
              <a:t>hydraulically and </a:t>
            </a:r>
            <a:r>
              <a:rPr lang="en-US" dirty="0" err="1" smtClean="0">
                <a:solidFill>
                  <a:schemeClr val="tx1"/>
                </a:solidFill>
                <a:latin typeface="Comic Sans MS" pitchFamily="66" charset="0"/>
              </a:rPr>
              <a:t>vegetatively</a:t>
            </a:r>
            <a:r>
              <a:rPr lang="en-US" dirty="0" smtClean="0">
                <a:solidFill>
                  <a:schemeClr val="tx1"/>
                </a:solidFill>
                <a:latin typeface="Comic Sans MS" pitchFamily="66" charset="0"/>
              </a:rPr>
              <a:t> stable, </a:t>
            </a:r>
          </a:p>
          <a:p>
            <a:pPr marL="274320" indent="-274320" eaLnBrk="1" fontAlgn="auto" hangingPunct="1">
              <a:spcAft>
                <a:spcPts val="0"/>
              </a:spcAft>
              <a:buClrTx/>
              <a:buFont typeface="Wingdings 2"/>
              <a:buNone/>
              <a:defRPr/>
            </a:pPr>
            <a:endParaRPr lang="en-US" dirty="0">
              <a:latin typeface="Comic Sans MS" pitchFamily="66" charset="0"/>
            </a:endParaRPr>
          </a:p>
          <a:p>
            <a:pPr marL="274320" indent="-274320" eaLnBrk="1" fontAlgn="auto" hangingPunct="1">
              <a:spcAft>
                <a:spcPts val="0"/>
              </a:spcAft>
              <a:buClrTx/>
              <a:buFont typeface="Wingdings 2"/>
              <a:buChar char=""/>
              <a:defRPr/>
            </a:pPr>
            <a:r>
              <a:rPr lang="en-US" dirty="0" smtClean="0">
                <a:latin typeface="Comic Sans MS" pitchFamily="66" charset="0"/>
              </a:rPr>
              <a:t>Initial verification is provided either by the designer, local inspector or state permit authority</a:t>
            </a:r>
          </a:p>
          <a:p>
            <a:pPr marL="274320"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01625" y="228600"/>
            <a:ext cx="8534400" cy="606425"/>
          </a:xfrm>
        </p:spPr>
        <p:txBody>
          <a:bodyPr/>
          <a:lstStyle/>
          <a:p>
            <a:pPr eaLnBrk="1" hangingPunct="1"/>
            <a:r>
              <a:rPr lang="en-US" sz="2800" b="1" dirty="0" smtClean="0">
                <a:solidFill>
                  <a:schemeClr val="tx1"/>
                </a:solidFill>
                <a:latin typeface="Comic Sans MS" pitchFamily="66" charset="0"/>
              </a:rPr>
              <a:t>Verification of Stream Restoration Credit </a:t>
            </a:r>
          </a:p>
        </p:txBody>
      </p:sp>
      <p:sp>
        <p:nvSpPr>
          <p:cNvPr id="55299" name="Rectangle 2"/>
          <p:cNvSpPr>
            <a:spLocks noChangeArrowheads="1"/>
          </p:cNvSpPr>
          <p:nvPr/>
        </p:nvSpPr>
        <p:spPr bwMode="auto">
          <a:xfrm>
            <a:off x="685800" y="1275056"/>
            <a:ext cx="7848600" cy="5093702"/>
          </a:xfrm>
          <a:prstGeom prst="rect">
            <a:avLst/>
          </a:prstGeom>
          <a:noFill/>
          <a:ln w="9525">
            <a:noFill/>
            <a:miter lim="800000"/>
            <a:headEnd/>
            <a:tailEnd/>
          </a:ln>
        </p:spPr>
        <p:txBody>
          <a:bodyPr anchor="ctr">
            <a:spAutoFit/>
          </a:bodyPr>
          <a:lstStyle/>
          <a:p>
            <a:pPr marL="342900" indent="-342900">
              <a:buFont typeface="Arial" charset="0"/>
              <a:buChar char="•"/>
            </a:pPr>
            <a:r>
              <a:rPr lang="en-US" sz="2500" dirty="0">
                <a:latin typeface="Comic Sans MS" pitchFamily="66" charset="0"/>
                <a:ea typeface="Calibri" pitchFamily="34" charset="0"/>
                <a:cs typeface="Times New Roman" pitchFamily="18" charset="0"/>
              </a:rPr>
              <a:t>Max duration for the removal credits is 5 years</a:t>
            </a:r>
          </a:p>
          <a:p>
            <a:pPr marL="342900" indent="-342900">
              <a:buFont typeface="Arial" charset="0"/>
              <a:buChar char="•"/>
            </a:pPr>
            <a:endParaRPr lang="en-US" sz="2500" dirty="0">
              <a:latin typeface="Comic Sans MS" pitchFamily="66" charset="0"/>
              <a:ea typeface="Calibri" pitchFamily="34" charset="0"/>
              <a:cs typeface="Times New Roman" pitchFamily="18" charset="0"/>
            </a:endParaRPr>
          </a:p>
          <a:p>
            <a:pPr marL="342900" indent="-342900">
              <a:buFont typeface="Arial" charset="0"/>
              <a:buChar char="•"/>
            </a:pPr>
            <a:r>
              <a:rPr lang="en-US" sz="2500" dirty="0">
                <a:latin typeface="Comic Sans MS" pitchFamily="66" charset="0"/>
                <a:ea typeface="Calibri" pitchFamily="34" charset="0"/>
                <a:cs typeface="Times New Roman" pitchFamily="18" charset="0"/>
              </a:rPr>
              <a:t>Credit is renewed based on a field performance inspection that verifies the project still exists, is adequately maintained and operating as designed. </a:t>
            </a:r>
          </a:p>
          <a:p>
            <a:pPr marL="342900" indent="-342900">
              <a:buFont typeface="Arial" charset="0"/>
              <a:buChar char="•"/>
            </a:pPr>
            <a:endParaRPr lang="en-US" sz="2500" dirty="0">
              <a:latin typeface="Comic Sans MS" pitchFamily="66" charset="0"/>
              <a:ea typeface="Calibri" pitchFamily="34" charset="0"/>
              <a:cs typeface="Times New Roman" pitchFamily="18" charset="0"/>
            </a:endParaRPr>
          </a:p>
          <a:p>
            <a:pPr marL="342900" indent="-342900">
              <a:buFont typeface="Arial" charset="0"/>
              <a:buChar char="•"/>
            </a:pPr>
            <a:r>
              <a:rPr lang="en-US" sz="2500" dirty="0">
                <a:latin typeface="Comic Sans MS" pitchFamily="66" charset="0"/>
                <a:ea typeface="Calibri" pitchFamily="34" charset="0"/>
                <a:cs typeface="Times New Roman" pitchFamily="18" charset="0"/>
              </a:rPr>
              <a:t>Credit is lost if project cannot be verified (i.e., does not pass inspection).</a:t>
            </a:r>
          </a:p>
          <a:p>
            <a:pPr marL="342900" indent="-342900">
              <a:buFont typeface="Arial" charset="0"/>
              <a:buChar char="•"/>
            </a:pPr>
            <a:endParaRPr lang="en-US" sz="2500" dirty="0">
              <a:latin typeface="Comic Sans MS" pitchFamily="66" charset="0"/>
              <a:ea typeface="Calibri" pitchFamily="34" charset="0"/>
              <a:cs typeface="Times New Roman" pitchFamily="18" charset="0"/>
            </a:endParaRPr>
          </a:p>
          <a:p>
            <a:pPr marL="342900" indent="-342900">
              <a:buFont typeface="Arial" charset="0"/>
              <a:buChar char="•"/>
            </a:pPr>
            <a:r>
              <a:rPr lang="en-US" sz="2500" dirty="0">
                <a:latin typeface="Comic Sans MS" pitchFamily="66" charset="0"/>
                <a:ea typeface="Calibri" pitchFamily="34" charset="0"/>
                <a:cs typeface="Times New Roman" pitchFamily="18" charset="0"/>
              </a:rPr>
              <a:t>This creates strong incentive for localities to monitor the long term performance of their projects</a:t>
            </a:r>
            <a:endParaRPr lang="en-US" sz="2500" dirty="0">
              <a:latin typeface="Comic Sans MS" pitchFamily="66" charset="0"/>
              <a:ea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omic Sans MS" pitchFamily="66" charset="0"/>
              </a:rPr>
              <a:t>Reporting Requirements</a:t>
            </a:r>
            <a:endParaRPr lang="en-US" dirty="0">
              <a:latin typeface="Comic Sans MS" pitchFamily="66" charset="0"/>
            </a:endParaRPr>
          </a:p>
        </p:txBody>
      </p:sp>
      <p:sp>
        <p:nvSpPr>
          <p:cNvPr id="4" name="Title 1"/>
          <p:cNvSpPr txBox="1">
            <a:spLocks/>
          </p:cNvSpPr>
          <p:nvPr/>
        </p:nvSpPr>
        <p:spPr>
          <a:xfrm>
            <a:off x="304800" y="0"/>
            <a:ext cx="8534400" cy="758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5" name="Content Placeholder 2"/>
          <p:cNvSpPr txBox="1">
            <a:spLocks/>
          </p:cNvSpPr>
          <p:nvPr/>
        </p:nvSpPr>
        <p:spPr>
          <a:xfrm>
            <a:off x="533400" y="5638800"/>
            <a:ext cx="6294438" cy="3962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en-US" sz="1600" b="0" i="0" u="none" strike="noStrike" kern="1200" cap="none" spc="0" normalizeH="0" baseline="0" noProof="0" smtClean="0">
                <a:ln>
                  <a:noFill/>
                </a:ln>
                <a:solidFill>
                  <a:schemeClr val="tx1"/>
                </a:solidFill>
                <a:effectLst/>
                <a:uLnTx/>
                <a:uFillTx/>
                <a:latin typeface="Comic Sans MS" pitchFamily="66" charset="0"/>
                <a:ea typeface="+mn-ea"/>
                <a:cs typeface="+mn-cs"/>
              </a:rPr>
              <a:t>More detailed project data and protocol computations to be archived in permit files, a subset of which may be audited or cross-checked by state agencies</a:t>
            </a:r>
          </a:p>
        </p:txBody>
      </p:sp>
      <p:sp>
        <p:nvSpPr>
          <p:cNvPr id="6" name="TextBox 3"/>
          <p:cNvSpPr txBox="1">
            <a:spLocks noChangeArrowheads="1"/>
          </p:cNvSpPr>
          <p:nvPr/>
        </p:nvSpPr>
        <p:spPr bwMode="auto">
          <a:xfrm>
            <a:off x="3810000" y="1600200"/>
            <a:ext cx="1509713" cy="298450"/>
          </a:xfrm>
          <a:prstGeom prst="rect">
            <a:avLst/>
          </a:prstGeom>
          <a:solidFill>
            <a:srgbClr val="00B050"/>
          </a:solidFill>
          <a:ln w="9525">
            <a:solidFill>
              <a:schemeClr val="tx1"/>
            </a:solidFill>
            <a:miter lim="800000"/>
            <a:headEnd/>
            <a:tailEnd/>
          </a:ln>
        </p:spPr>
        <p:txBody>
          <a:bodyPr wrap="none" lIns="82058" tIns="41029" rIns="82058" bIns="41029">
            <a:spAutoFit/>
          </a:bodyPr>
          <a:lstStyle/>
          <a:p>
            <a:pPr algn="ctr"/>
            <a:r>
              <a:rPr lang="en-US" sz="1400" b="1">
                <a:latin typeface="Comic Sans MS" pitchFamily="66" charset="0"/>
              </a:rPr>
              <a:t>Stream Project</a:t>
            </a:r>
          </a:p>
        </p:txBody>
      </p:sp>
      <p:sp>
        <p:nvSpPr>
          <p:cNvPr id="7" name="TextBox 6"/>
          <p:cNvSpPr txBox="1"/>
          <p:nvPr/>
        </p:nvSpPr>
        <p:spPr>
          <a:xfrm>
            <a:off x="3810000" y="2514600"/>
            <a:ext cx="1560513" cy="514350"/>
          </a:xfrm>
          <a:prstGeom prst="rect">
            <a:avLst/>
          </a:prstGeom>
          <a:solidFill>
            <a:schemeClr val="accent3">
              <a:lumMod val="60000"/>
              <a:lumOff val="40000"/>
            </a:schemeClr>
          </a:solidFill>
          <a:ln>
            <a:solidFill>
              <a:schemeClr val="tx1"/>
            </a:solidFill>
          </a:ln>
        </p:spPr>
        <p:txBody>
          <a:bodyPr wrap="none" lIns="82058" tIns="41029" rIns="82058" bIns="41029">
            <a:spAutoFit/>
          </a:bodyPr>
          <a:lstStyle/>
          <a:p>
            <a:pPr algn="ctr">
              <a:defRPr/>
            </a:pPr>
            <a:r>
              <a:rPr lang="en-US" sz="1400" b="1" dirty="0">
                <a:latin typeface="Comic Sans MS" pitchFamily="66" charset="0"/>
              </a:rPr>
              <a:t>Non-Conforming</a:t>
            </a:r>
          </a:p>
          <a:p>
            <a:pPr algn="ctr">
              <a:defRPr/>
            </a:pPr>
            <a:r>
              <a:rPr lang="en-US" sz="1400" b="1" dirty="0">
                <a:latin typeface="Comic Sans MS" pitchFamily="66" charset="0"/>
              </a:rPr>
              <a:t>Project</a:t>
            </a:r>
          </a:p>
        </p:txBody>
      </p:sp>
      <p:sp>
        <p:nvSpPr>
          <p:cNvPr id="8" name="TextBox 7"/>
          <p:cNvSpPr txBox="1"/>
          <p:nvPr/>
        </p:nvSpPr>
        <p:spPr>
          <a:xfrm>
            <a:off x="7010400" y="1600200"/>
            <a:ext cx="1116013" cy="514350"/>
          </a:xfrm>
          <a:prstGeom prst="rect">
            <a:avLst/>
          </a:prstGeom>
          <a:solidFill>
            <a:schemeClr val="accent3">
              <a:lumMod val="60000"/>
              <a:lumOff val="40000"/>
            </a:schemeClr>
          </a:solidFill>
          <a:ln>
            <a:solidFill>
              <a:schemeClr val="tx1"/>
            </a:solidFill>
          </a:ln>
        </p:spPr>
        <p:txBody>
          <a:bodyPr wrap="none" lIns="82058" tIns="41029" rIns="82058" bIns="41029">
            <a:spAutoFit/>
          </a:bodyPr>
          <a:lstStyle/>
          <a:p>
            <a:pPr algn="ctr">
              <a:defRPr/>
            </a:pPr>
            <a:r>
              <a:rPr lang="en-US" sz="1400" b="1" dirty="0">
                <a:latin typeface="Comic Sans MS" pitchFamily="66" charset="0"/>
              </a:rPr>
              <a:t>Conforming</a:t>
            </a:r>
          </a:p>
          <a:p>
            <a:pPr algn="ctr">
              <a:defRPr/>
            </a:pPr>
            <a:r>
              <a:rPr lang="en-US" sz="1400" b="1" dirty="0">
                <a:latin typeface="Comic Sans MS" pitchFamily="66" charset="0"/>
              </a:rPr>
              <a:t>Project</a:t>
            </a:r>
          </a:p>
        </p:txBody>
      </p:sp>
      <p:sp>
        <p:nvSpPr>
          <p:cNvPr id="9" name="TextBox 8"/>
          <p:cNvSpPr txBox="1"/>
          <p:nvPr/>
        </p:nvSpPr>
        <p:spPr>
          <a:xfrm>
            <a:off x="4038600" y="3276600"/>
            <a:ext cx="1093788" cy="944634"/>
          </a:xfrm>
          <a:prstGeom prst="rect">
            <a:avLst/>
          </a:prstGeom>
          <a:solidFill>
            <a:schemeClr val="accent6">
              <a:lumMod val="60000"/>
              <a:lumOff val="40000"/>
            </a:schemeClr>
          </a:solidFill>
          <a:ln>
            <a:solidFill>
              <a:schemeClr val="tx1"/>
            </a:solidFill>
          </a:ln>
        </p:spPr>
        <p:txBody>
          <a:bodyPr lIns="82058" tIns="41029" rIns="82058" bIns="41029">
            <a:spAutoFit/>
          </a:bodyPr>
          <a:lstStyle/>
          <a:p>
            <a:pPr algn="ctr">
              <a:defRPr/>
            </a:pPr>
            <a:r>
              <a:rPr lang="en-US" sz="1400" b="1" dirty="0">
                <a:latin typeface="Comic Sans MS" pitchFamily="66" charset="0"/>
              </a:rPr>
              <a:t>Use </a:t>
            </a:r>
            <a:r>
              <a:rPr lang="en-US" sz="1400" b="1" dirty="0" smtClean="0">
                <a:latin typeface="Comic Sans MS" pitchFamily="66" charset="0"/>
              </a:rPr>
              <a:t>Interim  </a:t>
            </a:r>
            <a:r>
              <a:rPr lang="en-US" sz="1400" b="1" dirty="0">
                <a:latin typeface="Comic Sans MS" pitchFamily="66" charset="0"/>
              </a:rPr>
              <a:t>removal rate</a:t>
            </a:r>
          </a:p>
        </p:txBody>
      </p:sp>
      <p:sp>
        <p:nvSpPr>
          <p:cNvPr id="10" name="TextBox 9"/>
          <p:cNvSpPr txBox="1"/>
          <p:nvPr/>
        </p:nvSpPr>
        <p:spPr>
          <a:xfrm>
            <a:off x="7010400" y="2209800"/>
            <a:ext cx="1143000" cy="514350"/>
          </a:xfrm>
          <a:prstGeom prst="rect">
            <a:avLst/>
          </a:prstGeom>
          <a:solidFill>
            <a:schemeClr val="accent1">
              <a:lumMod val="20000"/>
              <a:lumOff val="80000"/>
            </a:schemeClr>
          </a:solidFill>
          <a:ln>
            <a:solidFill>
              <a:schemeClr val="tx1"/>
            </a:solidFill>
          </a:ln>
        </p:spPr>
        <p:txBody>
          <a:bodyPr lIns="82058" tIns="41029" rIns="82058" bIns="41029">
            <a:spAutoFit/>
          </a:bodyPr>
          <a:lstStyle/>
          <a:p>
            <a:pPr algn="ctr">
              <a:defRPr/>
            </a:pPr>
            <a:r>
              <a:rPr lang="en-US" sz="1400" b="1" dirty="0">
                <a:latin typeface="Comic Sans MS" pitchFamily="66" charset="0"/>
              </a:rPr>
              <a:t>Use new Protocols</a:t>
            </a:r>
          </a:p>
        </p:txBody>
      </p:sp>
      <p:sp>
        <p:nvSpPr>
          <p:cNvPr id="11" name="TextBox 10"/>
          <p:cNvSpPr txBox="1"/>
          <p:nvPr/>
        </p:nvSpPr>
        <p:spPr>
          <a:xfrm>
            <a:off x="6781800" y="2895600"/>
            <a:ext cx="1958975" cy="3529957"/>
          </a:xfrm>
          <a:prstGeom prst="rect">
            <a:avLst/>
          </a:prstGeom>
          <a:solidFill>
            <a:schemeClr val="accent1">
              <a:lumMod val="20000"/>
              <a:lumOff val="80000"/>
            </a:schemeClr>
          </a:solidFill>
          <a:ln>
            <a:solidFill>
              <a:schemeClr val="tx1"/>
            </a:solidFill>
          </a:ln>
        </p:spPr>
        <p:txBody>
          <a:bodyPr lIns="82058" tIns="41029" rIns="82058" bIns="41029">
            <a:spAutoFit/>
          </a:bodyPr>
          <a:lstStyle/>
          <a:p>
            <a:pPr algn="ctr">
              <a:defRPr/>
            </a:pPr>
            <a:r>
              <a:rPr lang="en-US" sz="1400" b="1" dirty="0">
                <a:latin typeface="Comic Sans MS" pitchFamily="66" charset="0"/>
              </a:rPr>
              <a:t>Reporting Needs:</a:t>
            </a:r>
          </a:p>
          <a:p>
            <a:pPr>
              <a:defRPr/>
            </a:pPr>
            <a:r>
              <a:rPr lang="en-US" sz="1400" dirty="0">
                <a:latin typeface="Comic Sans MS" pitchFamily="66" charset="0"/>
              </a:rPr>
              <a:t>Type</a:t>
            </a:r>
          </a:p>
          <a:p>
            <a:pPr>
              <a:defRPr/>
            </a:pPr>
            <a:r>
              <a:rPr lang="en-US" sz="1400" dirty="0">
                <a:latin typeface="Comic Sans MS" pitchFamily="66" charset="0"/>
              </a:rPr>
              <a:t>Length</a:t>
            </a:r>
          </a:p>
          <a:p>
            <a:pPr>
              <a:defRPr/>
            </a:pPr>
            <a:r>
              <a:rPr lang="en-US" sz="1400" dirty="0" smtClean="0">
                <a:latin typeface="Comic Sans MS" pitchFamily="66" charset="0"/>
              </a:rPr>
              <a:t>Protocol(s</a:t>
            </a:r>
            <a:r>
              <a:rPr lang="en-US" sz="1400" dirty="0">
                <a:latin typeface="Comic Sans MS" pitchFamily="66" charset="0"/>
              </a:rPr>
              <a:t>) Used</a:t>
            </a:r>
          </a:p>
          <a:p>
            <a:pPr>
              <a:defRPr/>
            </a:pPr>
            <a:r>
              <a:rPr lang="en-US" sz="1400" dirty="0">
                <a:latin typeface="Comic Sans MS" pitchFamily="66" charset="0"/>
              </a:rPr>
              <a:t>12 Digit Watershed</a:t>
            </a:r>
          </a:p>
          <a:p>
            <a:pPr>
              <a:defRPr/>
            </a:pPr>
            <a:r>
              <a:rPr lang="en-US" sz="1400" dirty="0">
                <a:latin typeface="Comic Sans MS" pitchFamily="66" charset="0"/>
              </a:rPr>
              <a:t>Date Installed</a:t>
            </a:r>
          </a:p>
          <a:p>
            <a:pPr>
              <a:defRPr/>
            </a:pPr>
            <a:r>
              <a:rPr lang="en-US" sz="1400" dirty="0" smtClean="0">
                <a:latin typeface="Comic Sans MS" pitchFamily="66" charset="0"/>
              </a:rPr>
              <a:t>Location, DA and land cover treated</a:t>
            </a:r>
            <a:endParaRPr lang="en-US" sz="1400" dirty="0">
              <a:latin typeface="Comic Sans MS" pitchFamily="66" charset="0"/>
            </a:endParaRPr>
          </a:p>
          <a:p>
            <a:pPr>
              <a:defRPr/>
            </a:pPr>
            <a:r>
              <a:rPr lang="en-US" sz="1400" dirty="0">
                <a:latin typeface="Comic Sans MS" pitchFamily="66" charset="0"/>
              </a:rPr>
              <a:t>Projected </a:t>
            </a:r>
            <a:r>
              <a:rPr lang="en-US" sz="1400" dirty="0" smtClean="0">
                <a:latin typeface="Comic Sans MS" pitchFamily="66" charset="0"/>
              </a:rPr>
              <a:t>TSS, TP and TN </a:t>
            </a:r>
            <a:r>
              <a:rPr lang="en-US" sz="1400" dirty="0">
                <a:latin typeface="Comic Sans MS" pitchFamily="66" charset="0"/>
              </a:rPr>
              <a:t>Load </a:t>
            </a:r>
            <a:r>
              <a:rPr lang="en-US" sz="1400" dirty="0" smtClean="0">
                <a:latin typeface="Comic Sans MS" pitchFamily="66" charset="0"/>
              </a:rPr>
              <a:t>Reduction</a:t>
            </a:r>
          </a:p>
          <a:p>
            <a:pPr>
              <a:defRPr/>
            </a:pPr>
            <a:r>
              <a:rPr lang="en-US" sz="1400" dirty="0" smtClean="0">
                <a:latin typeface="Comic Sans MS" pitchFamily="66" charset="0"/>
              </a:rPr>
              <a:t>Wetland area and FP connection storm</a:t>
            </a:r>
          </a:p>
          <a:p>
            <a:pPr>
              <a:defRPr/>
            </a:pPr>
            <a:r>
              <a:rPr lang="en-US" sz="1400" dirty="0" smtClean="0">
                <a:latin typeface="Comic Sans MS" pitchFamily="66" charset="0"/>
              </a:rPr>
              <a:t>Hyporheic box dimensions and BH ratio</a:t>
            </a:r>
            <a:endParaRPr lang="en-US" sz="1400" dirty="0">
              <a:latin typeface="Comic Sans MS" pitchFamily="66" charset="0"/>
            </a:endParaRPr>
          </a:p>
        </p:txBody>
      </p:sp>
      <p:cxnSp>
        <p:nvCxnSpPr>
          <p:cNvPr id="12" name="Straight Connector 11"/>
          <p:cNvCxnSpPr>
            <a:stCxn id="16" idx="3"/>
          </p:cNvCxnSpPr>
          <p:nvPr/>
        </p:nvCxnSpPr>
        <p:spPr>
          <a:xfrm flipV="1">
            <a:off x="2755900" y="1676400"/>
            <a:ext cx="1143000" cy="257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5410200" y="1752600"/>
            <a:ext cx="1651000" cy="200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9" idx="0"/>
          </p:cNvCxnSpPr>
          <p:nvPr/>
        </p:nvCxnSpPr>
        <p:spPr>
          <a:xfrm>
            <a:off x="4572000" y="2971800"/>
            <a:ext cx="1349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 idx="2"/>
            <a:endCxn id="11" idx="0"/>
          </p:cNvCxnSpPr>
          <p:nvPr/>
        </p:nvCxnSpPr>
        <p:spPr>
          <a:xfrm>
            <a:off x="7581900" y="2724150"/>
            <a:ext cx="179388" cy="17145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05000" y="1676400"/>
            <a:ext cx="850900" cy="514350"/>
          </a:xfrm>
          <a:prstGeom prst="rect">
            <a:avLst/>
          </a:prstGeom>
          <a:solidFill>
            <a:schemeClr val="accent3">
              <a:lumMod val="60000"/>
              <a:lumOff val="40000"/>
            </a:schemeClr>
          </a:solidFill>
          <a:ln>
            <a:solidFill>
              <a:schemeClr val="tx1"/>
            </a:solidFill>
          </a:ln>
        </p:spPr>
        <p:txBody>
          <a:bodyPr wrap="none" lIns="82058" tIns="41029" rIns="82058" bIns="41029">
            <a:spAutoFit/>
          </a:bodyPr>
          <a:lstStyle/>
          <a:p>
            <a:pPr algn="ctr">
              <a:defRPr/>
            </a:pPr>
            <a:r>
              <a:rPr lang="en-US" sz="1400" b="1" dirty="0">
                <a:latin typeface="Comic Sans MS" pitchFamily="66" charset="0"/>
              </a:rPr>
              <a:t>Historic</a:t>
            </a:r>
          </a:p>
          <a:p>
            <a:pPr algn="ctr">
              <a:defRPr/>
            </a:pPr>
            <a:r>
              <a:rPr lang="en-US" sz="1400" b="1" dirty="0">
                <a:latin typeface="Comic Sans MS" pitchFamily="66" charset="0"/>
              </a:rPr>
              <a:t>Project</a:t>
            </a:r>
          </a:p>
        </p:txBody>
      </p:sp>
      <p:sp>
        <p:nvSpPr>
          <p:cNvPr id="17" name="TextBox 16"/>
          <p:cNvSpPr txBox="1"/>
          <p:nvPr/>
        </p:nvSpPr>
        <p:spPr>
          <a:xfrm>
            <a:off x="1905000" y="2514600"/>
            <a:ext cx="1066800" cy="1160463"/>
          </a:xfrm>
          <a:prstGeom prst="rect">
            <a:avLst/>
          </a:prstGeom>
          <a:solidFill>
            <a:schemeClr val="accent6">
              <a:lumMod val="60000"/>
              <a:lumOff val="40000"/>
            </a:schemeClr>
          </a:solidFill>
          <a:ln>
            <a:solidFill>
              <a:schemeClr val="tx1"/>
            </a:solidFill>
          </a:ln>
        </p:spPr>
        <p:txBody>
          <a:bodyPr lIns="82058" tIns="41029" rIns="82058" bIns="41029">
            <a:spAutoFit/>
          </a:bodyPr>
          <a:lstStyle/>
          <a:p>
            <a:pPr algn="ctr">
              <a:defRPr/>
            </a:pPr>
            <a:r>
              <a:rPr lang="en-US" sz="1400" b="1" dirty="0">
                <a:latin typeface="Comic Sans MS" pitchFamily="66" charset="0"/>
              </a:rPr>
              <a:t>Use interim efficiency removal rate</a:t>
            </a:r>
          </a:p>
        </p:txBody>
      </p:sp>
      <p:sp>
        <p:nvSpPr>
          <p:cNvPr id="18" name="TextBox 17"/>
          <p:cNvSpPr txBox="1"/>
          <p:nvPr/>
        </p:nvSpPr>
        <p:spPr>
          <a:xfrm>
            <a:off x="1828800" y="4191000"/>
            <a:ext cx="1219200" cy="1374775"/>
          </a:xfrm>
          <a:prstGeom prst="rect">
            <a:avLst/>
          </a:prstGeom>
          <a:solidFill>
            <a:schemeClr val="accent6">
              <a:lumMod val="60000"/>
              <a:lumOff val="40000"/>
            </a:schemeClr>
          </a:solidFill>
          <a:ln>
            <a:solidFill>
              <a:schemeClr val="tx1"/>
            </a:solidFill>
          </a:ln>
        </p:spPr>
        <p:txBody>
          <a:bodyPr lIns="82058" tIns="41029" rIns="82058" bIns="41029">
            <a:spAutoFit/>
          </a:bodyPr>
          <a:lstStyle/>
          <a:p>
            <a:pPr algn="ctr">
              <a:defRPr/>
            </a:pPr>
            <a:r>
              <a:rPr lang="en-US" sz="1400" b="1" dirty="0">
                <a:latin typeface="Comic Sans MS" pitchFamily="66" charset="0"/>
              </a:rPr>
              <a:t>Reporting Needs:</a:t>
            </a:r>
          </a:p>
          <a:p>
            <a:pPr>
              <a:defRPr/>
            </a:pPr>
            <a:r>
              <a:rPr lang="en-US" sz="1400" dirty="0">
                <a:latin typeface="Comic Sans MS" pitchFamily="66" charset="0"/>
              </a:rPr>
              <a:t>Length</a:t>
            </a:r>
          </a:p>
          <a:p>
            <a:pPr>
              <a:defRPr/>
            </a:pPr>
            <a:r>
              <a:rPr lang="en-US" sz="1400" dirty="0">
                <a:latin typeface="Comic Sans MS" pitchFamily="66" charset="0"/>
              </a:rPr>
              <a:t>Date Installed</a:t>
            </a:r>
          </a:p>
          <a:p>
            <a:pPr>
              <a:defRPr/>
            </a:pPr>
            <a:r>
              <a:rPr lang="en-US" sz="1400" dirty="0">
                <a:latin typeface="Comic Sans MS" pitchFamily="66" charset="0"/>
              </a:rPr>
              <a:t>Location</a:t>
            </a:r>
          </a:p>
        </p:txBody>
      </p:sp>
      <p:cxnSp>
        <p:nvCxnSpPr>
          <p:cNvPr id="19" name="Straight Connector 18"/>
          <p:cNvCxnSpPr/>
          <p:nvPr/>
        </p:nvCxnSpPr>
        <p:spPr>
          <a:xfrm flipH="1">
            <a:off x="2362200" y="2133600"/>
            <a:ext cx="0" cy="322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7" idx="2"/>
            <a:endCxn id="18" idx="0"/>
          </p:cNvCxnSpPr>
          <p:nvPr/>
        </p:nvCxnSpPr>
        <p:spPr>
          <a:xfrm>
            <a:off x="2438400" y="3675063"/>
            <a:ext cx="0" cy="515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7" idx="0"/>
          </p:cNvCxnSpPr>
          <p:nvPr/>
        </p:nvCxnSpPr>
        <p:spPr>
          <a:xfrm flipH="1">
            <a:off x="4589463" y="1984375"/>
            <a:ext cx="0" cy="53022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09600" y="990600"/>
          <a:ext cx="8153400" cy="4693920"/>
        </p:xfrm>
        <a:graphic>
          <a:graphicData uri="http://schemas.openxmlformats.org/drawingml/2006/table">
            <a:tbl>
              <a:tblPr/>
              <a:tblGrid>
                <a:gridCol w="2133600"/>
                <a:gridCol w="232652"/>
                <a:gridCol w="5787148"/>
              </a:tblGrid>
              <a:tr h="195099">
                <a:tc>
                  <a:txBody>
                    <a:bodyPr/>
                    <a:lstStyle/>
                    <a:p>
                      <a:pPr marL="0" marR="0">
                        <a:spcBef>
                          <a:spcPts val="0"/>
                        </a:spcBef>
                        <a:spcAft>
                          <a:spcPts val="0"/>
                        </a:spcAft>
                      </a:pPr>
                      <a:r>
                        <a:rPr lang="en-US" sz="1400" b="1" i="1" smtClean="0">
                          <a:latin typeface="Comic Sans MS" pitchFamily="66" charset="0"/>
                          <a:ea typeface="Calibri"/>
                          <a:cs typeface="Times New Roman"/>
                        </a:rPr>
                        <a:t>Panelist</a:t>
                      </a:r>
                      <a:endParaRPr lang="en-US" sz="1400" dirty="0">
                        <a:latin typeface="Comic Sans MS" pitchFamily="66" charset="0"/>
                        <a:ea typeface="Calibri"/>
                        <a:cs typeface="Times New Roman"/>
                      </a:endParaRP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1400" b="1" i="1" dirty="0">
                          <a:latin typeface="Comic Sans MS" pitchFamily="66" charset="0"/>
                          <a:ea typeface="Calibri"/>
                          <a:cs typeface="Times New Roman"/>
                        </a:rPr>
                        <a:t>Affiliation</a:t>
                      </a:r>
                      <a:endParaRPr lang="en-US" sz="1400" dirty="0">
                        <a:latin typeface="Comic Sans MS" pitchFamily="66" charset="0"/>
                        <a:ea typeface="Calibri"/>
                        <a:cs typeface="Times New Roman"/>
                      </a:endParaRP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400">
                        <a:latin typeface="Comic Sans MS" pitchFamily="66" charset="0"/>
                        <a:ea typeface="Calibri"/>
                        <a:cs typeface="Times New Roman"/>
                      </a:endParaRP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99">
                <a:tc>
                  <a:txBody>
                    <a:bodyPr/>
                    <a:lstStyle/>
                    <a:p>
                      <a:pPr marL="0" marR="0">
                        <a:spcBef>
                          <a:spcPts val="0"/>
                        </a:spcBef>
                        <a:spcAft>
                          <a:spcPts val="0"/>
                        </a:spcAft>
                      </a:pPr>
                      <a:r>
                        <a:rPr lang="en-US" sz="1400">
                          <a:latin typeface="Comic Sans MS" pitchFamily="66" charset="0"/>
                          <a:ea typeface="Calibri"/>
                          <a:cs typeface="Times New Roman"/>
                        </a:rPr>
                        <a:t>Deb Cappuccitti</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1400">
                          <a:latin typeface="Comic Sans MS" pitchFamily="66" charset="0"/>
                          <a:ea typeface="Calibri"/>
                          <a:cs typeface="Times New Roman"/>
                        </a:rPr>
                        <a:t>Maryland Department of Environment</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400">
                        <a:latin typeface="Comic Sans MS" pitchFamily="66" charset="0"/>
                        <a:ea typeface="Calibri"/>
                        <a:cs typeface="Times New Roman"/>
                      </a:endParaRP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99">
                <a:tc>
                  <a:txBody>
                    <a:bodyPr/>
                    <a:lstStyle/>
                    <a:p>
                      <a:pPr marL="0" marR="0">
                        <a:spcBef>
                          <a:spcPts val="0"/>
                        </a:spcBef>
                        <a:spcAft>
                          <a:spcPts val="0"/>
                        </a:spcAft>
                      </a:pPr>
                      <a:r>
                        <a:rPr lang="en-US" sz="1400">
                          <a:latin typeface="Comic Sans MS" pitchFamily="66" charset="0"/>
                          <a:ea typeface="Calibri"/>
                          <a:cs typeface="Times New Roman"/>
                        </a:rPr>
                        <a:t>Bob Kerr</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1400">
                          <a:latin typeface="Comic Sans MS" pitchFamily="66" charset="0"/>
                          <a:ea typeface="Calibri"/>
                          <a:cs typeface="Times New Roman"/>
                        </a:rPr>
                        <a:t>Kerr Environmental Services (VA)</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400">
                        <a:latin typeface="Comic Sans MS" pitchFamily="66" charset="0"/>
                        <a:ea typeface="Calibri"/>
                        <a:cs typeface="Times New Roman"/>
                      </a:endParaRP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6">
                <a:tc>
                  <a:txBody>
                    <a:bodyPr/>
                    <a:lstStyle/>
                    <a:p>
                      <a:pPr marL="0" marR="0">
                        <a:spcBef>
                          <a:spcPts val="0"/>
                        </a:spcBef>
                        <a:spcAft>
                          <a:spcPts val="0"/>
                        </a:spcAft>
                      </a:pPr>
                      <a:r>
                        <a:rPr lang="en-US" sz="1400">
                          <a:latin typeface="Comic Sans MS" pitchFamily="66" charset="0"/>
                          <a:ea typeface="Calibri"/>
                          <a:cs typeface="Times New Roman"/>
                        </a:rPr>
                        <a:t>Matthew Meyers, PE</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1400" dirty="0">
                          <a:latin typeface="Comic Sans MS" pitchFamily="66" charset="0"/>
                          <a:ea typeface="Calibri"/>
                          <a:cs typeface="Times New Roman"/>
                        </a:rPr>
                        <a:t>Fairfax County (VA) </a:t>
                      </a:r>
                      <a:r>
                        <a:rPr lang="en-US" sz="1400" dirty="0" smtClean="0">
                          <a:latin typeface="Comic Sans MS" pitchFamily="66" charset="0"/>
                          <a:ea typeface="Calibri"/>
                          <a:cs typeface="Times New Roman"/>
                        </a:rPr>
                        <a:t>Dept of </a:t>
                      </a:r>
                      <a:r>
                        <a:rPr lang="en-US" sz="1400" dirty="0">
                          <a:latin typeface="Comic Sans MS" pitchFamily="66" charset="0"/>
                          <a:ea typeface="Calibri"/>
                          <a:cs typeface="Times New Roman"/>
                        </a:rPr>
                        <a:t>Public Works and Environmental Services</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400">
                        <a:latin typeface="Comic Sans MS" pitchFamily="66" charset="0"/>
                        <a:ea typeface="Calibri"/>
                        <a:cs typeface="Times New Roman"/>
                      </a:endParaRP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99">
                <a:tc>
                  <a:txBody>
                    <a:bodyPr/>
                    <a:lstStyle/>
                    <a:p>
                      <a:pPr marL="0" marR="0">
                        <a:spcBef>
                          <a:spcPts val="0"/>
                        </a:spcBef>
                        <a:spcAft>
                          <a:spcPts val="0"/>
                        </a:spcAft>
                      </a:pPr>
                      <a:r>
                        <a:rPr lang="en-US" sz="1400">
                          <a:latin typeface="Comic Sans MS" pitchFamily="66" charset="0"/>
                          <a:ea typeface="Calibri"/>
                          <a:cs typeface="Times New Roman"/>
                        </a:rPr>
                        <a:t>Daniel E. Medina, PE </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1400" dirty="0" smtClean="0">
                          <a:latin typeface="Comic Sans MS" pitchFamily="66" charset="0"/>
                          <a:ea typeface="Calibri"/>
                          <a:cs typeface="Times New Roman"/>
                        </a:rPr>
                        <a:t>Atkins (MD)</a:t>
                      </a:r>
                      <a:endParaRPr lang="en-US" sz="1400" dirty="0">
                        <a:latin typeface="Comic Sans MS" pitchFamily="66" charset="0"/>
                        <a:ea typeface="Calibri"/>
                        <a:cs typeface="Times New Roman"/>
                      </a:endParaRP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400" dirty="0">
                        <a:latin typeface="Comic Sans MS" pitchFamily="66" charset="0"/>
                        <a:ea typeface="Calibri"/>
                        <a:cs typeface="Times New Roman"/>
                      </a:endParaRP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99">
                <a:tc>
                  <a:txBody>
                    <a:bodyPr/>
                    <a:lstStyle/>
                    <a:p>
                      <a:pPr marL="0" marR="0">
                        <a:spcBef>
                          <a:spcPts val="0"/>
                        </a:spcBef>
                        <a:spcAft>
                          <a:spcPts val="0"/>
                        </a:spcAft>
                      </a:pPr>
                      <a:r>
                        <a:rPr lang="en-US" sz="1400">
                          <a:latin typeface="Comic Sans MS" pitchFamily="66" charset="0"/>
                          <a:ea typeface="Calibri"/>
                          <a:cs typeface="Times New Roman"/>
                        </a:rPr>
                        <a:t>Joe Berg</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1400">
                          <a:latin typeface="Comic Sans MS" pitchFamily="66" charset="0"/>
                          <a:ea typeface="Calibri"/>
                          <a:cs typeface="Times New Roman"/>
                        </a:rPr>
                        <a:t>Biohabitats (MD)</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400">
                        <a:latin typeface="Comic Sans MS" pitchFamily="66" charset="0"/>
                        <a:ea typeface="Calibri"/>
                        <a:cs typeface="Times New Roman"/>
                      </a:endParaRP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99">
                <a:tc>
                  <a:txBody>
                    <a:bodyPr/>
                    <a:lstStyle/>
                    <a:p>
                      <a:pPr marL="0" marR="0">
                        <a:spcBef>
                          <a:spcPts val="0"/>
                        </a:spcBef>
                        <a:spcAft>
                          <a:spcPts val="0"/>
                        </a:spcAft>
                      </a:pPr>
                      <a:r>
                        <a:rPr lang="en-US" sz="1400">
                          <a:latin typeface="Comic Sans MS" pitchFamily="66" charset="0"/>
                          <a:ea typeface="Calibri"/>
                          <a:cs typeface="Times New Roman"/>
                        </a:rPr>
                        <a:t>Lisa Fraley-McNeal</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1400">
                          <a:latin typeface="Comic Sans MS" pitchFamily="66" charset="0"/>
                          <a:ea typeface="Calibri"/>
                          <a:cs typeface="Times New Roman"/>
                        </a:rPr>
                        <a:t>Center for Watershed Protection (MD)</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400">
                        <a:latin typeface="Comic Sans MS" pitchFamily="66" charset="0"/>
                        <a:ea typeface="Calibri"/>
                        <a:cs typeface="Times New Roman"/>
                      </a:endParaRP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pPr marL="0" marR="0">
                        <a:spcBef>
                          <a:spcPts val="0"/>
                        </a:spcBef>
                        <a:spcAft>
                          <a:spcPts val="0"/>
                        </a:spcAft>
                      </a:pPr>
                      <a:r>
                        <a:rPr lang="en-US" sz="1400">
                          <a:latin typeface="Comic Sans MS" pitchFamily="66" charset="0"/>
                          <a:ea typeface="Calibri"/>
                          <a:cs typeface="Times New Roman"/>
                        </a:rPr>
                        <a:t>Steve Stewart</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1400" dirty="0">
                          <a:latin typeface="Comic Sans MS" pitchFamily="66" charset="0"/>
                          <a:ea typeface="Calibri"/>
                          <a:cs typeface="Times New Roman"/>
                        </a:rPr>
                        <a:t>Baltimore County Dept of </a:t>
                      </a:r>
                      <a:r>
                        <a:rPr lang="en-US" sz="1400" dirty="0" err="1" smtClean="0">
                          <a:latin typeface="Comic Sans MS" pitchFamily="66" charset="0"/>
                          <a:ea typeface="Calibri"/>
                          <a:cs typeface="Times New Roman"/>
                        </a:rPr>
                        <a:t>Env</a:t>
                      </a:r>
                      <a:r>
                        <a:rPr lang="en-US" sz="1400" dirty="0" smtClean="0">
                          <a:latin typeface="Comic Sans MS" pitchFamily="66" charset="0"/>
                          <a:ea typeface="Calibri"/>
                          <a:cs typeface="Times New Roman"/>
                        </a:rPr>
                        <a:t>. </a:t>
                      </a:r>
                      <a:r>
                        <a:rPr lang="en-US" sz="1400" dirty="0">
                          <a:latin typeface="Comic Sans MS" pitchFamily="66" charset="0"/>
                          <a:ea typeface="Calibri"/>
                          <a:cs typeface="Times New Roman"/>
                        </a:rPr>
                        <a:t>Protection and Sustainability (MD)</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400">
                        <a:latin typeface="Comic Sans MS" pitchFamily="66" charset="0"/>
                        <a:ea typeface="Calibri"/>
                        <a:cs typeface="Times New Roman"/>
                      </a:endParaRP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99">
                <a:tc>
                  <a:txBody>
                    <a:bodyPr/>
                    <a:lstStyle/>
                    <a:p>
                      <a:pPr marL="0" marR="0">
                        <a:spcBef>
                          <a:spcPts val="0"/>
                        </a:spcBef>
                        <a:spcAft>
                          <a:spcPts val="0"/>
                        </a:spcAft>
                      </a:pPr>
                      <a:r>
                        <a:rPr lang="en-US" sz="1400">
                          <a:latin typeface="Comic Sans MS" pitchFamily="66" charset="0"/>
                          <a:ea typeface="Calibri"/>
                          <a:cs typeface="Times New Roman"/>
                        </a:rPr>
                        <a:t>Dave Goerman</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1400">
                          <a:latin typeface="Comic Sans MS" pitchFamily="66" charset="0"/>
                          <a:ea typeface="Calibri"/>
                          <a:cs typeface="Times New Roman"/>
                        </a:rPr>
                        <a:t>Pennsylvania Department of Environmental Protection</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400">
                        <a:latin typeface="Comic Sans MS" pitchFamily="66" charset="0"/>
                        <a:ea typeface="Calibri"/>
                        <a:cs typeface="Times New Roman"/>
                      </a:endParaRP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99">
                <a:tc>
                  <a:txBody>
                    <a:bodyPr/>
                    <a:lstStyle/>
                    <a:p>
                      <a:pPr marL="0" marR="0">
                        <a:spcBef>
                          <a:spcPts val="0"/>
                        </a:spcBef>
                        <a:spcAft>
                          <a:spcPts val="0"/>
                        </a:spcAft>
                      </a:pPr>
                      <a:r>
                        <a:rPr lang="en-US" sz="1400">
                          <a:latin typeface="Comic Sans MS" pitchFamily="66" charset="0"/>
                          <a:ea typeface="Calibri"/>
                          <a:cs typeface="Times New Roman"/>
                        </a:rPr>
                        <a:t>Natalie Hartman</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1400">
                          <a:latin typeface="Comic Sans MS" pitchFamily="66" charset="0"/>
                          <a:ea typeface="Calibri"/>
                          <a:cs typeface="Times New Roman"/>
                        </a:rPr>
                        <a:t>West Virginia Department of Environmental Protection</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400">
                        <a:latin typeface="Comic Sans MS" pitchFamily="66" charset="0"/>
                        <a:ea typeface="Calibri"/>
                        <a:cs typeface="Times New Roman"/>
                      </a:endParaRP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99">
                <a:tc>
                  <a:txBody>
                    <a:bodyPr/>
                    <a:lstStyle/>
                    <a:p>
                      <a:pPr marL="0" marR="0">
                        <a:spcBef>
                          <a:spcPts val="0"/>
                        </a:spcBef>
                        <a:spcAft>
                          <a:spcPts val="0"/>
                        </a:spcAft>
                      </a:pPr>
                      <a:r>
                        <a:rPr lang="en-US" sz="1400">
                          <a:latin typeface="Comic Sans MS" pitchFamily="66" charset="0"/>
                          <a:ea typeface="Calibri"/>
                          <a:cs typeface="Times New Roman"/>
                        </a:rPr>
                        <a:t>Josh Burch</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1400">
                          <a:latin typeface="Comic Sans MS" pitchFamily="66" charset="0"/>
                          <a:ea typeface="Calibri"/>
                          <a:cs typeface="Times New Roman"/>
                        </a:rPr>
                        <a:t>District Department of Environment</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400">
                        <a:latin typeface="Comic Sans MS" pitchFamily="66" charset="0"/>
                        <a:ea typeface="Calibri"/>
                        <a:cs typeface="Times New Roman"/>
                      </a:endParaRP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99">
                <a:tc>
                  <a:txBody>
                    <a:bodyPr/>
                    <a:lstStyle/>
                    <a:p>
                      <a:pPr marL="0" marR="0">
                        <a:spcBef>
                          <a:spcPts val="0"/>
                        </a:spcBef>
                        <a:spcAft>
                          <a:spcPts val="0"/>
                        </a:spcAft>
                      </a:pPr>
                      <a:r>
                        <a:rPr lang="en-US" sz="1400">
                          <a:latin typeface="Comic Sans MS" pitchFamily="66" charset="0"/>
                          <a:ea typeface="Calibri"/>
                          <a:cs typeface="Times New Roman"/>
                        </a:rPr>
                        <a:t>Dr. Robert C. Walter</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1400">
                          <a:latin typeface="Comic Sans MS" pitchFamily="66" charset="0"/>
                          <a:ea typeface="Calibri"/>
                          <a:cs typeface="Times New Roman"/>
                        </a:rPr>
                        <a:t>Franklin and Marshall College</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400">
                        <a:latin typeface="Comic Sans MS" pitchFamily="66" charset="0"/>
                        <a:ea typeface="Calibri"/>
                        <a:cs typeface="Times New Roman"/>
                      </a:endParaRP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99">
                <a:tc>
                  <a:txBody>
                    <a:bodyPr/>
                    <a:lstStyle/>
                    <a:p>
                      <a:pPr marL="0" marR="0">
                        <a:spcBef>
                          <a:spcPts val="0"/>
                        </a:spcBef>
                        <a:spcAft>
                          <a:spcPts val="0"/>
                        </a:spcAft>
                      </a:pPr>
                      <a:r>
                        <a:rPr lang="en-US" sz="1400">
                          <a:latin typeface="Comic Sans MS" pitchFamily="66" charset="0"/>
                          <a:ea typeface="Calibri"/>
                          <a:cs typeface="Times New Roman"/>
                        </a:rPr>
                        <a:t>Dr. Sujay Kaushal</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1400">
                          <a:latin typeface="Comic Sans MS" pitchFamily="66" charset="0"/>
                          <a:ea typeface="Calibri"/>
                          <a:cs typeface="Times New Roman"/>
                        </a:rPr>
                        <a:t>University of Maryland </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400">
                        <a:latin typeface="Comic Sans MS" pitchFamily="66" charset="0"/>
                        <a:ea typeface="Calibri"/>
                        <a:cs typeface="Times New Roman"/>
                      </a:endParaRP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99">
                <a:tc>
                  <a:txBody>
                    <a:bodyPr/>
                    <a:lstStyle/>
                    <a:p>
                      <a:pPr marL="0" marR="0">
                        <a:spcBef>
                          <a:spcPts val="0"/>
                        </a:spcBef>
                        <a:spcAft>
                          <a:spcPts val="0"/>
                        </a:spcAft>
                      </a:pPr>
                      <a:r>
                        <a:rPr lang="en-US" sz="1400">
                          <a:latin typeface="Comic Sans MS" pitchFamily="66" charset="0"/>
                          <a:ea typeface="Calibri"/>
                          <a:cs typeface="Times New Roman"/>
                        </a:rPr>
                        <a:t>Dr. Solange Filoso</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1400">
                          <a:latin typeface="Comic Sans MS" pitchFamily="66" charset="0"/>
                          <a:ea typeface="Calibri"/>
                          <a:cs typeface="Times New Roman"/>
                        </a:rPr>
                        <a:t>University of Maryland</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400">
                        <a:latin typeface="Comic Sans MS" pitchFamily="66" charset="0"/>
                        <a:ea typeface="Calibri"/>
                        <a:cs typeface="Times New Roman"/>
                      </a:endParaRP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99">
                <a:tc>
                  <a:txBody>
                    <a:bodyPr/>
                    <a:lstStyle/>
                    <a:p>
                      <a:pPr marL="0" marR="0">
                        <a:spcBef>
                          <a:spcPts val="0"/>
                        </a:spcBef>
                        <a:spcAft>
                          <a:spcPts val="0"/>
                        </a:spcAft>
                      </a:pPr>
                      <a:r>
                        <a:rPr lang="en-US" sz="1400">
                          <a:latin typeface="Comic Sans MS" pitchFamily="66" charset="0"/>
                          <a:ea typeface="Calibri"/>
                          <a:cs typeface="Times New Roman"/>
                        </a:rPr>
                        <a:t>Julie Winters</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1400">
                          <a:latin typeface="Comic Sans MS" pitchFamily="66" charset="0"/>
                          <a:ea typeface="Calibri"/>
                          <a:cs typeface="Times New Roman"/>
                        </a:rPr>
                        <a:t>US Environmental Protection Agency CBPO</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400">
                        <a:latin typeface="Comic Sans MS" pitchFamily="66" charset="0"/>
                        <a:ea typeface="Calibri"/>
                        <a:cs typeface="Times New Roman"/>
                      </a:endParaRP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99">
                <a:tc>
                  <a:txBody>
                    <a:bodyPr/>
                    <a:lstStyle/>
                    <a:p>
                      <a:pPr marL="0" marR="0">
                        <a:spcBef>
                          <a:spcPts val="0"/>
                        </a:spcBef>
                        <a:spcAft>
                          <a:spcPts val="0"/>
                        </a:spcAft>
                      </a:pPr>
                      <a:r>
                        <a:rPr lang="en-US" sz="1400">
                          <a:latin typeface="Comic Sans MS" pitchFamily="66" charset="0"/>
                          <a:ea typeface="Calibri"/>
                          <a:cs typeface="Times New Roman"/>
                        </a:rPr>
                        <a:t>Bettina Sullivan</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1400">
                          <a:latin typeface="Comic Sans MS" pitchFamily="66" charset="0"/>
                          <a:ea typeface="Calibri"/>
                          <a:cs typeface="Times New Roman"/>
                        </a:rPr>
                        <a:t>Virginia Department of Environmental Quality</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400">
                        <a:latin typeface="Comic Sans MS" pitchFamily="66" charset="0"/>
                        <a:ea typeface="Calibri"/>
                        <a:cs typeface="Times New Roman"/>
                      </a:endParaRP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99">
                <a:tc gridSpan="3">
                  <a:txBody>
                    <a:bodyPr/>
                    <a:lstStyle/>
                    <a:p>
                      <a:pPr marL="0" marR="0">
                        <a:spcBef>
                          <a:spcPts val="0"/>
                        </a:spcBef>
                        <a:spcAft>
                          <a:spcPts val="0"/>
                        </a:spcAft>
                      </a:pPr>
                      <a:r>
                        <a:rPr lang="en-US" sz="1400" b="1">
                          <a:latin typeface="Comic Sans MS" pitchFamily="66" charset="0"/>
                          <a:ea typeface="Calibri"/>
                          <a:cs typeface="Times New Roman"/>
                        </a:rPr>
                        <a:t>Panel Support</a:t>
                      </a:r>
                      <a:endParaRPr lang="en-US" sz="1400">
                        <a:latin typeface="Comic Sans MS" pitchFamily="66" charset="0"/>
                        <a:ea typeface="Calibri"/>
                        <a:cs typeface="Times New Roman"/>
                      </a:endParaRP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90196">
                <a:tc gridSpan="2">
                  <a:txBody>
                    <a:bodyPr/>
                    <a:lstStyle/>
                    <a:p>
                      <a:pPr marL="0" marR="0">
                        <a:spcBef>
                          <a:spcPts val="0"/>
                        </a:spcBef>
                        <a:spcAft>
                          <a:spcPts val="0"/>
                        </a:spcAft>
                      </a:pPr>
                      <a:r>
                        <a:rPr lang="en-US" sz="1400">
                          <a:latin typeface="Comic Sans MS" pitchFamily="66" charset="0"/>
                          <a:ea typeface="Calibri"/>
                          <a:cs typeface="Times New Roman"/>
                        </a:rPr>
                        <a:t>Tom Schueler</a:t>
                      </a:r>
                    </a:p>
                    <a:p>
                      <a:pPr marL="0" marR="0">
                        <a:spcBef>
                          <a:spcPts val="0"/>
                        </a:spcBef>
                        <a:spcAft>
                          <a:spcPts val="0"/>
                        </a:spcAft>
                      </a:pPr>
                      <a:r>
                        <a:rPr lang="en-US" sz="1400">
                          <a:latin typeface="Comic Sans MS" pitchFamily="66" charset="0"/>
                          <a:ea typeface="Calibri"/>
                          <a:cs typeface="Times New Roman"/>
                        </a:rPr>
                        <a:t>Bill Stack</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1400">
                          <a:latin typeface="Comic Sans MS" pitchFamily="66" charset="0"/>
                          <a:ea typeface="Calibri"/>
                          <a:cs typeface="Times New Roman"/>
                        </a:rPr>
                        <a:t>Chesapeake Stormwater Network (facilitator)</a:t>
                      </a:r>
                    </a:p>
                    <a:p>
                      <a:pPr marL="0" marR="0">
                        <a:spcBef>
                          <a:spcPts val="0"/>
                        </a:spcBef>
                        <a:spcAft>
                          <a:spcPts val="0"/>
                        </a:spcAft>
                      </a:pPr>
                      <a:r>
                        <a:rPr lang="en-US" sz="1400">
                          <a:latin typeface="Comic Sans MS" pitchFamily="66" charset="0"/>
                          <a:ea typeface="Calibri"/>
                          <a:cs typeface="Times New Roman"/>
                        </a:rPr>
                        <a:t>Center for Watershed Protection (co-facilitator)</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5296">
                <a:tc gridSpan="3">
                  <a:txBody>
                    <a:bodyPr/>
                    <a:lstStyle/>
                    <a:p>
                      <a:pPr marL="0" marR="0">
                        <a:spcBef>
                          <a:spcPts val="0"/>
                        </a:spcBef>
                        <a:spcAft>
                          <a:spcPts val="0"/>
                        </a:spcAft>
                      </a:pPr>
                      <a:r>
                        <a:rPr lang="en-US" sz="1400" i="1" dirty="0">
                          <a:latin typeface="Comic Sans MS" pitchFamily="66" charset="0"/>
                          <a:ea typeface="Calibri"/>
                          <a:cs typeface="Times New Roman"/>
                        </a:rPr>
                        <a:t>Other Panel Support</a:t>
                      </a:r>
                      <a:r>
                        <a:rPr lang="en-US" sz="1400" dirty="0">
                          <a:latin typeface="Comic Sans MS" pitchFamily="66" charset="0"/>
                          <a:ea typeface="Calibri"/>
                          <a:cs typeface="Times New Roman"/>
                        </a:rPr>
                        <a:t>: Russ Dudley – Tetra Tech, Debra Hopkins – Fish and Wildlife Service, Molly Harrington, CBP CRC, Norm </a:t>
                      </a:r>
                      <a:r>
                        <a:rPr lang="en-US" sz="1400" dirty="0" err="1">
                          <a:latin typeface="Comic Sans MS" pitchFamily="66" charset="0"/>
                          <a:ea typeface="Calibri"/>
                          <a:cs typeface="Times New Roman"/>
                        </a:rPr>
                        <a:t>Goulet</a:t>
                      </a:r>
                      <a:r>
                        <a:rPr lang="en-US" sz="1400" dirty="0">
                          <a:latin typeface="Comic Sans MS" pitchFamily="66" charset="0"/>
                          <a:ea typeface="Calibri"/>
                          <a:cs typeface="Times New Roman"/>
                        </a:rPr>
                        <a:t>, Chair Urban </a:t>
                      </a:r>
                      <a:r>
                        <a:rPr lang="en-US" sz="1400" dirty="0" err="1">
                          <a:latin typeface="Comic Sans MS" pitchFamily="66" charset="0"/>
                          <a:ea typeface="Calibri"/>
                          <a:cs typeface="Times New Roman"/>
                        </a:rPr>
                        <a:t>Stormwater</a:t>
                      </a:r>
                      <a:r>
                        <a:rPr lang="en-US" sz="1400" dirty="0">
                          <a:latin typeface="Comic Sans MS" pitchFamily="66" charset="0"/>
                          <a:ea typeface="Calibri"/>
                          <a:cs typeface="Times New Roman"/>
                        </a:rPr>
                        <a:t> Work Group, Gary </a:t>
                      </a:r>
                      <a:r>
                        <a:rPr lang="en-US" sz="1400" dirty="0" err="1">
                          <a:latin typeface="Comic Sans MS" pitchFamily="66" charset="0"/>
                          <a:ea typeface="Calibri"/>
                          <a:cs typeface="Times New Roman"/>
                        </a:rPr>
                        <a:t>Shenk</a:t>
                      </a:r>
                      <a:r>
                        <a:rPr lang="en-US" sz="1400" dirty="0">
                          <a:latin typeface="Comic Sans MS" pitchFamily="66" charset="0"/>
                          <a:ea typeface="Calibri"/>
                          <a:cs typeface="Times New Roman"/>
                        </a:rPr>
                        <a:t>, EPA CBPO, Jeff Sweeney, EPA CBPO </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
        <p:nvSpPr>
          <p:cNvPr id="19519" name="TextBox 2"/>
          <p:cNvSpPr txBox="1">
            <a:spLocks noChangeArrowheads="1"/>
          </p:cNvSpPr>
          <p:nvPr/>
        </p:nvSpPr>
        <p:spPr bwMode="auto">
          <a:xfrm>
            <a:off x="1752600" y="381000"/>
            <a:ext cx="5580063" cy="461963"/>
          </a:xfrm>
          <a:prstGeom prst="rect">
            <a:avLst/>
          </a:prstGeom>
          <a:noFill/>
          <a:ln w="9525">
            <a:noFill/>
            <a:miter lim="800000"/>
            <a:headEnd/>
            <a:tailEnd/>
          </a:ln>
        </p:spPr>
        <p:txBody>
          <a:bodyPr wrap="none">
            <a:spAutoFit/>
          </a:bodyPr>
          <a:lstStyle/>
          <a:p>
            <a:r>
              <a:rPr lang="en-US" sz="2400" b="1">
                <a:latin typeface="Comic Sans MS" pitchFamily="66" charset="0"/>
              </a:rPr>
              <a:t>Expert Panel on Stream Restoration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000" dirty="0" smtClean="0"/>
              <a:t>		Questions?</a:t>
            </a:r>
            <a:endParaRPr lang="en-US" sz="4000" dirty="0"/>
          </a:p>
        </p:txBody>
      </p:sp>
    </p:spTree>
    <p:extLst>
      <p:ext uri="{BB962C8B-B14F-4D97-AF65-F5344CB8AC3E}">
        <p14:creationId xmlns:p14="http://schemas.microsoft.com/office/powerpoint/2010/main" val="2065609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4294967295"/>
            <p:extLst>
              <p:ext uri="{D42A27DB-BD31-4B8C-83A1-F6EECF244321}">
                <p14:modId xmlns:p14="http://schemas.microsoft.com/office/powerpoint/2010/main" val="3461836848"/>
              </p:ext>
            </p:extLst>
          </p:nvPr>
        </p:nvGraphicFramePr>
        <p:xfrm>
          <a:off x="1371601" y="1828800"/>
          <a:ext cx="6553199" cy="1619798"/>
        </p:xfrm>
        <a:graphic>
          <a:graphicData uri="http://schemas.openxmlformats.org/drawingml/2006/table">
            <a:tbl>
              <a:tblPr firstRow="1" firstCol="1" bandRow="1"/>
              <a:tblGrid>
                <a:gridCol w="1828495"/>
                <a:gridCol w="1599934"/>
                <a:gridCol w="1435043"/>
                <a:gridCol w="1689727"/>
              </a:tblGrid>
              <a:tr h="593004">
                <a:tc gridSpan="4">
                  <a:txBody>
                    <a:bodyPr/>
                    <a:lstStyle/>
                    <a:p>
                      <a:pPr marL="0" marR="0" algn="ctr">
                        <a:spcBef>
                          <a:spcPts val="0"/>
                        </a:spcBef>
                        <a:spcAft>
                          <a:spcPts val="0"/>
                        </a:spcAft>
                      </a:pPr>
                      <a:r>
                        <a:rPr lang="en-US" sz="1600" b="1" dirty="0" smtClean="0">
                          <a:effectLst/>
                          <a:latin typeface="Comic Sans MS" pitchFamily="66" charset="0"/>
                          <a:ea typeface="Calibri"/>
                          <a:cs typeface="Times New Roman"/>
                        </a:rPr>
                        <a:t>Removal </a:t>
                      </a:r>
                      <a:r>
                        <a:rPr lang="en-US" sz="1600" b="1" dirty="0">
                          <a:effectLst/>
                          <a:latin typeface="Comic Sans MS" pitchFamily="66" charset="0"/>
                          <a:ea typeface="Calibri"/>
                          <a:cs typeface="Times New Roman"/>
                        </a:rPr>
                        <a:t>Rate per Linear </a:t>
                      </a:r>
                      <a:r>
                        <a:rPr lang="en-US" sz="1600" b="1" dirty="0" smtClean="0">
                          <a:effectLst/>
                          <a:latin typeface="Comic Sans MS" pitchFamily="66" charset="0"/>
                          <a:ea typeface="Calibri"/>
                          <a:cs typeface="Times New Roman"/>
                        </a:rPr>
                        <a:t>Foot of </a:t>
                      </a:r>
                      <a:r>
                        <a:rPr lang="en-US" sz="1600" b="1" dirty="0">
                          <a:effectLst/>
                          <a:latin typeface="Comic Sans MS" pitchFamily="66" charset="0"/>
                          <a:ea typeface="Calibri"/>
                          <a:cs typeface="Times New Roman"/>
                        </a:rPr>
                        <a:t>Qualifying Stream Restoration</a:t>
                      </a:r>
                      <a:endParaRPr lang="en-US" sz="1600" dirty="0">
                        <a:effectLst/>
                        <a:latin typeface="Comic Sans MS" pitchFamily="66" charset="0"/>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79974">
                <a:tc>
                  <a:txBody>
                    <a:bodyPr/>
                    <a:lstStyle/>
                    <a:p>
                      <a:pPr marL="0" marR="0" algn="ctr">
                        <a:spcBef>
                          <a:spcPts val="0"/>
                        </a:spcBef>
                        <a:spcAft>
                          <a:spcPts val="0"/>
                        </a:spcAft>
                      </a:pPr>
                      <a:r>
                        <a:rPr lang="en-US" sz="1600" dirty="0">
                          <a:effectLst/>
                          <a:latin typeface="Comic Sans MS" pitchFamily="66" charset="0"/>
                          <a:ea typeface="Calibri"/>
                          <a:cs typeface="Times New Roman"/>
                        </a:rPr>
                        <a:t>Source</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omic Sans MS" pitchFamily="66" charset="0"/>
                          <a:ea typeface="Calibri"/>
                          <a:cs typeface="Times New Roman"/>
                        </a:rPr>
                        <a:t>TN</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omic Sans MS" pitchFamily="66" charset="0"/>
                          <a:ea typeface="Calibri"/>
                          <a:cs typeface="Times New Roman"/>
                        </a:rPr>
                        <a:t>TP</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omic Sans MS" pitchFamily="66" charset="0"/>
                          <a:ea typeface="Calibri"/>
                          <a:cs typeface="Times New Roman"/>
                        </a:rPr>
                        <a:t>TSS</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408">
                <a:tc>
                  <a:txBody>
                    <a:bodyPr/>
                    <a:lstStyle/>
                    <a:p>
                      <a:pPr marL="0" marR="0" algn="ctr">
                        <a:spcBef>
                          <a:spcPts val="0"/>
                        </a:spcBef>
                        <a:spcAft>
                          <a:spcPts val="0"/>
                        </a:spcAft>
                      </a:pPr>
                      <a:r>
                        <a:rPr lang="en-US" sz="1600" dirty="0">
                          <a:effectLst/>
                          <a:latin typeface="Comic Sans MS" pitchFamily="66" charset="0"/>
                          <a:ea typeface="Calibri"/>
                          <a:cs typeface="Times New Roman"/>
                        </a:rPr>
                        <a:t>Spring </a:t>
                      </a:r>
                      <a:r>
                        <a:rPr lang="en-US" sz="1600" dirty="0" smtClean="0">
                          <a:effectLst/>
                          <a:latin typeface="Comic Sans MS" pitchFamily="66" charset="0"/>
                          <a:ea typeface="Calibri"/>
                          <a:cs typeface="Times New Roman"/>
                        </a:rPr>
                        <a:t>Branch</a:t>
                      </a:r>
                    </a:p>
                    <a:p>
                      <a:pPr marL="0" marR="0" algn="ctr">
                        <a:spcBef>
                          <a:spcPts val="0"/>
                        </a:spcBef>
                        <a:spcAft>
                          <a:spcPts val="0"/>
                        </a:spcAft>
                      </a:pPr>
                      <a:r>
                        <a:rPr lang="en-US" sz="1600" dirty="0" smtClean="0">
                          <a:effectLst/>
                          <a:latin typeface="Comic Sans MS" pitchFamily="66" charset="0"/>
                          <a:ea typeface="Calibri"/>
                          <a:cs typeface="Times New Roman"/>
                        </a:rPr>
                        <a:t>N=1</a:t>
                      </a:r>
                      <a:endParaRPr lang="en-US" sz="1600" dirty="0">
                        <a:effectLst/>
                        <a:latin typeface="Comic Sans MS" pitchFamily="66" charset="0"/>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omic Sans MS" pitchFamily="66" charset="0"/>
                          <a:ea typeface="Calibri"/>
                          <a:cs typeface="Times New Roman"/>
                        </a:rPr>
                        <a:t>0.02 </a:t>
                      </a:r>
                      <a:r>
                        <a:rPr lang="en-US" sz="1600" dirty="0" err="1">
                          <a:effectLst/>
                          <a:latin typeface="Comic Sans MS" pitchFamily="66" charset="0"/>
                          <a:ea typeface="Calibri"/>
                          <a:cs typeface="Times New Roman"/>
                        </a:rPr>
                        <a:t>lbs</a:t>
                      </a:r>
                      <a:endParaRPr lang="en-US" sz="1600" dirty="0">
                        <a:effectLst/>
                        <a:latin typeface="Comic Sans MS" pitchFamily="66" charset="0"/>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omic Sans MS" pitchFamily="66" charset="0"/>
                          <a:ea typeface="Calibri"/>
                          <a:cs typeface="Times New Roman"/>
                        </a:rPr>
                        <a:t>0.0035</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omic Sans MS" pitchFamily="66" charset="0"/>
                          <a:ea typeface="Calibri"/>
                          <a:cs typeface="Times New Roman"/>
                        </a:rPr>
                        <a:t>2.55 lbs</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615">
                <a:tc gridSpan="4">
                  <a:txBody>
                    <a:bodyPr/>
                    <a:lstStyle/>
                    <a:p>
                      <a:pPr marL="0" marR="0">
                        <a:spcBef>
                          <a:spcPts val="0"/>
                        </a:spcBef>
                        <a:spcAft>
                          <a:spcPts val="0"/>
                        </a:spcAft>
                      </a:pPr>
                      <a:r>
                        <a:rPr lang="en-US" sz="1200" dirty="0" smtClean="0">
                          <a:effectLst/>
                          <a:latin typeface="Comic Sans MS" pitchFamily="66" charset="0"/>
                          <a:ea typeface="Calibri"/>
                          <a:cs typeface="Times New Roman"/>
                        </a:rPr>
                        <a:t>At some point applied to non-urban stream restoration projects.</a:t>
                      </a:r>
                      <a:endParaRPr lang="en-US" sz="1200" dirty="0">
                        <a:effectLst/>
                        <a:latin typeface="Comic Sans MS" pitchFamily="66" charset="0"/>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Title 2"/>
          <p:cNvSpPr>
            <a:spLocks noGrp="1"/>
          </p:cNvSpPr>
          <p:nvPr>
            <p:ph type="title" idx="4294967295"/>
          </p:nvPr>
        </p:nvSpPr>
        <p:spPr>
          <a:xfrm>
            <a:off x="533400" y="152400"/>
            <a:ext cx="8229600" cy="762000"/>
          </a:xfrm>
        </p:spPr>
        <p:txBody>
          <a:bodyPr>
            <a:normAutofit/>
          </a:bodyPr>
          <a:lstStyle/>
          <a:p>
            <a:r>
              <a:rPr lang="en-US" sz="2800" b="1" dirty="0" smtClean="0">
                <a:solidFill>
                  <a:schemeClr val="tx1"/>
                </a:solidFill>
                <a:latin typeface="Comic Sans MS" pitchFamily="66" charset="0"/>
              </a:rPr>
              <a:t>Review of the Old Rate</a:t>
            </a:r>
            <a:endParaRPr lang="en-US" sz="2800" b="1" dirty="0">
              <a:solidFill>
                <a:schemeClr val="tx1"/>
              </a:solidFill>
              <a:latin typeface="Comic Sans MS" pitchFamily="66" charset="0"/>
            </a:endParaRPr>
          </a:p>
        </p:txBody>
      </p:sp>
      <p:sp>
        <p:nvSpPr>
          <p:cNvPr id="2" name="Rectangle 1"/>
          <p:cNvSpPr/>
          <p:nvPr/>
        </p:nvSpPr>
        <p:spPr>
          <a:xfrm>
            <a:off x="2781300" y="1030069"/>
            <a:ext cx="3733800" cy="646331"/>
          </a:xfrm>
          <a:prstGeom prst="rect">
            <a:avLst/>
          </a:prstGeom>
        </p:spPr>
        <p:txBody>
          <a:bodyPr wrap="square">
            <a:spAutoFit/>
          </a:bodyPr>
          <a:lstStyle/>
          <a:p>
            <a:r>
              <a:rPr lang="en-US" dirty="0">
                <a:latin typeface="Comic Sans MS" pitchFamily="66" charset="0"/>
              </a:rPr>
              <a:t>Initial CBP-Approved Stream Restoration Credit (2003)</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97018735"/>
              </p:ext>
            </p:extLst>
          </p:nvPr>
        </p:nvGraphicFramePr>
        <p:xfrm>
          <a:off x="1295400" y="4287058"/>
          <a:ext cx="6629400" cy="1923877"/>
        </p:xfrm>
        <a:graphic>
          <a:graphicData uri="http://schemas.openxmlformats.org/drawingml/2006/table">
            <a:tbl>
              <a:tblPr firstRow="1" firstCol="1" bandRow="1"/>
              <a:tblGrid>
                <a:gridCol w="1767840"/>
                <a:gridCol w="1546860"/>
                <a:gridCol w="1783624"/>
                <a:gridCol w="1531076"/>
              </a:tblGrid>
              <a:tr h="345209">
                <a:tc gridSpan="4">
                  <a:txBody>
                    <a:bodyPr/>
                    <a:lstStyle/>
                    <a:p>
                      <a:pPr marL="0" marR="0">
                        <a:spcBef>
                          <a:spcPts val="0"/>
                        </a:spcBef>
                        <a:spcAft>
                          <a:spcPts val="0"/>
                        </a:spcAft>
                      </a:pPr>
                      <a:r>
                        <a:rPr lang="en-US" sz="1200" b="1" dirty="0" smtClean="0">
                          <a:effectLst/>
                          <a:latin typeface="Georgia"/>
                          <a:ea typeface="Calibri"/>
                          <a:cs typeface="Times New Roman"/>
                        </a:rPr>
                        <a:t>Edge-of-Stream </a:t>
                      </a:r>
                      <a:r>
                        <a:rPr lang="en-US" sz="1200" b="1" dirty="0">
                          <a:effectLst/>
                          <a:latin typeface="Georgia"/>
                          <a:ea typeface="Calibri"/>
                          <a:cs typeface="Times New Roman"/>
                        </a:rPr>
                        <a:t>2011 Interim Approved Removal Rates per Linear Foot of Qualifying Stream Restoration (</a:t>
                      </a:r>
                      <a:r>
                        <a:rPr lang="en-US" sz="1200" b="1" dirty="0" err="1">
                          <a:effectLst/>
                          <a:latin typeface="Georgia"/>
                          <a:ea typeface="Calibri"/>
                          <a:cs typeface="Times New Roman"/>
                        </a:rPr>
                        <a:t>lb</a:t>
                      </a:r>
                      <a:r>
                        <a:rPr lang="en-US" sz="1200" b="1" dirty="0">
                          <a:effectLst/>
                          <a:latin typeface="Georgia"/>
                          <a:ea typeface="Calibri"/>
                          <a:cs typeface="Times New Roman"/>
                        </a:rPr>
                        <a:t>/</a:t>
                      </a:r>
                      <a:r>
                        <a:rPr lang="en-US" sz="1200" b="1" dirty="0" err="1">
                          <a:effectLst/>
                          <a:latin typeface="Georgia"/>
                          <a:ea typeface="Calibri"/>
                          <a:cs typeface="Times New Roman"/>
                        </a:rPr>
                        <a:t>ft</a:t>
                      </a:r>
                      <a:r>
                        <a:rPr lang="en-US" sz="1200" b="1" dirty="0">
                          <a:effectLst/>
                          <a:latin typeface="Georgia"/>
                          <a:ea typeface="Calibri"/>
                          <a:cs typeface="Times New Roman"/>
                        </a:rPr>
                        <a:t>/</a:t>
                      </a:r>
                      <a:r>
                        <a:rPr lang="en-US" sz="1200" b="1" dirty="0" err="1">
                          <a:effectLst/>
                          <a:latin typeface="Georgia"/>
                          <a:ea typeface="Calibri"/>
                          <a:cs typeface="Times New Roman"/>
                        </a:rPr>
                        <a:t>yr</a:t>
                      </a:r>
                      <a:r>
                        <a:rPr lang="en-US" sz="1200" b="1" dirty="0">
                          <a:effectLst/>
                          <a:latin typeface="Georgia"/>
                          <a:ea typeface="Calibri"/>
                          <a:cs typeface="Times New Roman"/>
                        </a:rPr>
                        <a:t>)</a:t>
                      </a:r>
                      <a:endParaRPr lang="en-US" sz="1100" dirty="0">
                        <a:effectLst/>
                        <a:latin typeface="Calibri"/>
                        <a:ea typeface="Calibri"/>
                        <a:cs typeface="Times New Roman"/>
                      </a:endParaRPr>
                    </a:p>
                  </a:txBody>
                  <a:tcPr marL="68580" marR="6858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40120">
                <a:tc>
                  <a:txBody>
                    <a:bodyPr/>
                    <a:lstStyle/>
                    <a:p>
                      <a:pPr marL="0" marR="0">
                        <a:spcBef>
                          <a:spcPts val="0"/>
                        </a:spcBef>
                        <a:spcAft>
                          <a:spcPts val="0"/>
                        </a:spcAft>
                      </a:pPr>
                      <a:r>
                        <a:rPr lang="en-US" sz="1200" b="1">
                          <a:effectLst/>
                          <a:latin typeface="Georgia"/>
                          <a:ea typeface="Calibri"/>
                          <a:cs typeface="Times New Roman"/>
                        </a:rPr>
                        <a:t>Source </a:t>
                      </a:r>
                      <a:endParaRPr lang="en-US" sz="1100">
                        <a:effectLst/>
                        <a:latin typeface="Calibri"/>
                        <a:ea typeface="Calibri"/>
                        <a:cs typeface="Times New Roman"/>
                      </a:endParaRPr>
                    </a:p>
                  </a:txBody>
                  <a:tcPr marL="68580" marR="6858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effectLst/>
                          <a:latin typeface="Georgia"/>
                          <a:ea typeface="Calibri"/>
                          <a:cs typeface="Times New Roman"/>
                        </a:rPr>
                        <a:t>TN </a:t>
                      </a:r>
                      <a:endParaRPr lang="en-US" sz="1100">
                        <a:effectLst/>
                        <a:latin typeface="Calibri"/>
                        <a:ea typeface="Calibri"/>
                        <a:cs typeface="Times New Roman"/>
                      </a:endParaRPr>
                    </a:p>
                  </a:txBody>
                  <a:tcPr marL="68580" marR="6858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effectLst/>
                          <a:latin typeface="Georgia"/>
                          <a:ea typeface="Calibri"/>
                          <a:cs typeface="Times New Roman"/>
                        </a:rPr>
                        <a:t>TP </a:t>
                      </a:r>
                      <a:endParaRPr lang="en-US" sz="1100">
                        <a:effectLst/>
                        <a:latin typeface="Calibri"/>
                        <a:ea typeface="Calibri"/>
                        <a:cs typeface="Times New Roman"/>
                      </a:endParaRPr>
                    </a:p>
                  </a:txBody>
                  <a:tcPr marL="68580" marR="6858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effectLst/>
                          <a:latin typeface="Georgia"/>
                          <a:ea typeface="Calibri"/>
                          <a:cs typeface="Times New Roman"/>
                        </a:rPr>
                        <a:t>TSS* </a:t>
                      </a:r>
                      <a:endParaRPr lang="en-US" sz="1100">
                        <a:effectLst/>
                        <a:latin typeface="Calibri"/>
                        <a:ea typeface="Calibri"/>
                        <a:cs typeface="Times New Roman"/>
                      </a:endParaRPr>
                    </a:p>
                  </a:txBody>
                  <a:tcPr marL="68580" marR="6858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09">
                <a:tc>
                  <a:txBody>
                    <a:bodyPr/>
                    <a:lstStyle/>
                    <a:p>
                      <a:pPr marL="0" marR="0">
                        <a:spcBef>
                          <a:spcPts val="0"/>
                        </a:spcBef>
                        <a:spcAft>
                          <a:spcPts val="0"/>
                        </a:spcAft>
                      </a:pPr>
                      <a:r>
                        <a:rPr lang="en-US" sz="1200" b="1">
                          <a:effectLst/>
                          <a:latin typeface="Georgia"/>
                          <a:ea typeface="Calibri"/>
                          <a:cs typeface="Times New Roman"/>
                        </a:rPr>
                        <a:t>New Interim CBP Rate </a:t>
                      </a:r>
                      <a:endParaRPr lang="en-US" sz="1100">
                        <a:effectLst/>
                        <a:latin typeface="Calibri"/>
                        <a:ea typeface="Calibri"/>
                        <a:cs typeface="Times New Roman"/>
                      </a:endParaRPr>
                    </a:p>
                  </a:txBody>
                  <a:tcPr marL="68580" marR="6858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Georgia"/>
                          <a:ea typeface="Calibri"/>
                          <a:cs typeface="Times New Roman"/>
                        </a:rPr>
                        <a:t>0.20</a:t>
                      </a:r>
                      <a:endParaRPr lang="en-US" sz="1100">
                        <a:effectLst/>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Georgia"/>
                          <a:ea typeface="Calibri"/>
                          <a:cs typeface="Times New Roman"/>
                        </a:rPr>
                        <a:t>0.068</a:t>
                      </a:r>
                      <a:endParaRPr lang="en-US" sz="1100">
                        <a:effectLst/>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effectLst/>
                          <a:latin typeface="Georgia"/>
                          <a:ea typeface="Calibri"/>
                          <a:cs typeface="Times New Roman"/>
                        </a:rPr>
                        <a:t>310  (54.2)</a:t>
                      </a:r>
                      <a:endParaRPr lang="en-US" sz="1100" dirty="0">
                        <a:effectLst/>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6997">
                <a:tc gridSpan="4">
                  <a:txBody>
                    <a:bodyPr/>
                    <a:lstStyle/>
                    <a:p>
                      <a:pPr marL="0" marR="0">
                        <a:spcBef>
                          <a:spcPts val="0"/>
                        </a:spcBef>
                        <a:spcAft>
                          <a:spcPts val="0"/>
                        </a:spcAft>
                      </a:pPr>
                      <a:r>
                        <a:rPr lang="en-US" sz="1100" dirty="0">
                          <a:effectLst/>
                          <a:latin typeface="Georgia"/>
                          <a:ea typeface="Calibri"/>
                          <a:cs typeface="Times New Roman"/>
                        </a:rPr>
                        <a:t>Derived from six stream restoration monitoring studies: Spring Branch, Stony Run, Powder Mill Run, Moore's Run, Beaver Run, and Beaver Dam Creek located in Maryland and Pennsylvania</a:t>
                      </a:r>
                      <a:endParaRPr lang="en-US" sz="1100" dirty="0">
                        <a:effectLst/>
                        <a:latin typeface="Calibri"/>
                        <a:ea typeface="Calibri"/>
                        <a:cs typeface="Times New Roman"/>
                      </a:endParaRPr>
                    </a:p>
                    <a:p>
                      <a:pPr marL="0" marR="0">
                        <a:spcBef>
                          <a:spcPts val="0"/>
                        </a:spcBef>
                        <a:spcAft>
                          <a:spcPts val="0"/>
                        </a:spcAft>
                      </a:pPr>
                      <a:r>
                        <a:rPr lang="en-US" sz="1100" dirty="0">
                          <a:effectLst/>
                          <a:latin typeface="Georgia"/>
                          <a:ea typeface="Calibri"/>
                          <a:cs typeface="Times New Roman"/>
                        </a:rPr>
                        <a:t>*The removal rate for TSS is representative of edge-of-field rates and is subject to a sediment delivery ratio in the CBWM to determine the edge-of-stream removal rate. Additional information about the sediment delivery ratio is provided in Appendix B.</a:t>
                      </a:r>
                      <a:endParaRPr lang="en-US" sz="1100" dirty="0">
                        <a:effectLst/>
                        <a:latin typeface="Calibri"/>
                        <a:ea typeface="Calibri"/>
                        <a:cs typeface="Times New Roman"/>
                      </a:endParaRPr>
                    </a:p>
                  </a:txBody>
                  <a:tcPr marL="68580" marR="6858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TextBox 4"/>
          <p:cNvSpPr txBox="1"/>
          <p:nvPr/>
        </p:nvSpPr>
        <p:spPr>
          <a:xfrm>
            <a:off x="2781300" y="3733800"/>
            <a:ext cx="3238500" cy="381000"/>
          </a:xfrm>
          <a:prstGeom prst="rect">
            <a:avLst/>
          </a:prstGeom>
          <a:noFill/>
        </p:spPr>
        <p:txBody>
          <a:bodyPr wrap="square" rtlCol="0">
            <a:spAutoFit/>
          </a:bodyPr>
          <a:lstStyle/>
          <a:p>
            <a:r>
              <a:rPr lang="en-US" dirty="0" smtClean="0">
                <a:latin typeface="Comic Sans MS" pitchFamily="66" charset="0"/>
              </a:rPr>
              <a:t>Approved Interim Rate</a:t>
            </a:r>
            <a:endParaRPr lang="en-US" dirty="0">
              <a:latin typeface="Comic Sans MS" pitchFamily="66" charset="0"/>
            </a:endParaRPr>
          </a:p>
        </p:txBody>
      </p:sp>
    </p:spTree>
    <p:extLst>
      <p:ext uri="{BB962C8B-B14F-4D97-AF65-F5344CB8AC3E}">
        <p14:creationId xmlns:p14="http://schemas.microsoft.com/office/powerpoint/2010/main" val="4087382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2933350056"/>
              </p:ext>
            </p:extLst>
          </p:nvPr>
        </p:nvGraphicFramePr>
        <p:xfrm>
          <a:off x="685800" y="1752600"/>
          <a:ext cx="8229600" cy="47085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381000" y="533400"/>
            <a:ext cx="8534400" cy="758825"/>
          </a:xfrm>
        </p:spPr>
        <p:txBody>
          <a:bodyPr>
            <a:noAutofit/>
          </a:bodyPr>
          <a:lstStyle/>
          <a:p>
            <a:pPr algn="ctr"/>
            <a:r>
              <a:rPr lang="en-US" sz="2800" b="1" dirty="0" smtClean="0">
                <a:solidFill>
                  <a:schemeClr val="tx1"/>
                </a:solidFill>
                <a:latin typeface="Comic Sans MS" pitchFamily="66" charset="0"/>
              </a:rPr>
              <a:t>Why </a:t>
            </a:r>
            <a:r>
              <a:rPr lang="en-US" sz="2800" b="1" dirty="0" smtClean="0">
                <a:solidFill>
                  <a:schemeClr val="tx1"/>
                </a:solidFill>
                <a:latin typeface="Comic Sans MS" pitchFamily="66" charset="0"/>
              </a:rPr>
              <a:t>the initial credit needed to be changed and a </a:t>
            </a:r>
            <a:r>
              <a:rPr lang="en-US" sz="2800" b="1" dirty="0">
                <a:latin typeface="Comic Sans MS" pitchFamily="66" charset="0"/>
              </a:rPr>
              <a:t>u</a:t>
            </a:r>
            <a:r>
              <a:rPr lang="en-US" sz="2800" b="1" dirty="0" smtClean="0">
                <a:solidFill>
                  <a:schemeClr val="tx1"/>
                </a:solidFill>
                <a:latin typeface="Comic Sans MS" pitchFamily="66" charset="0"/>
              </a:rPr>
              <a:t>niversal </a:t>
            </a:r>
            <a:r>
              <a:rPr lang="en-US" sz="2800" b="1" dirty="0">
                <a:latin typeface="Comic Sans MS" pitchFamily="66" charset="0"/>
              </a:rPr>
              <a:t>r</a:t>
            </a:r>
            <a:r>
              <a:rPr lang="en-US" sz="2800" b="1" dirty="0" smtClean="0">
                <a:solidFill>
                  <a:schemeClr val="tx1"/>
                </a:solidFill>
                <a:latin typeface="Comic Sans MS" pitchFamily="66" charset="0"/>
              </a:rPr>
              <a:t>estoration </a:t>
            </a:r>
            <a:r>
              <a:rPr lang="en-US" sz="2800" b="1" dirty="0">
                <a:latin typeface="Comic Sans MS" pitchFamily="66" charset="0"/>
              </a:rPr>
              <a:t>c</a:t>
            </a:r>
            <a:r>
              <a:rPr lang="en-US" sz="2800" b="1" dirty="0" smtClean="0">
                <a:solidFill>
                  <a:schemeClr val="tx1"/>
                </a:solidFill>
                <a:latin typeface="Comic Sans MS" pitchFamily="66" charset="0"/>
              </a:rPr>
              <a:t>redit </a:t>
            </a:r>
            <a:r>
              <a:rPr lang="en-US" sz="2800" b="1" dirty="0">
                <a:latin typeface="Comic Sans MS" pitchFamily="66" charset="0"/>
              </a:rPr>
              <a:t>d</a:t>
            </a:r>
            <a:r>
              <a:rPr lang="en-US" sz="2800" b="1" dirty="0" smtClean="0">
                <a:solidFill>
                  <a:schemeClr val="tx1"/>
                </a:solidFill>
                <a:latin typeface="Comic Sans MS" pitchFamily="66" charset="0"/>
              </a:rPr>
              <a:t>oesn’t </a:t>
            </a:r>
            <a:r>
              <a:rPr lang="en-US" sz="2800" b="1" dirty="0">
                <a:latin typeface="Comic Sans MS" pitchFamily="66" charset="0"/>
              </a:rPr>
              <a:t>m</a:t>
            </a:r>
            <a:r>
              <a:rPr lang="en-US" sz="2800" b="1" dirty="0" smtClean="0">
                <a:solidFill>
                  <a:schemeClr val="tx1"/>
                </a:solidFill>
                <a:latin typeface="Comic Sans MS" pitchFamily="66" charset="0"/>
              </a:rPr>
              <a:t>ake </a:t>
            </a:r>
            <a:r>
              <a:rPr lang="en-US" sz="2800" b="1" dirty="0">
                <a:latin typeface="Comic Sans MS" pitchFamily="66" charset="0"/>
              </a:rPr>
              <a:t>s</a:t>
            </a:r>
            <a:r>
              <a:rPr lang="en-US" sz="2800" b="1" dirty="0" smtClean="0">
                <a:solidFill>
                  <a:schemeClr val="tx1"/>
                </a:solidFill>
                <a:latin typeface="Comic Sans MS" pitchFamily="66" charset="0"/>
              </a:rPr>
              <a:t>ense</a:t>
            </a:r>
            <a:r>
              <a:rPr lang="en-US" sz="2800" b="1" cap="all" dirty="0" smtClean="0">
                <a:solidFill>
                  <a:schemeClr val="tx1"/>
                </a:solidFill>
                <a:latin typeface="Comic Sans MS" pitchFamily="66" charset="0"/>
              </a:rPr>
              <a:t> </a:t>
            </a:r>
            <a:endParaRPr lang="en-US" sz="2800" b="1" dirty="0">
              <a:solidFill>
                <a:schemeClr val="tx1"/>
              </a:solidFill>
              <a:latin typeface="Comic Sans MS" pitchFamily="66" charset="0"/>
            </a:endParaRPr>
          </a:p>
        </p:txBody>
      </p:sp>
      <p:sp>
        <p:nvSpPr>
          <p:cNvPr id="7" name="TextBox 6"/>
          <p:cNvSpPr txBox="1"/>
          <p:nvPr/>
        </p:nvSpPr>
        <p:spPr>
          <a:xfrm>
            <a:off x="152400" y="1905000"/>
            <a:ext cx="677108" cy="2474395"/>
          </a:xfrm>
          <a:prstGeom prst="rect">
            <a:avLst/>
          </a:prstGeom>
          <a:noFill/>
        </p:spPr>
        <p:txBody>
          <a:bodyPr vert="vert270" wrap="none" rtlCol="0">
            <a:spAutoFit/>
          </a:bodyPr>
          <a:lstStyle/>
          <a:p>
            <a:pPr algn="ctr"/>
            <a:r>
              <a:rPr lang="en-US" sz="1600" b="1" dirty="0" err="1" smtClean="0"/>
              <a:t>Streambank</a:t>
            </a:r>
            <a:r>
              <a:rPr lang="en-US" sz="1600" b="1" dirty="0" smtClean="0"/>
              <a:t> Erosion Rate</a:t>
            </a:r>
          </a:p>
          <a:p>
            <a:pPr algn="ctr"/>
            <a:r>
              <a:rPr lang="en-US" sz="1600" b="1" dirty="0" smtClean="0"/>
              <a:t>(lb/ft/yr)</a:t>
            </a:r>
            <a:endParaRPr lang="en-US" sz="1600" b="1" dirty="0"/>
          </a:p>
        </p:txBody>
      </p:sp>
      <p:sp>
        <p:nvSpPr>
          <p:cNvPr id="9" name="TextBox 6"/>
          <p:cNvSpPr txBox="1"/>
          <p:nvPr/>
        </p:nvSpPr>
        <p:spPr>
          <a:xfrm>
            <a:off x="2971800" y="3048000"/>
            <a:ext cx="3025187" cy="33855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spc="50" dirty="0" smtClean="0">
                <a:ln w="11430"/>
                <a:solidFill>
                  <a:srgbClr val="FF0000"/>
                </a:solidFill>
                <a:effectLst>
                  <a:outerShdw blurRad="76200" dist="50800" dir="5400000" algn="tl" rotWithShape="0">
                    <a:srgbClr val="000000">
                      <a:alpha val="65000"/>
                    </a:srgbClr>
                  </a:outerShdw>
                </a:effectLst>
              </a:rPr>
              <a:t>Interim Restoration </a:t>
            </a:r>
            <a:r>
              <a:rPr lang="en-US" sz="1600" b="1" spc="50" dirty="0">
                <a:ln w="11430"/>
                <a:solidFill>
                  <a:srgbClr val="FF0000"/>
                </a:solidFill>
                <a:effectLst>
                  <a:outerShdw blurRad="76200" dist="50800" dir="5400000" algn="tl" rotWithShape="0">
                    <a:srgbClr val="000000">
                      <a:alpha val="65000"/>
                    </a:srgbClr>
                  </a:outerShdw>
                </a:effectLst>
              </a:rPr>
              <a:t>C</a:t>
            </a:r>
            <a:r>
              <a:rPr lang="en-US" sz="1600" b="1" spc="50" dirty="0" smtClean="0">
                <a:ln w="11430"/>
                <a:solidFill>
                  <a:srgbClr val="FF0000"/>
                </a:solidFill>
                <a:effectLst>
                  <a:outerShdw blurRad="76200" dist="50800" dir="5400000" algn="tl" rotWithShape="0">
                    <a:srgbClr val="000000">
                      <a:alpha val="65000"/>
                    </a:srgbClr>
                  </a:outerShdw>
                </a:effectLst>
              </a:rPr>
              <a:t>redit</a:t>
            </a:r>
            <a:endParaRPr lang="en-US" sz="1600" b="1" spc="50" dirty="0">
              <a:ln w="11430"/>
              <a:solidFill>
                <a:srgbClr val="FF0000"/>
              </a:solidFill>
              <a:effectLst>
                <a:outerShdw blurRad="76200" dist="50800" dir="5400000" algn="tl" rotWithShape="0">
                  <a:srgbClr val="000000">
                    <a:alpha val="65000"/>
                  </a:srgbClr>
                </a:outerShdw>
              </a:effectLst>
            </a:endParaRPr>
          </a:p>
        </p:txBody>
      </p:sp>
      <p:sp>
        <p:nvSpPr>
          <p:cNvPr id="10" name="TextBox 6"/>
          <p:cNvSpPr txBox="1"/>
          <p:nvPr/>
        </p:nvSpPr>
        <p:spPr>
          <a:xfrm>
            <a:off x="3048000" y="3810000"/>
            <a:ext cx="2879314" cy="33855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spc="50" dirty="0" smtClean="0">
                <a:ln w="11430"/>
                <a:solidFill>
                  <a:srgbClr val="FF0000"/>
                </a:solidFill>
                <a:effectLst>
                  <a:outerShdw blurRad="76200" dist="50800" dir="5400000" algn="tl" rotWithShape="0">
                    <a:srgbClr val="000000">
                      <a:alpha val="65000"/>
                    </a:srgbClr>
                  </a:outerShdw>
                </a:effectLst>
              </a:rPr>
              <a:t>Initial Restoration </a:t>
            </a:r>
            <a:r>
              <a:rPr lang="en-US" sz="1600" b="1" spc="50" dirty="0">
                <a:ln w="11430"/>
                <a:solidFill>
                  <a:srgbClr val="FF0000"/>
                </a:solidFill>
                <a:effectLst>
                  <a:outerShdw blurRad="76200" dist="50800" dir="5400000" algn="tl" rotWithShape="0">
                    <a:srgbClr val="000000">
                      <a:alpha val="65000"/>
                    </a:srgbClr>
                  </a:outerShdw>
                </a:effectLst>
              </a:rPr>
              <a:t>C</a:t>
            </a:r>
            <a:r>
              <a:rPr lang="en-US" sz="1600" b="1" spc="50" dirty="0" smtClean="0">
                <a:ln w="11430"/>
                <a:solidFill>
                  <a:srgbClr val="FF0000"/>
                </a:solidFill>
                <a:effectLst>
                  <a:outerShdw blurRad="76200" dist="50800" dir="5400000" algn="tl" rotWithShape="0">
                    <a:srgbClr val="000000">
                      <a:alpha val="65000"/>
                    </a:srgbClr>
                  </a:outerShdw>
                </a:effectLst>
              </a:rPr>
              <a:t>redit</a:t>
            </a:r>
            <a:endParaRPr lang="en-US" sz="1600" b="1" spc="50" dirty="0">
              <a:ln w="11430"/>
              <a:solidFill>
                <a:srgbClr val="FF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919654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USGS Data Supports </a:t>
            </a:r>
            <a:r>
              <a:rPr lang="en-US" sz="3200" b="1" dirty="0"/>
              <a:t>S</a:t>
            </a:r>
            <a:r>
              <a:rPr lang="en-US" sz="3200" b="1" dirty="0" smtClean="0"/>
              <a:t>tream </a:t>
            </a:r>
            <a:r>
              <a:rPr lang="en-US" sz="3200" b="1" dirty="0"/>
              <a:t>B</a:t>
            </a:r>
            <a:r>
              <a:rPr lang="en-US" sz="3200" b="1" dirty="0" smtClean="0"/>
              <a:t>ank </a:t>
            </a:r>
            <a:r>
              <a:rPr lang="en-US" sz="3200" b="1" dirty="0"/>
              <a:t>E</a:t>
            </a:r>
            <a:r>
              <a:rPr lang="en-US" sz="3200" b="1" dirty="0" smtClean="0"/>
              <a:t>rosion as a Major </a:t>
            </a:r>
            <a:r>
              <a:rPr lang="en-US" sz="3200" b="1" dirty="0"/>
              <a:t>S</a:t>
            </a:r>
            <a:r>
              <a:rPr lang="en-US" sz="3200" b="1" dirty="0" smtClean="0"/>
              <a:t>ource to the Bay</a:t>
            </a:r>
            <a:endParaRPr lang="en-US" sz="3200" b="1" dirty="0"/>
          </a:p>
        </p:txBody>
      </p:sp>
      <p:pic>
        <p:nvPicPr>
          <p:cNvPr id="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1909" y="1676400"/>
            <a:ext cx="597538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2355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Comic Sans MS" pitchFamily="66" charset="0"/>
              </a:rPr>
              <a:t>Summary of Recommended Protocols</a:t>
            </a:r>
            <a:endParaRPr lang="en-US" sz="4000" dirty="0">
              <a:latin typeface="Comic Sans MS" pitchFamily="66" charset="0"/>
            </a:endParaRPr>
          </a:p>
        </p:txBody>
      </p:sp>
      <p:sp>
        <p:nvSpPr>
          <p:cNvPr id="3" name="Content Placeholder 2"/>
          <p:cNvSpPr>
            <a:spLocks noGrp="1"/>
          </p:cNvSpPr>
          <p:nvPr>
            <p:ph idx="1"/>
          </p:nvPr>
        </p:nvSpPr>
        <p:spPr>
          <a:xfrm>
            <a:off x="228600" y="1295400"/>
            <a:ext cx="8686800" cy="5181600"/>
          </a:xfrm>
        </p:spPr>
        <p:txBody>
          <a:bodyPr>
            <a:normAutofit fontScale="92500" lnSpcReduction="10000"/>
          </a:bodyPr>
          <a:lstStyle/>
          <a:p>
            <a:r>
              <a:rPr lang="en-US" sz="1800" i="1" dirty="0"/>
              <a:t>Protocol 1:  Credit for Prevented Sediment during Storm Flow</a:t>
            </a:r>
            <a:r>
              <a:rPr lang="en-US" sz="1800" dirty="0"/>
              <a:t> -- This protocol provides an annual mass nutrient and sediment reduction credit for qualifying stream restoration practices that prevent channel or bank erosion that would otherwise be delivered downstream from an actively enlarging or incising urban stream. </a:t>
            </a:r>
            <a:endParaRPr lang="en-US" sz="1800" dirty="0" smtClean="0"/>
          </a:p>
          <a:p>
            <a:pPr marL="0" indent="0">
              <a:buNone/>
            </a:pPr>
            <a:endParaRPr lang="en-US" sz="1800" dirty="0" smtClean="0"/>
          </a:p>
          <a:p>
            <a:r>
              <a:rPr lang="en-US" sz="1800" i="1" dirty="0"/>
              <a:t>Protocol 2:  Credit for </a:t>
            </a:r>
            <a:r>
              <a:rPr lang="en-US" sz="1800" i="1" dirty="0" err="1"/>
              <a:t>Instream</a:t>
            </a:r>
            <a:r>
              <a:rPr lang="en-US" sz="1800" i="1" dirty="0"/>
              <a:t> and Riparian Nutrient Processing during Base Flow</a:t>
            </a:r>
            <a:r>
              <a:rPr lang="en-US" sz="1800" dirty="0"/>
              <a:t> -- This protocol provides an annual mass nitrogen reduction credit for qualifying projects that include design features to promote denitrification during base flow within the stream channel through hyporheic exchange within the riparian corridor.</a:t>
            </a:r>
          </a:p>
          <a:p>
            <a:pPr marL="0" indent="0">
              <a:buNone/>
            </a:pPr>
            <a:r>
              <a:rPr lang="en-US" sz="1800" dirty="0" smtClean="0"/>
              <a:t>  </a:t>
            </a:r>
          </a:p>
          <a:p>
            <a:r>
              <a:rPr lang="en-US" sz="1800" i="1" dirty="0"/>
              <a:t>Protocol 3:  Credit for Floodplain Reconnection Volume</a:t>
            </a:r>
            <a:r>
              <a:rPr lang="en-US" sz="1800" dirty="0"/>
              <a:t>-- This protocol provides an annual mass sediment and nutrient reduction credit for qualifying projects that reconnect stream channels to their floodplain over a wide range of storm events</a:t>
            </a:r>
            <a:r>
              <a:rPr lang="en-US" sz="1800" dirty="0" smtClean="0"/>
              <a:t>.</a:t>
            </a:r>
          </a:p>
          <a:p>
            <a:pPr marL="0" indent="0">
              <a:buNone/>
            </a:pPr>
            <a:r>
              <a:rPr lang="en-US" sz="1800" dirty="0" smtClean="0"/>
              <a:t> </a:t>
            </a:r>
          </a:p>
          <a:p>
            <a:r>
              <a:rPr lang="en-US" sz="1800" i="1" dirty="0"/>
              <a:t>Protocol 4: Credit for Dry Channel Regenerative Stormwater Conveyance (RSC) as an Upland Stormwater Retrofit</a:t>
            </a:r>
            <a:r>
              <a:rPr lang="en-US" sz="1800" dirty="0"/>
              <a:t>--</a:t>
            </a:r>
            <a:r>
              <a:rPr lang="en-US" sz="1800" b="1" dirty="0"/>
              <a:t> </a:t>
            </a:r>
            <a:r>
              <a:rPr lang="en-US" sz="1800" dirty="0"/>
              <a:t>This protocol provides an annual nutrient and sediment reduction </a:t>
            </a:r>
            <a:r>
              <a:rPr lang="en-US" sz="1800" i="1" dirty="0"/>
              <a:t>rate</a:t>
            </a:r>
            <a:r>
              <a:rPr lang="en-US" sz="1800" dirty="0"/>
              <a:t> for the contributing drainage area to a qualifying dry channel RSC project. The rate is determined by the degree of stormwater treatment provided in the upland area using the retrofit rate adjustor curves developed by the Stormwater Retrofit Expert Panel.</a:t>
            </a:r>
          </a:p>
          <a:p>
            <a:endParaRPr lang="en-US" sz="1800" dirty="0"/>
          </a:p>
          <a:p>
            <a:endParaRPr lang="en-US" sz="1800" dirty="0" smtClean="0"/>
          </a:p>
          <a:p>
            <a:pPr marL="0" indent="0">
              <a:buNone/>
            </a:pPr>
            <a:endParaRPr lang="en-US" dirty="0"/>
          </a:p>
        </p:txBody>
      </p:sp>
    </p:spTree>
    <p:extLst>
      <p:ext uri="{BB962C8B-B14F-4D97-AF65-F5344CB8AC3E}">
        <p14:creationId xmlns:p14="http://schemas.microsoft.com/office/powerpoint/2010/main" val="3835187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http://diglib.uwb.edu/cgi-bin/getimage.exe?CISOROOT=/uwb2&amp;CISOPTR=2451&amp;DMSCALE=30.00000&amp;DMWIDTH=2000&amp;DMHEIGHT=2000&amp;DMX=0&amp;DMY=0&amp;DMTEXT=&amp;REC=7&amp;DMTHUMB=0&amp;DMROTATE=0"/>
          <p:cNvPicPr>
            <a:picLocks noChangeAspect="1" noChangeArrowheads="1"/>
          </p:cNvPicPr>
          <p:nvPr/>
        </p:nvPicPr>
        <p:blipFill>
          <a:blip r:embed="rId2" cstate="print"/>
          <a:srcRect/>
          <a:stretch>
            <a:fillRect/>
          </a:stretch>
        </p:blipFill>
        <p:spPr bwMode="auto">
          <a:xfrm>
            <a:off x="457200" y="4114800"/>
            <a:ext cx="3505200" cy="2057400"/>
          </a:xfrm>
          <a:prstGeom prst="rect">
            <a:avLst/>
          </a:prstGeom>
          <a:noFill/>
          <a:ln w="9525">
            <a:noFill/>
            <a:miter lim="800000"/>
            <a:headEnd/>
            <a:tailEnd/>
          </a:ln>
        </p:spPr>
      </p:pic>
      <p:pic>
        <p:nvPicPr>
          <p:cNvPr id="22531" name="Picture 2" descr="http://www.ecosystemrestoration.com/wilelinor/ws10.jpg"/>
          <p:cNvPicPr>
            <a:picLocks noChangeAspect="1" noChangeArrowheads="1"/>
          </p:cNvPicPr>
          <p:nvPr/>
        </p:nvPicPr>
        <p:blipFill>
          <a:blip r:embed="rId3" cstate="print"/>
          <a:srcRect/>
          <a:stretch>
            <a:fillRect/>
          </a:stretch>
        </p:blipFill>
        <p:spPr bwMode="auto">
          <a:xfrm>
            <a:off x="4495800" y="1219200"/>
            <a:ext cx="3733800" cy="2117725"/>
          </a:xfrm>
          <a:prstGeom prst="rect">
            <a:avLst/>
          </a:prstGeom>
          <a:noFill/>
          <a:ln w="9525">
            <a:noFill/>
            <a:miter lim="800000"/>
            <a:headEnd/>
            <a:tailEnd/>
          </a:ln>
        </p:spPr>
      </p:pic>
      <p:pic>
        <p:nvPicPr>
          <p:cNvPr id="22532" name="Picture 5"/>
          <p:cNvPicPr>
            <a:picLocks noChangeAspect="1" noChangeArrowheads="1"/>
          </p:cNvPicPr>
          <p:nvPr/>
        </p:nvPicPr>
        <p:blipFill>
          <a:blip r:embed="rId4" cstate="print"/>
          <a:srcRect/>
          <a:stretch>
            <a:fillRect/>
          </a:stretch>
        </p:blipFill>
        <p:spPr bwMode="auto">
          <a:xfrm>
            <a:off x="381000" y="1219200"/>
            <a:ext cx="3657600" cy="2133600"/>
          </a:xfrm>
          <a:prstGeom prst="rect">
            <a:avLst/>
          </a:prstGeom>
          <a:noFill/>
          <a:ln w="9525">
            <a:noFill/>
            <a:miter lim="800000"/>
            <a:headEnd/>
            <a:tailEnd/>
          </a:ln>
        </p:spPr>
      </p:pic>
      <p:sp>
        <p:nvSpPr>
          <p:cNvPr id="22533" name="Title 1"/>
          <p:cNvSpPr>
            <a:spLocks noGrp="1"/>
          </p:cNvSpPr>
          <p:nvPr>
            <p:ph type="title"/>
          </p:nvPr>
        </p:nvSpPr>
        <p:spPr>
          <a:xfrm>
            <a:off x="457200" y="-152400"/>
            <a:ext cx="8305800" cy="1143000"/>
          </a:xfrm>
        </p:spPr>
        <p:txBody>
          <a:bodyPr/>
          <a:lstStyle/>
          <a:p>
            <a:r>
              <a:rPr lang="en-US" sz="3200" b="1" smtClean="0">
                <a:solidFill>
                  <a:schemeClr val="tx1"/>
                </a:solidFill>
                <a:latin typeface="Comic Sans MS" pitchFamily="66" charset="0"/>
              </a:rPr>
              <a:t>Stream Restoration Protocols </a:t>
            </a:r>
            <a:endParaRPr lang="en-US" smtClean="0"/>
          </a:p>
        </p:txBody>
      </p:sp>
      <p:sp>
        <p:nvSpPr>
          <p:cNvPr id="22534" name="TextBox 7"/>
          <p:cNvSpPr txBox="1">
            <a:spLocks noChangeArrowheads="1"/>
          </p:cNvSpPr>
          <p:nvPr/>
        </p:nvSpPr>
        <p:spPr bwMode="auto">
          <a:xfrm>
            <a:off x="4572000" y="6310313"/>
            <a:ext cx="3911600" cy="369887"/>
          </a:xfrm>
          <a:prstGeom prst="rect">
            <a:avLst/>
          </a:prstGeom>
          <a:noFill/>
          <a:ln w="9525">
            <a:noFill/>
            <a:miter lim="800000"/>
            <a:headEnd/>
            <a:tailEnd/>
          </a:ln>
        </p:spPr>
        <p:txBody>
          <a:bodyPr wrap="none">
            <a:spAutoFit/>
          </a:bodyPr>
          <a:lstStyle/>
          <a:p>
            <a:r>
              <a:rPr lang="en-US">
                <a:latin typeface="Comic Sans MS" pitchFamily="66" charset="0"/>
              </a:rPr>
              <a:t>4. The “tweener” Dry Channel </a:t>
            </a:r>
            <a:r>
              <a:rPr lang="en-US"/>
              <a:t>RSC</a:t>
            </a:r>
          </a:p>
        </p:txBody>
      </p:sp>
      <p:sp>
        <p:nvSpPr>
          <p:cNvPr id="22535" name="TextBox 8"/>
          <p:cNvSpPr txBox="1">
            <a:spLocks noChangeArrowheads="1"/>
          </p:cNvSpPr>
          <p:nvPr/>
        </p:nvSpPr>
        <p:spPr bwMode="auto">
          <a:xfrm>
            <a:off x="381000" y="3505200"/>
            <a:ext cx="3584575" cy="369888"/>
          </a:xfrm>
          <a:prstGeom prst="rect">
            <a:avLst/>
          </a:prstGeom>
          <a:noFill/>
          <a:ln w="9525">
            <a:noFill/>
            <a:miter lim="800000"/>
            <a:headEnd/>
            <a:tailEnd/>
          </a:ln>
        </p:spPr>
        <p:txBody>
          <a:bodyPr wrap="none">
            <a:spAutoFit/>
          </a:bodyPr>
          <a:lstStyle/>
          <a:p>
            <a:r>
              <a:rPr lang="en-US">
                <a:latin typeface="Comic Sans MS" pitchFamily="66" charset="0"/>
              </a:rPr>
              <a:t>1. Prevented sediment approach</a:t>
            </a:r>
          </a:p>
        </p:txBody>
      </p:sp>
      <p:sp>
        <p:nvSpPr>
          <p:cNvPr id="22536" name="TextBox 9"/>
          <p:cNvSpPr txBox="1">
            <a:spLocks noChangeArrowheads="1"/>
          </p:cNvSpPr>
          <p:nvPr/>
        </p:nvSpPr>
        <p:spPr bwMode="auto">
          <a:xfrm>
            <a:off x="4419600" y="3455988"/>
            <a:ext cx="3186113" cy="368300"/>
          </a:xfrm>
          <a:prstGeom prst="rect">
            <a:avLst/>
          </a:prstGeom>
          <a:noFill/>
          <a:ln w="9525">
            <a:noFill/>
            <a:miter lim="800000"/>
            <a:headEnd/>
            <a:tailEnd/>
          </a:ln>
        </p:spPr>
        <p:txBody>
          <a:bodyPr wrap="none">
            <a:spAutoFit/>
          </a:bodyPr>
          <a:lstStyle/>
          <a:p>
            <a:r>
              <a:rPr lang="en-US">
                <a:latin typeface="Comic Sans MS" pitchFamily="66" charset="0"/>
              </a:rPr>
              <a:t>2. In-stream denitrification</a:t>
            </a:r>
          </a:p>
        </p:txBody>
      </p:sp>
      <p:sp>
        <p:nvSpPr>
          <p:cNvPr id="22537" name="TextBox 10"/>
          <p:cNvSpPr txBox="1">
            <a:spLocks noChangeArrowheads="1"/>
          </p:cNvSpPr>
          <p:nvPr/>
        </p:nvSpPr>
        <p:spPr bwMode="auto">
          <a:xfrm>
            <a:off x="533400" y="6324600"/>
            <a:ext cx="3108325" cy="369888"/>
          </a:xfrm>
          <a:prstGeom prst="rect">
            <a:avLst/>
          </a:prstGeom>
          <a:noFill/>
          <a:ln w="9525">
            <a:noFill/>
            <a:miter lim="800000"/>
            <a:headEnd/>
            <a:tailEnd/>
          </a:ln>
        </p:spPr>
        <p:txBody>
          <a:bodyPr wrap="none">
            <a:spAutoFit/>
          </a:bodyPr>
          <a:lstStyle/>
          <a:p>
            <a:r>
              <a:rPr lang="en-US">
                <a:latin typeface="Comic Sans MS" pitchFamily="66" charset="0"/>
              </a:rPr>
              <a:t>3. Flood plain reconnection </a:t>
            </a:r>
          </a:p>
        </p:txBody>
      </p:sp>
      <p:pic>
        <p:nvPicPr>
          <p:cNvPr id="22541" name="Picture 2"/>
          <p:cNvPicPr>
            <a:picLocks noChangeAspect="1" noChangeArrowheads="1"/>
          </p:cNvPicPr>
          <p:nvPr/>
        </p:nvPicPr>
        <p:blipFill>
          <a:blip r:embed="rId5" cstate="print"/>
          <a:srcRect/>
          <a:stretch>
            <a:fillRect/>
          </a:stretch>
        </p:blipFill>
        <p:spPr bwMode="auto">
          <a:xfrm>
            <a:off x="4424363" y="4038600"/>
            <a:ext cx="3729037" cy="202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ctrTitle" idx="4294967295"/>
          </p:nvPr>
        </p:nvSpPr>
        <p:spPr>
          <a:xfrm>
            <a:off x="381000" y="457200"/>
            <a:ext cx="8534400" cy="1143000"/>
          </a:xfrm>
        </p:spPr>
        <p:txBody>
          <a:bodyPr/>
          <a:lstStyle/>
          <a:p>
            <a:pPr eaLnBrk="1" hangingPunct="1"/>
            <a:r>
              <a:rPr lang="en-US" sz="2800" b="1" smtClean="0">
                <a:solidFill>
                  <a:schemeClr val="tx1"/>
                </a:solidFill>
                <a:latin typeface="Comic Sans MS" pitchFamily="66" charset="0"/>
              </a:rPr>
              <a:t>Protocol 1: Credit for Prevented Sediment during Storm Flow</a:t>
            </a:r>
          </a:p>
        </p:txBody>
      </p:sp>
      <p:sp>
        <p:nvSpPr>
          <p:cNvPr id="2" name="Content Placeholder 1"/>
          <p:cNvSpPr>
            <a:spLocks noGrp="1"/>
          </p:cNvSpPr>
          <p:nvPr>
            <p:ph type="subTitle" idx="4294967295"/>
          </p:nvPr>
        </p:nvSpPr>
        <p:spPr>
          <a:xfrm>
            <a:off x="381000" y="1752600"/>
            <a:ext cx="8382000" cy="2286000"/>
          </a:xfrm>
        </p:spPr>
        <p:txBody>
          <a:bodyPr>
            <a:normAutofit/>
          </a:bodyPr>
          <a:lstStyle/>
          <a:p>
            <a:pPr marL="0" indent="0" eaLnBrk="1" fontAlgn="auto" hangingPunct="1">
              <a:spcAft>
                <a:spcPts val="0"/>
              </a:spcAft>
              <a:buFont typeface="Wingdings 2"/>
              <a:buNone/>
              <a:defRPr/>
            </a:pPr>
            <a:r>
              <a:rPr lang="en-US" sz="2400" dirty="0" smtClean="0">
                <a:latin typeface="Comic Sans MS" pitchFamily="66" charset="0"/>
              </a:rPr>
              <a:t>This </a:t>
            </a:r>
            <a:r>
              <a:rPr lang="en-US" sz="2400" dirty="0">
                <a:latin typeface="Comic Sans MS" pitchFamily="66" charset="0"/>
              </a:rPr>
              <a:t>protocol provides an annual mass nutrient and sediment reduction credit for qualifying stream restoration practices that prevent channel or bank erosion that would otherwise be delivered downstream from an actively enlarging or incising urban stream.   </a:t>
            </a:r>
          </a:p>
          <a:p>
            <a:pPr marL="0" indent="0" eaLnBrk="1" fontAlgn="auto" hangingPunct="1">
              <a:spcAft>
                <a:spcPts val="0"/>
              </a:spcAft>
              <a:buFont typeface="Wingdings 2"/>
              <a:buNone/>
              <a:defRPr/>
            </a:pPr>
            <a:endParaRPr lang="en-US" dirty="0" smtClean="0">
              <a:latin typeface="Comic Sans MS" pitchFamily="66" charset="0"/>
            </a:endParaRPr>
          </a:p>
          <a:p>
            <a:pPr marL="274320" indent="-274320" eaLnBrk="1" fontAlgn="auto" hangingPunct="1">
              <a:spcAft>
                <a:spcPts val="0"/>
              </a:spcAft>
              <a:buFont typeface="Wingdings 2"/>
              <a:buChar char=""/>
              <a:defRPr/>
            </a:pPr>
            <a:endParaRPr lang="en-US" dirty="0">
              <a:latin typeface="Comic Sans MS" pitchFamily="66" charset="0"/>
            </a:endParaRPr>
          </a:p>
          <a:p>
            <a:pPr marL="274320" indent="-274320" eaLnBrk="1" fontAlgn="auto" hangingPunct="1">
              <a:spcAft>
                <a:spcPts val="0"/>
              </a:spcAft>
              <a:buFont typeface="Wingdings 2"/>
              <a:buChar char=""/>
              <a:defRPr/>
            </a:pPr>
            <a:endParaRPr lang="en-US" dirty="0"/>
          </a:p>
          <a:p>
            <a:pPr marL="274320" indent="-274320" eaLnBrk="1" fontAlgn="auto" hangingPunct="1">
              <a:spcAft>
                <a:spcPts val="0"/>
              </a:spcAft>
              <a:buFont typeface="Wingdings 2"/>
              <a:buChar char=""/>
              <a:defRPr/>
            </a:pPr>
            <a:endParaRPr lang="en-US" dirty="0"/>
          </a:p>
        </p:txBody>
      </p:sp>
      <p:sp>
        <p:nvSpPr>
          <p:cNvPr id="6" name="Content Placeholder 2"/>
          <p:cNvSpPr txBox="1">
            <a:spLocks/>
          </p:cNvSpPr>
          <p:nvPr/>
        </p:nvSpPr>
        <p:spPr>
          <a:xfrm>
            <a:off x="533400" y="3962400"/>
            <a:ext cx="8229600" cy="2209800"/>
          </a:xfrm>
          <a:prstGeom prst="rect">
            <a:avLst/>
          </a:prstGeom>
        </p:spPr>
        <p:txBody>
          <a:bodyPr>
            <a:normAutofit fontScale="77500" lnSpcReduction="20000"/>
          </a:bodyPr>
          <a:lstStyle/>
          <a:p>
            <a:pPr marL="342900" indent="-342900" fontAlgn="auto">
              <a:spcBef>
                <a:spcPct val="20000"/>
              </a:spcBef>
              <a:spcAft>
                <a:spcPts val="0"/>
              </a:spcAft>
              <a:buFont typeface="Arial" pitchFamily="34" charset="0"/>
              <a:buChar char="•"/>
              <a:defRPr/>
            </a:pPr>
            <a:r>
              <a:rPr lang="en-US" sz="2800" dirty="0">
                <a:latin typeface="Comic Sans MS" pitchFamily="66" charset="0"/>
                <a:cs typeface="+mn-cs"/>
              </a:rPr>
              <a:t>Estimate stream sediment erosion rates </a:t>
            </a:r>
          </a:p>
          <a:p>
            <a:pPr fontAlgn="auto">
              <a:spcBef>
                <a:spcPct val="20000"/>
              </a:spcBef>
              <a:spcAft>
                <a:spcPts val="0"/>
              </a:spcAft>
              <a:buFont typeface="Arial" pitchFamily="34" charset="0"/>
              <a:buNone/>
              <a:defRPr/>
            </a:pPr>
            <a:endParaRPr lang="en-US" sz="2800" dirty="0">
              <a:latin typeface="Comic Sans MS" pitchFamily="66" charset="0"/>
              <a:cs typeface="+mn-cs"/>
            </a:endParaRPr>
          </a:p>
          <a:p>
            <a:pPr marL="342900" indent="-342900" fontAlgn="auto">
              <a:spcBef>
                <a:spcPct val="20000"/>
              </a:spcBef>
              <a:spcAft>
                <a:spcPts val="0"/>
              </a:spcAft>
              <a:buFont typeface="Arial" pitchFamily="34" charset="0"/>
              <a:buChar char="•"/>
              <a:defRPr/>
            </a:pPr>
            <a:r>
              <a:rPr lang="en-US" sz="2800" dirty="0">
                <a:latin typeface="Comic Sans MS" pitchFamily="66" charset="0"/>
                <a:cs typeface="+mn-cs"/>
              </a:rPr>
              <a:t>Convert erosion rates to nitrogen and phosphorus loadings</a:t>
            </a:r>
          </a:p>
          <a:p>
            <a:pPr fontAlgn="auto">
              <a:spcBef>
                <a:spcPct val="20000"/>
              </a:spcBef>
              <a:spcAft>
                <a:spcPts val="0"/>
              </a:spcAft>
              <a:buFont typeface="Arial" pitchFamily="34" charset="0"/>
              <a:buNone/>
              <a:defRPr/>
            </a:pPr>
            <a:endParaRPr lang="en-US" sz="2800" dirty="0">
              <a:latin typeface="Comic Sans MS" pitchFamily="66" charset="0"/>
              <a:cs typeface="+mn-cs"/>
            </a:endParaRPr>
          </a:p>
          <a:p>
            <a:pPr marL="342900" indent="-342900" fontAlgn="auto">
              <a:spcBef>
                <a:spcPct val="20000"/>
              </a:spcBef>
              <a:spcAft>
                <a:spcPts val="0"/>
              </a:spcAft>
              <a:buFont typeface="Arial" pitchFamily="34" charset="0"/>
              <a:buChar char="•"/>
              <a:defRPr/>
            </a:pPr>
            <a:r>
              <a:rPr lang="en-US" sz="2800" dirty="0">
                <a:latin typeface="Comic Sans MS" pitchFamily="66" charset="0"/>
                <a:cs typeface="+mn-cs"/>
              </a:rPr>
              <a:t>Estimate reduction efficiency attributed to restoration</a:t>
            </a:r>
          </a:p>
          <a:p>
            <a:pPr fontAlgn="auto">
              <a:spcBef>
                <a:spcPct val="20000"/>
              </a:spcBef>
              <a:spcAft>
                <a:spcPts val="0"/>
              </a:spcAft>
              <a:buFont typeface="Arial" pitchFamily="34" charset="0"/>
              <a:buNone/>
              <a:defRPr/>
            </a:pPr>
            <a:endParaRPr lang="en-US" sz="3200" dirty="0">
              <a:latin typeface="+mn-lt"/>
              <a:cs typeface="+mn-cs"/>
            </a:endParaRPr>
          </a:p>
          <a:p>
            <a:pPr marL="342900" indent="-342900" fontAlgn="auto">
              <a:spcBef>
                <a:spcPct val="20000"/>
              </a:spcBef>
              <a:spcAft>
                <a:spcPts val="0"/>
              </a:spcAft>
              <a:buFont typeface="Arial" pitchFamily="34" charset="0"/>
              <a:buChar char="•"/>
              <a:defRPr/>
            </a:pPr>
            <a:endParaRPr lang="en-US" sz="3200" dirty="0">
              <a:latin typeface="+mn-lt"/>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TotalTime>
  <Words>1906</Words>
  <Application>Microsoft Office PowerPoint</Application>
  <PresentationFormat>On-screen Show (4:3)</PresentationFormat>
  <Paragraphs>323</Paragraphs>
  <Slides>30</Slides>
  <Notes>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Recommendations of the Expert Panel to Define Removal Rates for Individual Stream Restoration Projects</vt:lpstr>
      <vt:lpstr>Status of Expert Panel Report</vt:lpstr>
      <vt:lpstr>PowerPoint Presentation</vt:lpstr>
      <vt:lpstr>Review of the Old Rate</vt:lpstr>
      <vt:lpstr>Why the initial credit needed to be changed and a universal restoration credit doesn’t make sense </vt:lpstr>
      <vt:lpstr>USGS Data Supports Stream Bank Erosion as a Major Source to the Bay</vt:lpstr>
      <vt:lpstr>Summary of Recommended Protocols</vt:lpstr>
      <vt:lpstr>Stream Restoration Protocols </vt:lpstr>
      <vt:lpstr>Protocol 1: Credit for Prevented Sediment during Storm Flow</vt:lpstr>
      <vt:lpstr>Step1.Estimate Stream Sediment Erosion Rates Using the BANCS Method</vt:lpstr>
      <vt:lpstr>Regional Curve for Determining “R” in equation:  S = ∑(c×a×r)</vt:lpstr>
      <vt:lpstr>Step 2.Convert erosion rates to loadings</vt:lpstr>
      <vt:lpstr>Multiply sediment load times TN and TP concentrations</vt:lpstr>
      <vt:lpstr>Protocol 2: Credit for Denitrification in the Hyporheic Zone during Base Flow (for projects that qualify for Protocol 1 but not Protocol 3)</vt:lpstr>
      <vt:lpstr>Protocol 3: Credit for Floodplain Reconnection  (for projects that qualify for Protocol 1 but not Protocol 2)</vt:lpstr>
      <vt:lpstr>PowerPoint Presentation</vt:lpstr>
      <vt:lpstr>Protocol 3: Credit for Floodplain Reconnection Volumes </vt:lpstr>
      <vt:lpstr>Protocol 4: Dry Channel RSC as a  Stormwater Retrofit</vt:lpstr>
      <vt:lpstr>Protocol 4: Dry Channel RSC as a  Stormwater Retrofit</vt:lpstr>
      <vt:lpstr>PowerPoint Presentation</vt:lpstr>
      <vt:lpstr>Comprehensive Watershed Restoration Approach</vt:lpstr>
      <vt:lpstr>Qualifying Conditions</vt:lpstr>
      <vt:lpstr>Environmental Concerns</vt:lpstr>
      <vt:lpstr>Environmental Concerns </vt:lpstr>
      <vt:lpstr>PowerPoint Presentation</vt:lpstr>
      <vt:lpstr>The “Test-Drive” Process</vt:lpstr>
      <vt:lpstr>Initial Verification of Performance</vt:lpstr>
      <vt:lpstr>Verification of Stream Restoration Credit </vt:lpstr>
      <vt:lpstr>Reporting Requirements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csn</dc:creator>
  <cp:lastModifiedBy>Bill Stack</cp:lastModifiedBy>
  <cp:revision>54</cp:revision>
  <dcterms:created xsi:type="dcterms:W3CDTF">2013-03-24T19:38:48Z</dcterms:created>
  <dcterms:modified xsi:type="dcterms:W3CDTF">2013-05-10T14:09:52Z</dcterms:modified>
</cp:coreProperties>
</file>