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8" r:id="rId8"/>
    <p:sldId id="267" r:id="rId9"/>
    <p:sldId id="269" r:id="rId10"/>
    <p:sldId id="263" r:id="rId11"/>
    <p:sldId id="266" r:id="rId12"/>
    <p:sldId id="265" r:id="rId13"/>
    <p:sldId id="264" r:id="rId14"/>
    <p:sldId id="2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2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AD406-3EA0-4B15-91C4-0A44685E3DBA}" type="doc">
      <dgm:prSet loTypeId="urn:microsoft.com/office/officeart/2005/8/layout/cycle3" loCatId="cycle" qsTypeId="urn:microsoft.com/office/officeart/2005/8/quickstyle/3d3" qsCatId="3D" csTypeId="urn:microsoft.com/office/officeart/2005/8/colors/accent0_1" csCatId="mainScheme" phldr="1"/>
      <dgm:spPr/>
      <dgm:t>
        <a:bodyPr/>
        <a:lstStyle/>
        <a:p>
          <a:endParaRPr lang="en-US"/>
        </a:p>
      </dgm:t>
    </dgm:pt>
    <dgm:pt modelId="{4AF9FB5F-0B4F-426C-BE7B-9C27B802A64D}">
      <dgm:prSet phldrT="[Text]"/>
      <dgm:spPr/>
      <dgm:t>
        <a:bodyPr/>
        <a:lstStyle/>
        <a:p>
          <a:r>
            <a:rPr lang="en-US" i="1" dirty="0" smtClean="0"/>
            <a:t>Articulate program goals.</a:t>
          </a:r>
          <a:r>
            <a:rPr lang="en-US" dirty="0" smtClean="0"/>
            <a:t> </a:t>
          </a:r>
          <a:endParaRPr lang="en-US" dirty="0"/>
        </a:p>
      </dgm:t>
    </dgm:pt>
    <dgm:pt modelId="{D8461826-2484-497B-922E-36B503AECBBD}" type="parTrans" cxnId="{801F2E48-B872-40D3-A4EF-87C6CEFFE8A0}">
      <dgm:prSet/>
      <dgm:spPr/>
      <dgm:t>
        <a:bodyPr/>
        <a:lstStyle/>
        <a:p>
          <a:endParaRPr lang="en-US"/>
        </a:p>
      </dgm:t>
    </dgm:pt>
    <dgm:pt modelId="{DE3FEDC3-BDE9-479C-9A99-ECA8EF9C3D23}" type="sibTrans" cxnId="{801F2E48-B872-40D3-A4EF-87C6CEFFE8A0}">
      <dgm:prSet/>
      <dgm:spPr/>
      <dgm:t>
        <a:bodyPr/>
        <a:lstStyle/>
        <a:p>
          <a:endParaRPr lang="en-US"/>
        </a:p>
      </dgm:t>
    </dgm:pt>
    <dgm:pt modelId="{8002DA69-F715-4755-9598-2459EB3DA6B9}">
      <dgm:prSet phldrT="[Text]"/>
      <dgm:spPr/>
      <dgm:t>
        <a:bodyPr/>
        <a:lstStyle/>
        <a:p>
          <a:r>
            <a:rPr lang="en-US" i="1" dirty="0" smtClean="0"/>
            <a:t>Develop management strategy.</a:t>
          </a:r>
          <a:endParaRPr lang="en-US" dirty="0"/>
        </a:p>
      </dgm:t>
    </dgm:pt>
    <dgm:pt modelId="{A2EE463F-FB14-4092-AD8A-5330DA70267D}" type="parTrans" cxnId="{4107FB4D-A46F-4EAC-9141-D00C5822265B}">
      <dgm:prSet/>
      <dgm:spPr/>
      <dgm:t>
        <a:bodyPr/>
        <a:lstStyle/>
        <a:p>
          <a:endParaRPr lang="en-US"/>
        </a:p>
      </dgm:t>
    </dgm:pt>
    <dgm:pt modelId="{08BB81F9-2FBC-476E-B833-07386BB973CE}" type="sibTrans" cxnId="{4107FB4D-A46F-4EAC-9141-D00C5822265B}">
      <dgm:prSet/>
      <dgm:spPr/>
      <dgm:t>
        <a:bodyPr/>
        <a:lstStyle/>
        <a:p>
          <a:endParaRPr lang="en-US"/>
        </a:p>
      </dgm:t>
    </dgm:pt>
    <dgm:pt modelId="{3F211D6D-9927-4A8E-B9AA-9FF881D11251}">
      <dgm:prSet phldrT="[Text]"/>
      <dgm:spPr/>
      <dgm:t>
        <a:bodyPr/>
        <a:lstStyle/>
        <a:p>
          <a:r>
            <a:rPr lang="en-US" i="1" dirty="0" smtClean="0"/>
            <a:t>Develop monitoring program.</a:t>
          </a:r>
          <a:endParaRPr lang="en-US" dirty="0"/>
        </a:p>
      </dgm:t>
    </dgm:pt>
    <dgm:pt modelId="{F8FA58E2-FBC6-413A-AAF6-E1FDE08C5F54}" type="parTrans" cxnId="{08A6F9D2-AEC4-4A09-98AE-B08B0B6C77C7}">
      <dgm:prSet/>
      <dgm:spPr/>
      <dgm:t>
        <a:bodyPr/>
        <a:lstStyle/>
        <a:p>
          <a:endParaRPr lang="en-US"/>
        </a:p>
      </dgm:t>
    </dgm:pt>
    <dgm:pt modelId="{5C4EC18F-7645-4CFA-B6BB-25A44726FB35}" type="sibTrans" cxnId="{08A6F9D2-AEC4-4A09-98AE-B08B0B6C77C7}">
      <dgm:prSet/>
      <dgm:spPr/>
      <dgm:t>
        <a:bodyPr/>
        <a:lstStyle/>
        <a:p>
          <a:endParaRPr lang="en-US"/>
        </a:p>
      </dgm:t>
    </dgm:pt>
    <dgm:pt modelId="{73E0F55C-D3AD-43D6-B94B-3DF1976CA3EB}">
      <dgm:prSet phldrT="[Text]"/>
      <dgm:spPr/>
      <dgm:t>
        <a:bodyPr/>
        <a:lstStyle/>
        <a:p>
          <a:r>
            <a:rPr lang="en-US" i="1" dirty="0" smtClean="0"/>
            <a:t>Assess performance.</a:t>
          </a:r>
          <a:r>
            <a:rPr lang="en-US" dirty="0" smtClean="0"/>
            <a:t> </a:t>
          </a:r>
          <a:endParaRPr lang="en-US" dirty="0"/>
        </a:p>
      </dgm:t>
    </dgm:pt>
    <dgm:pt modelId="{ACD50E4C-0AEE-463A-BA15-8F902C31D26A}" type="parTrans" cxnId="{1D6333EF-631E-4D72-9F59-225ACBD4DAA8}">
      <dgm:prSet/>
      <dgm:spPr/>
      <dgm:t>
        <a:bodyPr/>
        <a:lstStyle/>
        <a:p>
          <a:endParaRPr lang="en-US"/>
        </a:p>
      </dgm:t>
    </dgm:pt>
    <dgm:pt modelId="{6550F521-45B9-4F9F-8290-B645EEB7AB5B}" type="sibTrans" cxnId="{1D6333EF-631E-4D72-9F59-225ACBD4DAA8}">
      <dgm:prSet/>
      <dgm:spPr/>
      <dgm:t>
        <a:bodyPr/>
        <a:lstStyle/>
        <a:p>
          <a:endParaRPr lang="en-US"/>
        </a:p>
      </dgm:t>
    </dgm:pt>
    <dgm:pt modelId="{2E05F966-A34C-4570-A5A1-CABB7EBC8744}">
      <dgm:prSet phldrT="[Text]"/>
      <dgm:spPr/>
      <dgm:t>
        <a:bodyPr/>
        <a:lstStyle/>
        <a:p>
          <a:r>
            <a:rPr lang="en-US" i="1" dirty="0" smtClean="0"/>
            <a:t>Manage adaptively.</a:t>
          </a:r>
          <a:endParaRPr lang="en-US" dirty="0"/>
        </a:p>
      </dgm:t>
    </dgm:pt>
    <dgm:pt modelId="{47CA9464-2826-404B-816A-DEAE81875D4F}" type="parTrans" cxnId="{E716FBF6-CC00-4679-B697-A9909FB7B6D8}">
      <dgm:prSet/>
      <dgm:spPr/>
      <dgm:t>
        <a:bodyPr/>
        <a:lstStyle/>
        <a:p>
          <a:endParaRPr lang="en-US"/>
        </a:p>
      </dgm:t>
    </dgm:pt>
    <dgm:pt modelId="{3F912093-D8C4-4F93-94E3-1F01B8B76449}" type="sibTrans" cxnId="{E716FBF6-CC00-4679-B697-A9909FB7B6D8}">
      <dgm:prSet/>
      <dgm:spPr/>
      <dgm:t>
        <a:bodyPr/>
        <a:lstStyle/>
        <a:p>
          <a:endParaRPr lang="en-US"/>
        </a:p>
      </dgm:t>
    </dgm:pt>
    <dgm:pt modelId="{C8D2BC2B-4417-429B-B8DF-E01AAB352C06}">
      <dgm:prSet/>
      <dgm:spPr/>
      <dgm:t>
        <a:bodyPr/>
        <a:lstStyle/>
        <a:p>
          <a:r>
            <a:rPr lang="en-US" i="1" dirty="0" smtClean="0"/>
            <a:t>Describe factors influencing goal attainment.</a:t>
          </a:r>
          <a:r>
            <a:rPr lang="en-US" dirty="0" smtClean="0"/>
            <a:t> </a:t>
          </a:r>
          <a:endParaRPr lang="en-US" dirty="0"/>
        </a:p>
      </dgm:t>
    </dgm:pt>
    <dgm:pt modelId="{C05E4EC9-37D5-49DE-AAC4-38888B10840F}" type="parTrans" cxnId="{1D2552F1-6F41-4461-9BDF-AD458B9925B1}">
      <dgm:prSet/>
      <dgm:spPr/>
      <dgm:t>
        <a:bodyPr/>
        <a:lstStyle/>
        <a:p>
          <a:endParaRPr lang="en-US"/>
        </a:p>
      </dgm:t>
    </dgm:pt>
    <dgm:pt modelId="{0021790F-43F7-45B9-9D8A-C10B2F0008E8}" type="sibTrans" cxnId="{1D2552F1-6F41-4461-9BDF-AD458B9925B1}">
      <dgm:prSet/>
      <dgm:spPr/>
      <dgm:t>
        <a:bodyPr/>
        <a:lstStyle/>
        <a:p>
          <a:endParaRPr lang="en-US"/>
        </a:p>
      </dgm:t>
    </dgm:pt>
    <dgm:pt modelId="{12F9A92D-644E-4558-B9F1-11C5FB19A9ED}">
      <dgm:prSet/>
      <dgm:spPr/>
      <dgm:t>
        <a:bodyPr/>
        <a:lstStyle/>
        <a:p>
          <a:r>
            <a:rPr lang="en-US" i="1" smtClean="0"/>
            <a:t>Assess current management efforts (and gaps)</a:t>
          </a:r>
          <a:endParaRPr lang="en-US"/>
        </a:p>
      </dgm:t>
    </dgm:pt>
    <dgm:pt modelId="{7C42331B-D92B-444A-888D-94497B022489}" type="parTrans" cxnId="{02AF4DF6-3BD7-4C92-BF4B-8317CBC22D36}">
      <dgm:prSet/>
      <dgm:spPr/>
      <dgm:t>
        <a:bodyPr/>
        <a:lstStyle/>
        <a:p>
          <a:endParaRPr lang="en-US"/>
        </a:p>
      </dgm:t>
    </dgm:pt>
    <dgm:pt modelId="{3851E416-341D-435F-BECC-CB0183500C8F}" type="sibTrans" cxnId="{02AF4DF6-3BD7-4C92-BF4B-8317CBC22D36}">
      <dgm:prSet/>
      <dgm:spPr/>
      <dgm:t>
        <a:bodyPr/>
        <a:lstStyle/>
        <a:p>
          <a:endParaRPr lang="en-US"/>
        </a:p>
      </dgm:t>
    </dgm:pt>
    <dgm:pt modelId="{74FF7F2E-2784-4F41-9116-A12B7319A839}" type="pres">
      <dgm:prSet presAssocID="{FA5AD406-3EA0-4B15-91C4-0A44685E3DBA}" presName="Name0" presStyleCnt="0">
        <dgm:presLayoutVars>
          <dgm:dir/>
          <dgm:resizeHandles val="exact"/>
        </dgm:presLayoutVars>
      </dgm:prSet>
      <dgm:spPr/>
      <dgm:t>
        <a:bodyPr/>
        <a:lstStyle/>
        <a:p>
          <a:endParaRPr lang="en-US"/>
        </a:p>
      </dgm:t>
    </dgm:pt>
    <dgm:pt modelId="{E8EB3D5E-5C76-4463-9BA0-B7D593E0E3D4}" type="pres">
      <dgm:prSet presAssocID="{FA5AD406-3EA0-4B15-91C4-0A44685E3DBA}" presName="cycle" presStyleCnt="0"/>
      <dgm:spPr/>
    </dgm:pt>
    <dgm:pt modelId="{8E3E6F2C-E938-466F-9A39-067E51A91609}" type="pres">
      <dgm:prSet presAssocID="{4AF9FB5F-0B4F-426C-BE7B-9C27B802A64D}" presName="nodeFirstNode" presStyleLbl="node1" presStyleIdx="0" presStyleCnt="7">
        <dgm:presLayoutVars>
          <dgm:bulletEnabled val="1"/>
        </dgm:presLayoutVars>
      </dgm:prSet>
      <dgm:spPr/>
      <dgm:t>
        <a:bodyPr/>
        <a:lstStyle/>
        <a:p>
          <a:endParaRPr lang="en-US"/>
        </a:p>
      </dgm:t>
    </dgm:pt>
    <dgm:pt modelId="{AA500739-3E30-437D-B2D1-AB57B65D7732}" type="pres">
      <dgm:prSet presAssocID="{DE3FEDC3-BDE9-479C-9A99-ECA8EF9C3D23}" presName="sibTransFirstNode" presStyleLbl="bgShp" presStyleIdx="0" presStyleCnt="1"/>
      <dgm:spPr/>
      <dgm:t>
        <a:bodyPr/>
        <a:lstStyle/>
        <a:p>
          <a:endParaRPr lang="en-US"/>
        </a:p>
      </dgm:t>
    </dgm:pt>
    <dgm:pt modelId="{6A0C41AA-3E5A-487F-9552-3363BED7AA19}" type="pres">
      <dgm:prSet presAssocID="{C8D2BC2B-4417-429B-B8DF-E01AAB352C06}" presName="nodeFollowingNodes" presStyleLbl="node1" presStyleIdx="1" presStyleCnt="7">
        <dgm:presLayoutVars>
          <dgm:bulletEnabled val="1"/>
        </dgm:presLayoutVars>
      </dgm:prSet>
      <dgm:spPr/>
      <dgm:t>
        <a:bodyPr/>
        <a:lstStyle/>
        <a:p>
          <a:endParaRPr lang="en-US"/>
        </a:p>
      </dgm:t>
    </dgm:pt>
    <dgm:pt modelId="{4F12C9D5-291E-4156-974A-9A5EB8EB8573}" type="pres">
      <dgm:prSet presAssocID="{12F9A92D-644E-4558-B9F1-11C5FB19A9ED}" presName="nodeFollowingNodes" presStyleLbl="node1" presStyleIdx="2" presStyleCnt="7">
        <dgm:presLayoutVars>
          <dgm:bulletEnabled val="1"/>
        </dgm:presLayoutVars>
      </dgm:prSet>
      <dgm:spPr/>
      <dgm:t>
        <a:bodyPr/>
        <a:lstStyle/>
        <a:p>
          <a:endParaRPr lang="en-US"/>
        </a:p>
      </dgm:t>
    </dgm:pt>
    <dgm:pt modelId="{4614065C-D80D-4FED-ABC2-809D56CF6C24}" type="pres">
      <dgm:prSet presAssocID="{8002DA69-F715-4755-9598-2459EB3DA6B9}" presName="nodeFollowingNodes" presStyleLbl="node1" presStyleIdx="3" presStyleCnt="7">
        <dgm:presLayoutVars>
          <dgm:bulletEnabled val="1"/>
        </dgm:presLayoutVars>
      </dgm:prSet>
      <dgm:spPr/>
      <dgm:t>
        <a:bodyPr/>
        <a:lstStyle/>
        <a:p>
          <a:endParaRPr lang="en-US"/>
        </a:p>
      </dgm:t>
    </dgm:pt>
    <dgm:pt modelId="{4D7AA368-63E9-4AAD-A0F3-C3FDEBFF11A4}" type="pres">
      <dgm:prSet presAssocID="{3F211D6D-9927-4A8E-B9AA-9FF881D11251}" presName="nodeFollowingNodes" presStyleLbl="node1" presStyleIdx="4" presStyleCnt="7">
        <dgm:presLayoutVars>
          <dgm:bulletEnabled val="1"/>
        </dgm:presLayoutVars>
      </dgm:prSet>
      <dgm:spPr/>
      <dgm:t>
        <a:bodyPr/>
        <a:lstStyle/>
        <a:p>
          <a:endParaRPr lang="en-US"/>
        </a:p>
      </dgm:t>
    </dgm:pt>
    <dgm:pt modelId="{30B55CB6-E987-4076-B491-79E108421A59}" type="pres">
      <dgm:prSet presAssocID="{73E0F55C-D3AD-43D6-B94B-3DF1976CA3EB}" presName="nodeFollowingNodes" presStyleLbl="node1" presStyleIdx="5" presStyleCnt="7">
        <dgm:presLayoutVars>
          <dgm:bulletEnabled val="1"/>
        </dgm:presLayoutVars>
      </dgm:prSet>
      <dgm:spPr/>
      <dgm:t>
        <a:bodyPr/>
        <a:lstStyle/>
        <a:p>
          <a:endParaRPr lang="en-US"/>
        </a:p>
      </dgm:t>
    </dgm:pt>
    <dgm:pt modelId="{BB2192E7-3769-4C0F-95B1-6BA7DABF3B65}" type="pres">
      <dgm:prSet presAssocID="{2E05F966-A34C-4570-A5A1-CABB7EBC8744}" presName="nodeFollowingNodes" presStyleLbl="node1" presStyleIdx="6" presStyleCnt="7">
        <dgm:presLayoutVars>
          <dgm:bulletEnabled val="1"/>
        </dgm:presLayoutVars>
      </dgm:prSet>
      <dgm:spPr/>
      <dgm:t>
        <a:bodyPr/>
        <a:lstStyle/>
        <a:p>
          <a:endParaRPr lang="en-US"/>
        </a:p>
      </dgm:t>
    </dgm:pt>
  </dgm:ptLst>
  <dgm:cxnLst>
    <dgm:cxn modelId="{965C3D18-43B0-4D35-AB88-B5C273A11444}" type="presOf" srcId="{73E0F55C-D3AD-43D6-B94B-3DF1976CA3EB}" destId="{30B55CB6-E987-4076-B491-79E108421A59}" srcOrd="0" destOrd="0" presId="urn:microsoft.com/office/officeart/2005/8/layout/cycle3"/>
    <dgm:cxn modelId="{4107FB4D-A46F-4EAC-9141-D00C5822265B}" srcId="{FA5AD406-3EA0-4B15-91C4-0A44685E3DBA}" destId="{8002DA69-F715-4755-9598-2459EB3DA6B9}" srcOrd="3" destOrd="0" parTransId="{A2EE463F-FB14-4092-AD8A-5330DA70267D}" sibTransId="{08BB81F9-2FBC-476E-B833-07386BB973CE}"/>
    <dgm:cxn modelId="{EA683BE7-2F77-4CD8-A3FE-6A044A87BDEB}" type="presOf" srcId="{2E05F966-A34C-4570-A5A1-CABB7EBC8744}" destId="{BB2192E7-3769-4C0F-95B1-6BA7DABF3B65}" srcOrd="0" destOrd="0" presId="urn:microsoft.com/office/officeart/2005/8/layout/cycle3"/>
    <dgm:cxn modelId="{E716FBF6-CC00-4679-B697-A9909FB7B6D8}" srcId="{FA5AD406-3EA0-4B15-91C4-0A44685E3DBA}" destId="{2E05F966-A34C-4570-A5A1-CABB7EBC8744}" srcOrd="6" destOrd="0" parTransId="{47CA9464-2826-404B-816A-DEAE81875D4F}" sibTransId="{3F912093-D8C4-4F93-94E3-1F01B8B76449}"/>
    <dgm:cxn modelId="{A1B9C02A-70D3-4968-B12F-96524E99AE01}" type="presOf" srcId="{8002DA69-F715-4755-9598-2459EB3DA6B9}" destId="{4614065C-D80D-4FED-ABC2-809D56CF6C24}" srcOrd="0" destOrd="0" presId="urn:microsoft.com/office/officeart/2005/8/layout/cycle3"/>
    <dgm:cxn modelId="{834B4AC4-3E05-4D01-B305-B44D49B2FB6B}" type="presOf" srcId="{FA5AD406-3EA0-4B15-91C4-0A44685E3DBA}" destId="{74FF7F2E-2784-4F41-9116-A12B7319A839}" srcOrd="0" destOrd="0" presId="urn:microsoft.com/office/officeart/2005/8/layout/cycle3"/>
    <dgm:cxn modelId="{674BE2C6-8480-4402-922B-65887217EC49}" type="presOf" srcId="{3F211D6D-9927-4A8E-B9AA-9FF881D11251}" destId="{4D7AA368-63E9-4AAD-A0F3-C3FDEBFF11A4}" srcOrd="0" destOrd="0" presId="urn:microsoft.com/office/officeart/2005/8/layout/cycle3"/>
    <dgm:cxn modelId="{17163F80-4A2A-4A24-BE99-E9F4D995690D}" type="presOf" srcId="{4AF9FB5F-0B4F-426C-BE7B-9C27B802A64D}" destId="{8E3E6F2C-E938-466F-9A39-067E51A91609}" srcOrd="0" destOrd="0" presId="urn:microsoft.com/office/officeart/2005/8/layout/cycle3"/>
    <dgm:cxn modelId="{6C943F7F-DD85-435A-B651-7CF40E07F2AB}" type="presOf" srcId="{DE3FEDC3-BDE9-479C-9A99-ECA8EF9C3D23}" destId="{AA500739-3E30-437D-B2D1-AB57B65D7732}" srcOrd="0" destOrd="0" presId="urn:microsoft.com/office/officeart/2005/8/layout/cycle3"/>
    <dgm:cxn modelId="{801F2E48-B872-40D3-A4EF-87C6CEFFE8A0}" srcId="{FA5AD406-3EA0-4B15-91C4-0A44685E3DBA}" destId="{4AF9FB5F-0B4F-426C-BE7B-9C27B802A64D}" srcOrd="0" destOrd="0" parTransId="{D8461826-2484-497B-922E-36B503AECBBD}" sibTransId="{DE3FEDC3-BDE9-479C-9A99-ECA8EF9C3D23}"/>
    <dgm:cxn modelId="{62246128-CB87-4DF4-917B-43B44CAAC1D2}" type="presOf" srcId="{C8D2BC2B-4417-429B-B8DF-E01AAB352C06}" destId="{6A0C41AA-3E5A-487F-9552-3363BED7AA19}" srcOrd="0" destOrd="0" presId="urn:microsoft.com/office/officeart/2005/8/layout/cycle3"/>
    <dgm:cxn modelId="{02AF4DF6-3BD7-4C92-BF4B-8317CBC22D36}" srcId="{FA5AD406-3EA0-4B15-91C4-0A44685E3DBA}" destId="{12F9A92D-644E-4558-B9F1-11C5FB19A9ED}" srcOrd="2" destOrd="0" parTransId="{7C42331B-D92B-444A-888D-94497B022489}" sibTransId="{3851E416-341D-435F-BECC-CB0183500C8F}"/>
    <dgm:cxn modelId="{1D2552F1-6F41-4461-9BDF-AD458B9925B1}" srcId="{FA5AD406-3EA0-4B15-91C4-0A44685E3DBA}" destId="{C8D2BC2B-4417-429B-B8DF-E01AAB352C06}" srcOrd="1" destOrd="0" parTransId="{C05E4EC9-37D5-49DE-AAC4-38888B10840F}" sibTransId="{0021790F-43F7-45B9-9D8A-C10B2F0008E8}"/>
    <dgm:cxn modelId="{1D6333EF-631E-4D72-9F59-225ACBD4DAA8}" srcId="{FA5AD406-3EA0-4B15-91C4-0A44685E3DBA}" destId="{73E0F55C-D3AD-43D6-B94B-3DF1976CA3EB}" srcOrd="5" destOrd="0" parTransId="{ACD50E4C-0AEE-463A-BA15-8F902C31D26A}" sibTransId="{6550F521-45B9-4F9F-8290-B645EEB7AB5B}"/>
    <dgm:cxn modelId="{5AF2BD2C-81A3-4AE7-B354-EEE429DCF26A}" type="presOf" srcId="{12F9A92D-644E-4558-B9F1-11C5FB19A9ED}" destId="{4F12C9D5-291E-4156-974A-9A5EB8EB8573}" srcOrd="0" destOrd="0" presId="urn:microsoft.com/office/officeart/2005/8/layout/cycle3"/>
    <dgm:cxn modelId="{08A6F9D2-AEC4-4A09-98AE-B08B0B6C77C7}" srcId="{FA5AD406-3EA0-4B15-91C4-0A44685E3DBA}" destId="{3F211D6D-9927-4A8E-B9AA-9FF881D11251}" srcOrd="4" destOrd="0" parTransId="{F8FA58E2-FBC6-413A-AAF6-E1FDE08C5F54}" sibTransId="{5C4EC18F-7645-4CFA-B6BB-25A44726FB35}"/>
    <dgm:cxn modelId="{A5FC2648-465D-40F4-8A79-7453A3289931}" type="presParOf" srcId="{74FF7F2E-2784-4F41-9116-A12B7319A839}" destId="{E8EB3D5E-5C76-4463-9BA0-B7D593E0E3D4}" srcOrd="0" destOrd="0" presId="urn:microsoft.com/office/officeart/2005/8/layout/cycle3"/>
    <dgm:cxn modelId="{CE45AE6E-307C-4870-9E80-605F30F745DF}" type="presParOf" srcId="{E8EB3D5E-5C76-4463-9BA0-B7D593E0E3D4}" destId="{8E3E6F2C-E938-466F-9A39-067E51A91609}" srcOrd="0" destOrd="0" presId="urn:microsoft.com/office/officeart/2005/8/layout/cycle3"/>
    <dgm:cxn modelId="{2E48C5E6-F69E-4AA7-9C4C-32FFA4D86195}" type="presParOf" srcId="{E8EB3D5E-5C76-4463-9BA0-B7D593E0E3D4}" destId="{AA500739-3E30-437D-B2D1-AB57B65D7732}" srcOrd="1" destOrd="0" presId="urn:microsoft.com/office/officeart/2005/8/layout/cycle3"/>
    <dgm:cxn modelId="{D778AE44-289E-4A4D-9B42-EE139D3DF1BB}" type="presParOf" srcId="{E8EB3D5E-5C76-4463-9BA0-B7D593E0E3D4}" destId="{6A0C41AA-3E5A-487F-9552-3363BED7AA19}" srcOrd="2" destOrd="0" presId="urn:microsoft.com/office/officeart/2005/8/layout/cycle3"/>
    <dgm:cxn modelId="{BB7D405F-911C-4F06-8F5B-2BE31E8D148B}" type="presParOf" srcId="{E8EB3D5E-5C76-4463-9BA0-B7D593E0E3D4}" destId="{4F12C9D5-291E-4156-974A-9A5EB8EB8573}" srcOrd="3" destOrd="0" presId="urn:microsoft.com/office/officeart/2005/8/layout/cycle3"/>
    <dgm:cxn modelId="{3A5E4664-3E5C-4865-9D13-947ECE580D0A}" type="presParOf" srcId="{E8EB3D5E-5C76-4463-9BA0-B7D593E0E3D4}" destId="{4614065C-D80D-4FED-ABC2-809D56CF6C24}" srcOrd="4" destOrd="0" presId="urn:microsoft.com/office/officeart/2005/8/layout/cycle3"/>
    <dgm:cxn modelId="{66325D53-0917-4346-B7B1-84F44D3B1C7B}" type="presParOf" srcId="{E8EB3D5E-5C76-4463-9BA0-B7D593E0E3D4}" destId="{4D7AA368-63E9-4AAD-A0F3-C3FDEBFF11A4}" srcOrd="5" destOrd="0" presId="urn:microsoft.com/office/officeart/2005/8/layout/cycle3"/>
    <dgm:cxn modelId="{8EEEA652-D0D7-4D95-A795-A3753C5D850E}" type="presParOf" srcId="{E8EB3D5E-5C76-4463-9BA0-B7D593E0E3D4}" destId="{30B55CB6-E987-4076-B491-79E108421A59}" srcOrd="6" destOrd="0" presId="urn:microsoft.com/office/officeart/2005/8/layout/cycle3"/>
    <dgm:cxn modelId="{35EF1DBF-BC3B-4A6E-AF50-36EE47DE2A6F}" type="presParOf" srcId="{E8EB3D5E-5C76-4463-9BA0-B7D593E0E3D4}" destId="{BB2192E7-3769-4C0F-95B1-6BA7DABF3B65}" srcOrd="7"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500739-3E30-437D-B2D1-AB57B65D7732}">
      <dsp:nvSpPr>
        <dsp:cNvPr id="0" name=""/>
        <dsp:cNvSpPr/>
      </dsp:nvSpPr>
      <dsp:spPr>
        <a:xfrm>
          <a:off x="246793" y="191111"/>
          <a:ext cx="3773612" cy="3773612"/>
        </a:xfrm>
        <a:prstGeom prst="circularArrow">
          <a:avLst>
            <a:gd name="adj1" fmla="val 5544"/>
            <a:gd name="adj2" fmla="val 330680"/>
            <a:gd name="adj3" fmla="val 14570250"/>
            <a:gd name="adj4" fmla="val 16919136"/>
            <a:gd name="adj5" fmla="val 5757"/>
          </a:avLst>
        </a:prstGeom>
        <a:solidFill>
          <a:schemeClr val="dk1">
            <a:tint val="40000"/>
            <a:hueOff val="0"/>
            <a:satOff val="0"/>
            <a:lumOff val="0"/>
            <a:alphaOff val="0"/>
          </a:schemeClr>
        </a:solidFill>
        <a:ln w="635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8E3E6F2C-E938-466F-9A39-067E51A91609}">
      <dsp:nvSpPr>
        <dsp:cNvPr id="0" name=""/>
        <dsp:cNvSpPr/>
      </dsp:nvSpPr>
      <dsp:spPr>
        <a:xfrm>
          <a:off x="1568946" y="220137"/>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Articulate program goals.</a:t>
          </a:r>
          <a:r>
            <a:rPr lang="en-US" sz="1000" kern="1200" dirty="0" smtClean="0"/>
            <a:t> </a:t>
          </a:r>
          <a:endParaRPr lang="en-US" sz="1000" kern="1200" dirty="0"/>
        </a:p>
      </dsp:txBody>
      <dsp:txXfrm>
        <a:off x="1568946" y="220137"/>
        <a:ext cx="1129307" cy="564653"/>
      </dsp:txXfrm>
    </dsp:sp>
    <dsp:sp modelId="{6A0C41AA-3E5A-487F-9552-3363BED7AA19}">
      <dsp:nvSpPr>
        <dsp:cNvPr id="0" name=""/>
        <dsp:cNvSpPr/>
      </dsp:nvSpPr>
      <dsp:spPr>
        <a:xfrm>
          <a:off x="2827082" y="826024"/>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Describe factors influencing goal attainment.</a:t>
          </a:r>
          <a:r>
            <a:rPr lang="en-US" sz="1000" kern="1200" dirty="0" smtClean="0"/>
            <a:t> </a:t>
          </a:r>
          <a:endParaRPr lang="en-US" sz="1000" kern="1200" dirty="0"/>
        </a:p>
      </dsp:txBody>
      <dsp:txXfrm>
        <a:off x="2827082" y="826024"/>
        <a:ext cx="1129307" cy="564653"/>
      </dsp:txXfrm>
    </dsp:sp>
    <dsp:sp modelId="{4F12C9D5-291E-4156-974A-9A5EB8EB8573}">
      <dsp:nvSpPr>
        <dsp:cNvPr id="0" name=""/>
        <dsp:cNvSpPr/>
      </dsp:nvSpPr>
      <dsp:spPr>
        <a:xfrm>
          <a:off x="3137816" y="2187438"/>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smtClean="0"/>
            <a:t>Assess current management efforts (and gaps)</a:t>
          </a:r>
          <a:endParaRPr lang="en-US" sz="1000" kern="1200"/>
        </a:p>
      </dsp:txBody>
      <dsp:txXfrm>
        <a:off x="3137816" y="2187438"/>
        <a:ext cx="1129307" cy="564653"/>
      </dsp:txXfrm>
    </dsp:sp>
    <dsp:sp modelId="{4614065C-D80D-4FED-ABC2-809D56CF6C24}">
      <dsp:nvSpPr>
        <dsp:cNvPr id="0" name=""/>
        <dsp:cNvSpPr/>
      </dsp:nvSpPr>
      <dsp:spPr>
        <a:xfrm>
          <a:off x="2267158" y="3279208"/>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Develop management strategy.</a:t>
          </a:r>
          <a:endParaRPr lang="en-US" sz="1000" kern="1200" dirty="0"/>
        </a:p>
      </dsp:txBody>
      <dsp:txXfrm>
        <a:off x="2267158" y="3279208"/>
        <a:ext cx="1129307" cy="564653"/>
      </dsp:txXfrm>
    </dsp:sp>
    <dsp:sp modelId="{4D7AA368-63E9-4AAD-A0F3-C3FDEBFF11A4}">
      <dsp:nvSpPr>
        <dsp:cNvPr id="0" name=""/>
        <dsp:cNvSpPr/>
      </dsp:nvSpPr>
      <dsp:spPr>
        <a:xfrm>
          <a:off x="870733" y="3279208"/>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Develop monitoring program.</a:t>
          </a:r>
          <a:endParaRPr lang="en-US" sz="1000" kern="1200" dirty="0"/>
        </a:p>
      </dsp:txBody>
      <dsp:txXfrm>
        <a:off x="870733" y="3279208"/>
        <a:ext cx="1129307" cy="564653"/>
      </dsp:txXfrm>
    </dsp:sp>
    <dsp:sp modelId="{30B55CB6-E987-4076-B491-79E108421A59}">
      <dsp:nvSpPr>
        <dsp:cNvPr id="0" name=""/>
        <dsp:cNvSpPr/>
      </dsp:nvSpPr>
      <dsp:spPr>
        <a:xfrm>
          <a:off x="76" y="2187438"/>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Assess performance.</a:t>
          </a:r>
          <a:r>
            <a:rPr lang="en-US" sz="1000" kern="1200" dirty="0" smtClean="0"/>
            <a:t> </a:t>
          </a:r>
          <a:endParaRPr lang="en-US" sz="1000" kern="1200" dirty="0"/>
        </a:p>
      </dsp:txBody>
      <dsp:txXfrm>
        <a:off x="76" y="2187438"/>
        <a:ext cx="1129307" cy="564653"/>
      </dsp:txXfrm>
    </dsp:sp>
    <dsp:sp modelId="{BB2192E7-3769-4C0F-95B1-6BA7DABF3B65}">
      <dsp:nvSpPr>
        <dsp:cNvPr id="0" name=""/>
        <dsp:cNvSpPr/>
      </dsp:nvSpPr>
      <dsp:spPr>
        <a:xfrm>
          <a:off x="310810" y="826024"/>
          <a:ext cx="1129307" cy="564653"/>
        </a:xfrm>
        <a:prstGeom prst="roundRect">
          <a:avLst/>
        </a:prstGeom>
        <a:solidFill>
          <a:schemeClr val="lt1">
            <a:hueOff val="0"/>
            <a:satOff val="0"/>
            <a:lumOff val="0"/>
            <a:alphaOff val="0"/>
          </a:schemeClr>
        </a:solidFill>
        <a:ln>
          <a:noFill/>
        </a:ln>
        <a:effectLst>
          <a:outerShdw blurRad="390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Manage adaptively.</a:t>
          </a:r>
          <a:endParaRPr lang="en-US" sz="1000" kern="1200" dirty="0"/>
        </a:p>
      </dsp:txBody>
      <dsp:txXfrm>
        <a:off x="310810" y="826024"/>
        <a:ext cx="1129307" cy="56465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3580DF6-CF7B-41C0-AA37-CD034C7EEA87}" type="datetimeFigureOut">
              <a:rPr lang="en-US" smtClean="0"/>
              <a:pPr/>
              <a:t>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5E7C8-2EFD-4948-AF24-25B3DDFBFE4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580DF6-CF7B-41C0-AA37-CD034C7EEA87}" type="datetimeFigureOut">
              <a:rPr lang="en-US" smtClean="0"/>
              <a:pPr/>
              <a:t>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580DF6-CF7B-41C0-AA37-CD034C7EEA87}" type="datetimeFigureOut">
              <a:rPr lang="en-US" smtClean="0"/>
              <a:pPr/>
              <a:t>2/6/2013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580DF6-CF7B-41C0-AA37-CD034C7EEA87}" type="datetimeFigureOut">
              <a:rPr lang="en-US" smtClean="0"/>
              <a:pPr/>
              <a:t>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3580DF6-CF7B-41C0-AA37-CD034C7EEA87}" type="datetimeFigureOut">
              <a:rPr lang="en-US" smtClean="0"/>
              <a:pPr/>
              <a:t>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5E7C8-2EFD-4948-AF24-25B3DDFBFE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3580DF6-CF7B-41C0-AA37-CD034C7EEA87}" type="datetimeFigureOut">
              <a:rPr lang="en-US" smtClean="0"/>
              <a:pPr/>
              <a:t>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3580DF6-CF7B-41C0-AA37-CD034C7EEA87}" type="datetimeFigureOut">
              <a:rPr lang="en-US" smtClean="0"/>
              <a:pPr/>
              <a:t>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580DF6-CF7B-41C0-AA37-CD034C7EEA87}" type="datetimeFigureOut">
              <a:rPr lang="en-US" smtClean="0"/>
              <a:pPr/>
              <a:t>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80DF6-CF7B-41C0-AA37-CD034C7EEA87}" type="datetimeFigureOut">
              <a:rPr lang="en-US" smtClean="0"/>
              <a:pPr/>
              <a:t>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5E7C8-2EFD-4948-AF24-25B3DDFBFE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580DF6-CF7B-41C0-AA37-CD034C7EEA87}" type="datetimeFigureOut">
              <a:rPr lang="en-US" smtClean="0"/>
              <a:pPr/>
              <a:t>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5E7C8-2EFD-4948-AF24-25B3DDFBFE4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83580DF6-CF7B-41C0-AA37-CD034C7EEA87}" type="datetimeFigureOut">
              <a:rPr lang="en-US" smtClean="0"/>
              <a:pPr/>
              <a:t>2/6/2013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3145E7C8-2EFD-4948-AF24-25B3DDFBFE4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3580DF6-CF7B-41C0-AA37-CD034C7EEA87}" type="datetimeFigureOut">
              <a:rPr lang="en-US" smtClean="0"/>
              <a:pPr/>
              <a:t>2/6/2013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3145E7C8-2EFD-4948-AF24-25B3DDFBFE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noAutofit/>
          </a:bodyPr>
          <a:lstStyle/>
          <a:p>
            <a:r>
              <a:rPr lang="en-US" sz="4400" b="1" dirty="0" smtClean="0"/>
              <a:t>Understanding the Effectiveness of BMPs: </a:t>
            </a:r>
            <a:br>
              <a:rPr lang="en-US" sz="4400" b="1" dirty="0" smtClean="0"/>
            </a:br>
            <a:r>
              <a:rPr lang="en-US" sz="4400" b="1" dirty="0" smtClean="0"/>
              <a:t>Synthesizing Lessons Learned from Water Quality Monitoring Studies</a:t>
            </a:r>
            <a:endParaRPr lang="en-US" sz="4400" b="1" dirty="0"/>
          </a:p>
        </p:txBody>
      </p:sp>
      <p:sp>
        <p:nvSpPr>
          <p:cNvPr id="3" name="Subtitle 2"/>
          <p:cNvSpPr>
            <a:spLocks noGrp="1"/>
          </p:cNvSpPr>
          <p:nvPr>
            <p:ph type="subTitle" idx="1"/>
          </p:nvPr>
        </p:nvSpPr>
        <p:spPr>
          <a:xfrm>
            <a:off x="685800" y="5105400"/>
            <a:ext cx="7467600" cy="1752600"/>
          </a:xfrm>
        </p:spPr>
        <p:txBody>
          <a:bodyPr>
            <a:normAutofit/>
          </a:bodyPr>
          <a:lstStyle/>
          <a:p>
            <a:r>
              <a:rPr lang="en-US" sz="1350" dirty="0" smtClean="0"/>
              <a:t>Tidal Monitoring and Analysis Workgroup (TMAW) Meeting</a:t>
            </a:r>
            <a:endParaRPr lang="en-US" sz="1350" dirty="0" smtClean="0"/>
          </a:p>
          <a:p>
            <a:r>
              <a:rPr lang="en-US" sz="1350" dirty="0" smtClean="0"/>
              <a:t>February 7, </a:t>
            </a:r>
            <a:r>
              <a:rPr lang="en-US" sz="1350" dirty="0" smtClean="0"/>
              <a:t>2013</a:t>
            </a:r>
          </a:p>
          <a:p>
            <a:r>
              <a:rPr lang="en-US" sz="1350" dirty="0" smtClean="0"/>
              <a:t>Annapolis, MD</a:t>
            </a:r>
          </a:p>
          <a:p>
            <a:endParaRPr lang="en-US" sz="1350" dirty="0" smtClean="0"/>
          </a:p>
          <a:p>
            <a:r>
              <a:rPr lang="en-US" sz="1350" dirty="0" smtClean="0"/>
              <a:t>Katie Foreman and Liza Hernandez</a:t>
            </a:r>
          </a:p>
          <a:p>
            <a:r>
              <a:rPr lang="en-US" sz="1350" dirty="0" smtClean="0"/>
              <a:t>University of Maryland Center for Environmental Science at the Chesapeake Bay Program</a:t>
            </a:r>
          </a:p>
          <a:p>
            <a:endParaRPr lang="en-US" sz="1350" dirty="0"/>
          </a:p>
        </p:txBody>
      </p:sp>
      <p:pic>
        <p:nvPicPr>
          <p:cNvPr id="14" name="Picture 13" descr="test.png"/>
          <p:cNvPicPr>
            <a:picLocks noChangeAspect="1"/>
          </p:cNvPicPr>
          <p:nvPr/>
        </p:nvPicPr>
        <p:blipFill>
          <a:blip r:embed="rId2" cstate="print"/>
          <a:stretch>
            <a:fillRect/>
          </a:stretch>
        </p:blipFill>
        <p:spPr>
          <a:xfrm>
            <a:off x="6781800" y="444949"/>
            <a:ext cx="1752600" cy="146005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5</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In order to observe significant water quality and habitat responses, relatively large amounts of focused implementation (both type and location) are required to address the location-specific sources of pollution. </a:t>
            </a:r>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Identify the sources, location, and magnitude of nutrient inputs within the project area to target the appropriate site and type(s) of implementation as well as the amount of effort needed to achieve desirable outcomes.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6</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Apart from point source tracking, information is limited at the sub-county scale to track BMP implementation.</a:t>
            </a:r>
          </a:p>
          <a:p>
            <a:pPr>
              <a:buNone/>
            </a:pPr>
            <a:endParaRPr lang="en-US" dirty="0" smtClean="0"/>
          </a:p>
          <a:p>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Improvements are needed for local tracking of voluntary and cost-share BMPs to enhance models for targeting of BMP implementation and for being able to evaluate the effectiveness of specific BMP projects.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7</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A very limited percentage of watershed-wide BMP projects have been monitored for their effectiveness and of those, most are not monitoring at the scale necessary to access BMP effectiveness.</a:t>
            </a:r>
          </a:p>
          <a:p>
            <a:pPr>
              <a:buNone/>
            </a:pPr>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Improvements are needed to enhance monitoring of BMPs as well as water quality and habitat responses.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8</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Most BMP implementation is not designed using lessons learned from rigorous evaluation results. </a:t>
            </a:r>
          </a:p>
          <a:p>
            <a:pPr>
              <a:buNone/>
            </a:pPr>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Evaluating the effectiveness of water quality and habitat monitoring programs and BMP projects will require a better understanding of the lessons learned from past BMP projects and the application of those lessons learned through adaptive management.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Products and Timeline</a:t>
            </a:r>
            <a:endParaRPr lang="en-US" dirty="0"/>
          </a:p>
        </p:txBody>
      </p:sp>
      <p:sp>
        <p:nvSpPr>
          <p:cNvPr id="3" name="Content Placeholder 2"/>
          <p:cNvSpPr>
            <a:spLocks noGrp="1"/>
          </p:cNvSpPr>
          <p:nvPr>
            <p:ph idx="1"/>
          </p:nvPr>
        </p:nvSpPr>
        <p:spPr/>
        <p:txBody>
          <a:bodyPr/>
          <a:lstStyle/>
          <a:p>
            <a:r>
              <a:rPr lang="en-US" dirty="0" smtClean="0"/>
              <a:t>Spring 2013</a:t>
            </a:r>
          </a:p>
          <a:p>
            <a:pPr lvl="1"/>
            <a:r>
              <a:rPr lang="en-US" dirty="0" smtClean="0"/>
              <a:t>Technical Report</a:t>
            </a:r>
          </a:p>
          <a:p>
            <a:pPr>
              <a:buNone/>
            </a:pPr>
            <a:endParaRPr lang="en-US" dirty="0" smtClean="0"/>
          </a:p>
          <a:p>
            <a:pPr>
              <a:buNone/>
            </a:pPr>
            <a:r>
              <a:rPr lang="en-US" dirty="0" smtClean="0"/>
              <a:t>Spring/Summer 2013</a:t>
            </a:r>
          </a:p>
          <a:p>
            <a:pPr lvl="1"/>
            <a:r>
              <a:rPr lang="en-US" dirty="0" smtClean="0"/>
              <a:t>Newsletters </a:t>
            </a:r>
          </a:p>
          <a:p>
            <a:pPr lvl="1"/>
            <a:r>
              <a:rPr lang="en-US" dirty="0" smtClean="0"/>
              <a:t>Booklet</a:t>
            </a:r>
          </a:p>
          <a:p>
            <a:pPr lvl="2"/>
            <a:r>
              <a:rPr lang="en-US" sz="2200" dirty="0" smtClean="0"/>
              <a:t>For targeted audiences</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Synthesizing the state of knowledge from monitoring studies that look at the effectiveness of BMPs</a:t>
            </a:r>
          </a:p>
          <a:p>
            <a:pPr>
              <a:buNone/>
            </a:pPr>
            <a:endParaRPr lang="en-US" dirty="0" smtClean="0"/>
          </a:p>
          <a:p>
            <a:pPr lvl="1"/>
            <a:r>
              <a:rPr lang="en-US" sz="2600" dirty="0" smtClean="0"/>
              <a:t>2009 MRAT recommendations</a:t>
            </a:r>
          </a:p>
          <a:p>
            <a:pPr lvl="1"/>
            <a:r>
              <a:rPr lang="en-US" sz="2600" dirty="0" smtClean="0"/>
              <a:t>April 2011 STAR topical meeting with WQGIT</a:t>
            </a:r>
          </a:p>
          <a:p>
            <a:pPr lvl="1"/>
            <a:r>
              <a:rPr lang="en-US" sz="2600" dirty="0" smtClean="0"/>
              <a:t>WIPs and verification of practices</a:t>
            </a:r>
          </a:p>
          <a:p>
            <a:pPr lvl="1"/>
            <a:r>
              <a:rPr lang="en-US" sz="2600" dirty="0" smtClean="0"/>
              <a:t>Aid in the decision framework</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4" name="Text Placeholder 3"/>
          <p:cNvSpPr>
            <a:spLocks noGrp="1"/>
          </p:cNvSpPr>
          <p:nvPr>
            <p:ph type="body" idx="1"/>
          </p:nvPr>
        </p:nvSpPr>
        <p:spPr/>
        <p:txBody>
          <a:bodyPr/>
          <a:lstStyle/>
          <a:p>
            <a:r>
              <a:rPr lang="en-US" dirty="0" smtClean="0"/>
              <a:t>completed	</a:t>
            </a:r>
            <a:endParaRPr lang="en-US" dirty="0"/>
          </a:p>
        </p:txBody>
      </p:sp>
      <p:sp>
        <p:nvSpPr>
          <p:cNvPr id="3" name="Content Placeholder 2"/>
          <p:cNvSpPr>
            <a:spLocks noGrp="1"/>
          </p:cNvSpPr>
          <p:nvPr>
            <p:ph sz="half" idx="2"/>
          </p:nvPr>
        </p:nvSpPr>
        <p:spPr/>
        <p:txBody>
          <a:bodyPr>
            <a:normAutofit fontScale="92500"/>
          </a:bodyPr>
          <a:lstStyle/>
          <a:p>
            <a:r>
              <a:rPr lang="en-US" sz="3200" dirty="0" smtClean="0"/>
              <a:t>Literature Review  </a:t>
            </a:r>
          </a:p>
          <a:p>
            <a:pPr lvl="1"/>
            <a:r>
              <a:rPr lang="en-US" sz="2600" dirty="0" smtClean="0"/>
              <a:t>~30 Chesapeake Bay Watershed (CBW) studies</a:t>
            </a:r>
          </a:p>
          <a:p>
            <a:pPr lvl="1"/>
            <a:r>
              <a:rPr lang="en-US" sz="2600" dirty="0" smtClean="0"/>
              <a:t>~20 National and International studies</a:t>
            </a:r>
          </a:p>
          <a:p>
            <a:r>
              <a:rPr lang="en-US" sz="3200" dirty="0" smtClean="0"/>
              <a:t>“Synthesis” workshop</a:t>
            </a:r>
          </a:p>
          <a:p>
            <a:r>
              <a:rPr lang="en-US" sz="3200" dirty="0" smtClean="0"/>
              <a:t>Storyboarding session</a:t>
            </a:r>
          </a:p>
          <a:p>
            <a:pPr>
              <a:buNone/>
            </a:pPr>
            <a:endParaRPr lang="en-US" dirty="0"/>
          </a:p>
        </p:txBody>
      </p:sp>
      <p:sp>
        <p:nvSpPr>
          <p:cNvPr id="5" name="Text Placeholder 4"/>
          <p:cNvSpPr>
            <a:spLocks noGrp="1"/>
          </p:cNvSpPr>
          <p:nvPr>
            <p:ph type="body" sz="quarter" idx="3"/>
          </p:nvPr>
        </p:nvSpPr>
        <p:spPr/>
        <p:txBody>
          <a:bodyPr/>
          <a:lstStyle/>
          <a:p>
            <a:r>
              <a:rPr lang="en-US" dirty="0" smtClean="0"/>
              <a:t>Current and upcoming</a:t>
            </a:r>
            <a:endParaRPr lang="en-US" dirty="0"/>
          </a:p>
        </p:txBody>
      </p:sp>
      <p:sp>
        <p:nvSpPr>
          <p:cNvPr id="6" name="Content Placeholder 5"/>
          <p:cNvSpPr>
            <a:spLocks noGrp="1"/>
          </p:cNvSpPr>
          <p:nvPr>
            <p:ph sz="quarter" idx="4"/>
          </p:nvPr>
        </p:nvSpPr>
        <p:spPr/>
        <p:txBody>
          <a:bodyPr/>
          <a:lstStyle/>
          <a:p>
            <a:r>
              <a:rPr lang="en-US" sz="3000" dirty="0" smtClean="0"/>
              <a:t>Writing phase</a:t>
            </a:r>
          </a:p>
          <a:p>
            <a:r>
              <a:rPr lang="en-US" sz="3000" dirty="0" smtClean="0"/>
              <a:t>Review</a:t>
            </a:r>
          </a:p>
          <a:p>
            <a:pPr lvl="1"/>
            <a:r>
              <a:rPr lang="en-US" sz="2400" dirty="0" smtClean="0"/>
              <a:t>Synthesis Team </a:t>
            </a:r>
            <a:r>
              <a:rPr lang="en-US" sz="2400" dirty="0" smtClean="0">
                <a:sym typeface="Wingdings" pitchFamily="2" charset="2"/>
              </a:rPr>
              <a:t> NTWG/TMAW  STAR  WQGIT  edit  WQGIT  MB  CBP publication</a:t>
            </a: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Synthesis, Part 1</a:t>
            </a:r>
            <a:endParaRPr lang="en-US" dirty="0"/>
          </a:p>
        </p:txBody>
      </p:sp>
      <p:sp>
        <p:nvSpPr>
          <p:cNvPr id="3" name="Content Placeholder 2"/>
          <p:cNvSpPr>
            <a:spLocks noGrp="1"/>
          </p:cNvSpPr>
          <p:nvPr>
            <p:ph idx="1"/>
          </p:nvPr>
        </p:nvSpPr>
        <p:spPr/>
        <p:txBody>
          <a:bodyPr/>
          <a:lstStyle/>
          <a:p>
            <a:r>
              <a:rPr lang="en-US" dirty="0" smtClean="0"/>
              <a:t>1) Are BMPs working?</a:t>
            </a:r>
          </a:p>
          <a:p>
            <a:pPr lvl="1"/>
            <a:r>
              <a:rPr lang="en-US" dirty="0" smtClean="0"/>
              <a:t>4 Lessons</a:t>
            </a:r>
          </a:p>
          <a:p>
            <a:pPr lvl="1"/>
            <a:r>
              <a:rPr lang="en-US" dirty="0" smtClean="0"/>
              <a:t>4 Recommendations</a:t>
            </a:r>
          </a:p>
          <a:p>
            <a:endParaRPr lang="en-US" dirty="0" smtClean="0"/>
          </a:p>
          <a:p>
            <a:pPr lvl="1">
              <a:buNone/>
            </a:pPr>
            <a:endParaRPr lang="en-US" dirty="0"/>
          </a:p>
        </p:txBody>
      </p:sp>
      <p:pic>
        <p:nvPicPr>
          <p:cNvPr id="4" name="Picture 3" descr="big spring run pretreatment photo.jpg"/>
          <p:cNvPicPr/>
          <p:nvPr/>
        </p:nvPicPr>
        <p:blipFill>
          <a:blip r:embed="rId2" cstate="print"/>
          <a:stretch>
            <a:fillRect/>
          </a:stretch>
        </p:blipFill>
        <p:spPr>
          <a:xfrm>
            <a:off x="5486400" y="1981200"/>
            <a:ext cx="2590800" cy="3429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7" name="Rectangle 6"/>
          <p:cNvSpPr/>
          <p:nvPr/>
        </p:nvSpPr>
        <p:spPr>
          <a:xfrm>
            <a:off x="5410200" y="5638800"/>
            <a:ext cx="2743200" cy="646331"/>
          </a:xfrm>
          <a:prstGeom prst="rect">
            <a:avLst/>
          </a:prstGeom>
        </p:spPr>
        <p:txBody>
          <a:bodyPr wrap="square">
            <a:spAutoFit/>
          </a:bodyPr>
          <a:lstStyle/>
          <a:p>
            <a:r>
              <a:rPr lang="en-US" sz="1200" i="1" dirty="0" smtClean="0"/>
              <a:t>Big </a:t>
            </a:r>
            <a:r>
              <a:rPr lang="en-US" sz="1200" i="1" dirty="0"/>
              <a:t>Spring Run </a:t>
            </a:r>
            <a:r>
              <a:rPr lang="en-US" sz="1200" i="1" dirty="0" smtClean="0"/>
              <a:t>: Riparian </a:t>
            </a:r>
            <a:r>
              <a:rPr lang="en-US" sz="1200" i="1" dirty="0"/>
              <a:t>areas pre- and </a:t>
            </a:r>
            <a:r>
              <a:rPr lang="en-US" sz="1200" i="1" dirty="0" smtClean="0"/>
              <a:t>post-cattle stream exclusion and riparian </a:t>
            </a:r>
            <a:r>
              <a:rPr lang="en-US" sz="1200" i="1" dirty="0"/>
              <a:t>replanting (</a:t>
            </a:r>
            <a:r>
              <a:rPr lang="en-US" sz="1200" i="1" dirty="0" err="1"/>
              <a:t>Galeone</a:t>
            </a:r>
            <a:r>
              <a:rPr lang="en-US" sz="1200" i="1" dirty="0"/>
              <a:t> et al. 2006).</a:t>
            </a:r>
            <a:endParaRPr 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1</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At the scale of the CBW, the quickest and most obvious improvements in water quality have been from wastewater treatment facility upgrades.</a:t>
            </a:r>
          </a:p>
          <a:p>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WWTP have substantially reduced their loads via upgrades, however, continuing established practices and making improvements is crucial to the continuance of progress toward reducing loads and offsetting population growth.</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2</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Practices which focus on reducing the initial input of nutrients into the system through on-the-ground actions that target water and air quality improvements have shown to be effective at reducing nutrient transport.</a:t>
            </a:r>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Comprehensive plans and innovative technologies are necessary to </a:t>
            </a:r>
            <a:r>
              <a:rPr lang="en-US" dirty="0" smtClean="0"/>
              <a:t>reduce fertilizer use </a:t>
            </a:r>
            <a:r>
              <a:rPr lang="en-US" dirty="0" smtClean="0"/>
              <a:t>(for residential and agricultural sources), solids (</a:t>
            </a:r>
            <a:r>
              <a:rPr lang="en-US" dirty="0" err="1" smtClean="0"/>
              <a:t>biosolids</a:t>
            </a:r>
            <a:r>
              <a:rPr lang="en-US" dirty="0" smtClean="0"/>
              <a:t> and animal manure), and air emissions.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3</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Many nonpoint source BMPs will take years to decades to improve water quality in the watershed; once water quality improvements reach the estuary, the response can be rapid (years).</a:t>
            </a:r>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Now is the time to accelerate nonpoint source BMPs; detecting measureable improvements in water quality will require persistence and patience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4</a:t>
            </a:r>
            <a:endParaRPr lang="en-US" dirty="0"/>
          </a:p>
        </p:txBody>
      </p:sp>
      <p:sp>
        <p:nvSpPr>
          <p:cNvPr id="3" name="Text Placeholder 2"/>
          <p:cNvSpPr>
            <a:spLocks noGrp="1"/>
          </p:cNvSpPr>
          <p:nvPr>
            <p:ph type="body" idx="1"/>
          </p:nvPr>
        </p:nvSpPr>
        <p:spPr/>
        <p:txBody>
          <a:bodyPr/>
          <a:lstStyle/>
          <a:p>
            <a:r>
              <a:rPr lang="en-US" dirty="0" smtClean="0"/>
              <a:t>Lesson</a:t>
            </a:r>
            <a:endParaRPr lang="en-US" dirty="0"/>
          </a:p>
        </p:txBody>
      </p:sp>
      <p:sp>
        <p:nvSpPr>
          <p:cNvPr id="4" name="Content Placeholder 3"/>
          <p:cNvSpPr>
            <a:spLocks noGrp="1"/>
          </p:cNvSpPr>
          <p:nvPr>
            <p:ph sz="half" idx="2"/>
          </p:nvPr>
        </p:nvSpPr>
        <p:spPr/>
        <p:txBody>
          <a:bodyPr/>
          <a:lstStyle/>
          <a:p>
            <a:r>
              <a:rPr lang="en-US" dirty="0" smtClean="0"/>
              <a:t>Improvements in water quality as a result of BMPs may be offset by increasing nutrients in other sources.</a:t>
            </a:r>
          </a:p>
          <a:p>
            <a:pPr>
              <a:buNone/>
            </a:pPr>
            <a:endParaRPr lang="en-US" dirty="0" smtClean="0"/>
          </a:p>
          <a:p>
            <a:endParaRPr lang="en-US" dirty="0"/>
          </a:p>
        </p:txBody>
      </p:sp>
      <p:sp>
        <p:nvSpPr>
          <p:cNvPr id="5" name="Text Placeholder 4"/>
          <p:cNvSpPr>
            <a:spLocks noGrp="1"/>
          </p:cNvSpPr>
          <p:nvPr>
            <p:ph type="body" sz="quarter" idx="3"/>
          </p:nvPr>
        </p:nvSpPr>
        <p:spPr/>
        <p:txBody>
          <a:bodyPr/>
          <a:lstStyle/>
          <a:p>
            <a:r>
              <a:rPr lang="en-US" dirty="0" smtClean="0"/>
              <a:t>Recommendation</a:t>
            </a:r>
            <a:endParaRPr lang="en-US" dirty="0"/>
          </a:p>
        </p:txBody>
      </p:sp>
      <p:sp>
        <p:nvSpPr>
          <p:cNvPr id="6" name="Content Placeholder 5"/>
          <p:cNvSpPr>
            <a:spLocks noGrp="1"/>
          </p:cNvSpPr>
          <p:nvPr>
            <p:ph sz="quarter" idx="4"/>
          </p:nvPr>
        </p:nvSpPr>
        <p:spPr/>
        <p:txBody>
          <a:bodyPr>
            <a:normAutofit/>
          </a:bodyPr>
          <a:lstStyle/>
          <a:p>
            <a:r>
              <a:rPr lang="en-US" dirty="0" smtClean="0"/>
              <a:t>Restoration goals and expectations should be set knowing that the offsets are a reality and that desired outcomes from some BMPs might be eclipsed by increases in other nutrient sources.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nvGraphicFramePr>
        <p:xfrm>
          <a:off x="4572000" y="1981200"/>
          <a:ext cx="4267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6"/>
          <p:cNvSpPr>
            <a:spLocks noGrp="1"/>
          </p:cNvSpPr>
          <p:nvPr>
            <p:ph type="title"/>
          </p:nvPr>
        </p:nvSpPr>
        <p:spPr/>
        <p:txBody>
          <a:bodyPr/>
          <a:lstStyle/>
          <a:p>
            <a:r>
              <a:rPr lang="en-US" dirty="0" smtClean="0"/>
              <a:t>Synthesis, Part 2</a:t>
            </a:r>
            <a:endParaRPr lang="en-US" dirty="0"/>
          </a:p>
        </p:txBody>
      </p:sp>
      <p:sp>
        <p:nvSpPr>
          <p:cNvPr id="8" name="Content Placeholder 7"/>
          <p:cNvSpPr>
            <a:spLocks noGrp="1"/>
          </p:cNvSpPr>
          <p:nvPr>
            <p:ph idx="1"/>
          </p:nvPr>
        </p:nvSpPr>
        <p:spPr>
          <a:xfrm>
            <a:off x="457200" y="1775191"/>
            <a:ext cx="4114800" cy="4625609"/>
          </a:xfrm>
        </p:spPr>
        <p:txBody>
          <a:bodyPr/>
          <a:lstStyle/>
          <a:p>
            <a:r>
              <a:rPr lang="en-US" dirty="0" smtClean="0"/>
              <a:t>2) How do we design and implement BMPs to be more effective and inform the Adaptive Management Cycle?</a:t>
            </a:r>
          </a:p>
          <a:p>
            <a:pPr lvl="1"/>
            <a:r>
              <a:rPr lang="en-US" dirty="0" smtClean="0"/>
              <a:t>4 Lessons</a:t>
            </a:r>
          </a:p>
          <a:p>
            <a:pPr lvl="1"/>
            <a:r>
              <a:rPr lang="en-US" dirty="0" smtClean="0"/>
              <a:t>4 Recommendations</a:t>
            </a:r>
          </a:p>
          <a:p>
            <a:pPr>
              <a:buNone/>
            </a:pPr>
            <a:endParaRPr lang="en-US" dirty="0"/>
          </a:p>
        </p:txBody>
      </p:sp>
      <p:sp>
        <p:nvSpPr>
          <p:cNvPr id="13" name="TextBox 12"/>
          <p:cNvSpPr txBox="1"/>
          <p:nvPr/>
        </p:nvSpPr>
        <p:spPr>
          <a:xfrm>
            <a:off x="6019800" y="3505200"/>
            <a:ext cx="1371600" cy="923330"/>
          </a:xfrm>
          <a:prstGeom prst="rect">
            <a:avLst/>
          </a:prstGeom>
          <a:noFill/>
        </p:spPr>
        <p:txBody>
          <a:bodyPr wrap="square" rtlCol="0">
            <a:spAutoFit/>
          </a:bodyPr>
          <a:lstStyle/>
          <a:p>
            <a:pPr algn="ctr"/>
            <a:r>
              <a:rPr lang="en-US" b="1" dirty="0" smtClean="0"/>
              <a:t>CBP Decision Framework</a:t>
            </a:r>
            <a:endParaRPr lang="en-US"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174</TotalTime>
  <Words>709</Words>
  <Application>Microsoft Office PowerPoint</Application>
  <PresentationFormat>On-screen Show (4:3)</PresentationFormat>
  <Paragraphs>90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Module</vt:lpstr>
      <vt:lpstr>Understanding the Effectiveness of BMPs:  Synthesizing Lessons Learned from Water Quality Monitoring Studies</vt:lpstr>
      <vt:lpstr>Background</vt:lpstr>
      <vt:lpstr>Process</vt:lpstr>
      <vt:lpstr>Synthesis, Part 1</vt:lpstr>
      <vt:lpstr>Lesson 1</vt:lpstr>
      <vt:lpstr>Lesson 2</vt:lpstr>
      <vt:lpstr>Lesson 3</vt:lpstr>
      <vt:lpstr>Lesson 4</vt:lpstr>
      <vt:lpstr>Synthesis, Part 2</vt:lpstr>
      <vt:lpstr>Lesson 5</vt:lpstr>
      <vt:lpstr>Lesson 6</vt:lpstr>
      <vt:lpstr>Lesson 7</vt:lpstr>
      <vt:lpstr>Lesson 8</vt:lpstr>
      <vt:lpstr>Products and Timeline</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alhc</dc:creator>
  <cp:lastModifiedBy>alhc</cp:lastModifiedBy>
  <cp:revision>21</cp:revision>
  <dcterms:created xsi:type="dcterms:W3CDTF">2013-01-30T17:05:13Z</dcterms:created>
  <dcterms:modified xsi:type="dcterms:W3CDTF">2013-02-06T21:35:28Z</dcterms:modified>
</cp:coreProperties>
</file>