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9" r:id="rId3"/>
    <p:sldId id="260" r:id="rId4"/>
    <p:sldId id="337" r:id="rId5"/>
    <p:sldId id="347" r:id="rId6"/>
    <p:sldId id="341" r:id="rId7"/>
    <p:sldId id="342" r:id="rId8"/>
    <p:sldId id="34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269" autoAdjust="0"/>
  </p:normalViewPr>
  <p:slideViewPr>
    <p:cSldViewPr>
      <p:cViewPr varScale="1">
        <p:scale>
          <a:sx n="58" d="100"/>
          <a:sy n="58" d="100"/>
        </p:scale>
        <p:origin x="2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4E780-E4AB-4E2A-95CA-EE07D5AE5853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30CB0-2B2C-4B90-9261-6C825F4DC5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5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Here are the state definitions for “healthy watersheds” which were used: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Maryland </a:t>
            </a:r>
            <a:r>
              <a:rPr lang="en-US" dirty="0" err="1" smtClean="0"/>
              <a:t>Dept</a:t>
            </a:r>
            <a:r>
              <a:rPr lang="en-US" dirty="0" smtClean="0"/>
              <a:t> of Natural Resources and </a:t>
            </a:r>
            <a:r>
              <a:rPr lang="en-US" dirty="0" err="1" smtClean="0"/>
              <a:t>Dept</a:t>
            </a:r>
            <a:r>
              <a:rPr lang="en-US" dirty="0" smtClean="0"/>
              <a:t> of Environment have several classifications of watersheds, of</a:t>
            </a:r>
            <a:r>
              <a:rPr lang="en-US" baseline="0" dirty="0" smtClean="0"/>
              <a:t> which we used several for choosing localities to survey.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 defines Exceptional Value and High Quality Waters that are part of the Pennsylvania Water Quality Standards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VA we used INSTAR Healthy Watersheds, which is a stream ecological integrity assessment developed by VCU’s Center for Environmental Studies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FF07-CCA5-4A97-BF57-7F542509AEC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5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Places that we all know and love…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0CB0-2B2C-4B90-9261-6C825F4DC5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9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3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66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-3175"/>
              <a:ext cx="9140221" cy="6861175"/>
              <a:chOff x="159" y="-3175"/>
              <a:chExt cx="9140221" cy="6861175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5946" y="-3175"/>
                <a:ext cx="2514434" cy="6858000"/>
                <a:chOff x="3620" y="3175"/>
                <a:chExt cx="2514434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7960" y="31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620" y="31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32205" y="31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fld id="{AC2BD3AE-CC51-4E6D-A978-640D630B5D85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E2F399-2DA6-422E-AD5C-B7BBB0D97F68}" type="slidenum">
              <a:rPr lang="en-US">
                <a:solidFill>
                  <a:srgbClr val="A9A57C"/>
                </a:solidFill>
              </a:rPr>
              <a:pPr/>
              <a:t>‹#›</a:t>
            </a:fld>
            <a:endParaRPr lang="en-US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8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A168C-B40A-4971-92B6-BF50F5CD2BA8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C764A-CF19-440F-BE90-7E3EF2F8B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1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D7771-E356-4C05-A6BD-5E81FB87EC35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913E-3477-4236-B43C-808DC310E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02F3E6B-D355-4006-A79A-2F47DC1E1253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691AA0F-1AD0-485E-A016-0DF4B3E52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85FD3F-446E-47C7-9638-EAF445045284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1177D-8904-4D12-9C21-0AE72E5B3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5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3DA76-AB5D-40C8-9DCF-E43B0B000AD2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9096-27A4-4EF0-A521-B78E15E565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2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BE9BE-D596-4C03-9389-EF693F1B5CEC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94E41-A153-49DD-9C11-8A0E99A5C3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9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159" y="-3175"/>
              <a:ext cx="9140221" cy="6861175"/>
              <a:chOff x="159" y="-3175"/>
              <a:chExt cx="9140221" cy="6861175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5946" y="-3175"/>
                <a:ext cx="2514434" cy="6858000"/>
                <a:chOff x="3620" y="3175"/>
                <a:chExt cx="2514434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7960" y="31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20" y="31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32205" y="31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B53B9-A027-43C3-B1B0-DE6C24792C68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07C533-9508-4C0E-8D9E-231CB42453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0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3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159" y="-3175"/>
              <a:ext cx="9140221" cy="6861175"/>
              <a:chOff x="159" y="-3175"/>
              <a:chExt cx="9140221" cy="6861175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5946" y="-3175"/>
                <a:ext cx="2514434" cy="6858000"/>
                <a:chOff x="3620" y="3175"/>
                <a:chExt cx="2514434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7960" y="31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20" y="31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32205" y="31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E4092-3241-4C0D-A4DC-0F7019587B03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153C-29B2-4D0F-B3AB-B0DCD094B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12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4AEF5-164A-4107-9A10-9115F76E9B8A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70DF9-77AF-404D-8C26-2DF5805E9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3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7D8CE-496A-44D7-94A1-595792868E55}" type="datetime1">
              <a:rPr lang="en-US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BBF3C-AB19-43D9-9F21-AC8B99307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0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9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7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8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5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1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7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675D-1576-4BDE-A39D-838A5C04F155}" type="datetimeFigureOut">
              <a:rPr lang="en-US" smtClean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41B72-C906-4E3D-B56A-C68558DF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332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4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34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34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7959" y="31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620" y="31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32205" y="31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EFEFE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2AF5C1B-FB0C-420C-A3D4-C271F69918DD}" type="datetime1">
              <a:rPr lang="en-US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12/5/2013</a:t>
            </a:fld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A9A57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5089C5B-717E-4CBD-BE0A-12420FBA63A0}" type="slidenum">
              <a:rPr lang="en-US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81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-1" charset="0"/>
          <a:ea typeface="ＭＳ Ｐゴシック" pitchFamily="-1" charset="-128"/>
          <a:cs typeface="ＭＳ Ｐゴシック" pitchFamily="-1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data.cei.psu.edu/pennpilot/era1940/cumberland_1937/cumberland_1937_photos_jpg_200/cumberland_092237_ahd1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0986"/>
            <a:ext cx="9177084" cy="7415186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4800600" y="4648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35000" t="28000" r="8125" b="9000"/>
          <a:stretch>
            <a:fillRect/>
          </a:stretch>
        </p:blipFill>
        <p:spPr bwMode="auto">
          <a:xfrm>
            <a:off x="-15240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4648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42913"/>
            <a:ext cx="72104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6478011"/>
            <a:ext cx="38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courtesy of Peter Claggett, USGS</a:t>
            </a:r>
          </a:p>
        </p:txBody>
      </p:sp>
      <p:sp>
        <p:nvSpPr>
          <p:cNvPr id="8" name="Down Arrow 7"/>
          <p:cNvSpPr/>
          <p:nvPr/>
        </p:nvSpPr>
        <p:spPr>
          <a:xfrm>
            <a:off x="2133600" y="39624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334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million new pounds of nitrogen </a:t>
            </a:r>
          </a:p>
          <a:p>
            <a:pPr algn="ctr"/>
            <a:r>
              <a:rPr lang="en-US" dirty="0" smtClean="0"/>
              <a:t>(10% of the TMDL)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2126203" y="52578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7726" y="5955268"/>
            <a:ext cx="214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$28 billion in offsets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rm3.static.flickr.com/2408/2491105404_23b338631a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2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356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690725" y="13960475"/>
            <a:ext cx="4032250" cy="530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700" b="1" spc="600" dirty="0">
                <a:solidFill>
                  <a:srgbClr val="2F6E73"/>
                </a:solidFill>
              </a:rPr>
              <a:t>MARYLAND:</a:t>
            </a:r>
          </a:p>
          <a:p>
            <a:pPr marL="628650" indent="-628650" defTabSz="457200">
              <a:defRPr/>
            </a:pPr>
            <a:r>
              <a:rPr lang="en-US" sz="1700" dirty="0">
                <a:solidFill>
                  <a:srgbClr val="2F2B20"/>
                </a:solidFill>
              </a:rPr>
              <a:t>          High Priority Water Quality          Protection Watersheds</a:t>
            </a:r>
          </a:p>
          <a:p>
            <a:pPr marL="628650" indent="-628650" defTabSz="457200">
              <a:defRPr/>
            </a:pPr>
            <a:r>
              <a:rPr lang="en-US" sz="300" dirty="0">
                <a:solidFill>
                  <a:srgbClr val="2F2B20"/>
                </a:solidFill>
              </a:rPr>
              <a:t>	</a:t>
            </a:r>
          </a:p>
          <a:p>
            <a:pPr marL="628650" indent="-628650" defTabSz="457200">
              <a:defRPr/>
            </a:pPr>
            <a:r>
              <a:rPr lang="en-US" sz="1700" dirty="0">
                <a:solidFill>
                  <a:srgbClr val="2F2B20"/>
                </a:solidFill>
              </a:rPr>
              <a:t>	Priority Cold Water Conservation</a:t>
            </a:r>
          </a:p>
          <a:p>
            <a:pPr marL="628650" indent="-628650" defTabSz="457200">
              <a:defRPr/>
            </a:pPr>
            <a:r>
              <a:rPr lang="en-US" sz="1700" dirty="0">
                <a:solidFill>
                  <a:srgbClr val="2F2B20"/>
                </a:solidFill>
              </a:rPr>
              <a:t>	Areas</a:t>
            </a:r>
          </a:p>
          <a:p>
            <a:pPr marL="628650" indent="-628650" defTabSz="457200">
              <a:defRPr/>
            </a:pPr>
            <a:r>
              <a:rPr lang="en-US" sz="300" dirty="0">
                <a:solidFill>
                  <a:srgbClr val="2F2B20"/>
                </a:solidFill>
              </a:rPr>
              <a:t>	</a:t>
            </a:r>
          </a:p>
          <a:p>
            <a:pPr marL="628650" indent="-628650" defTabSz="457200">
              <a:defRPr/>
            </a:pPr>
            <a:r>
              <a:rPr lang="en-US" sz="1700" dirty="0">
                <a:solidFill>
                  <a:srgbClr val="2F2B20"/>
                </a:solidFill>
              </a:rPr>
              <a:t>	Sentinel Site Watersheds</a:t>
            </a:r>
          </a:p>
          <a:p>
            <a:pPr defTabSz="457200">
              <a:defRPr/>
            </a:pPr>
            <a:endParaRPr lang="en-US" sz="1200" dirty="0">
              <a:solidFill>
                <a:srgbClr val="2F2B20"/>
              </a:solidFill>
            </a:endParaRPr>
          </a:p>
          <a:p>
            <a:pPr marL="628650" indent="-628650" defTabSz="457200">
              <a:defRPr/>
            </a:pPr>
            <a:r>
              <a:rPr lang="en-US" sz="1700" dirty="0">
                <a:solidFill>
                  <a:srgbClr val="2F2B20"/>
                </a:solidFill>
              </a:rPr>
              <a:t>	Tier II Catchments</a:t>
            </a:r>
          </a:p>
          <a:p>
            <a:pPr defTabSz="457200">
              <a:defRPr/>
            </a:pPr>
            <a:endParaRPr lang="en-US" sz="1700" dirty="0">
              <a:solidFill>
                <a:srgbClr val="2F2B20"/>
              </a:solidFill>
            </a:endParaRPr>
          </a:p>
          <a:p>
            <a:pPr defTabSz="457200">
              <a:defRPr/>
            </a:pPr>
            <a:r>
              <a:rPr lang="en-US" sz="1700" b="1" spc="600" dirty="0">
                <a:solidFill>
                  <a:srgbClr val="2F6E73"/>
                </a:solidFill>
              </a:rPr>
              <a:t>PENNSYLVANIA:</a:t>
            </a:r>
          </a:p>
          <a:p>
            <a:pPr marL="628650" indent="-628650" defTabSz="457200">
              <a:defRPr/>
            </a:pPr>
            <a:r>
              <a:rPr lang="en-US" sz="300" dirty="0">
                <a:solidFill>
                  <a:srgbClr val="2F2B20"/>
                </a:solidFill>
              </a:rPr>
              <a:t>		</a:t>
            </a:r>
          </a:p>
          <a:p>
            <a:pPr marL="628650" indent="-628650" defTabSz="457200">
              <a:defRPr/>
            </a:pPr>
            <a:r>
              <a:rPr lang="en-US" sz="1700" dirty="0">
                <a:solidFill>
                  <a:srgbClr val="2F2B20"/>
                </a:solidFill>
              </a:rPr>
              <a:t>	Exceptional Value (Designed &amp; Existing Use)</a:t>
            </a:r>
          </a:p>
          <a:p>
            <a:pPr marL="628650" indent="-628650" defTabSz="457200">
              <a:defRPr/>
            </a:pPr>
            <a:endParaRPr lang="en-US" sz="300" dirty="0">
              <a:solidFill>
                <a:srgbClr val="2F2B20"/>
              </a:solidFill>
            </a:endParaRPr>
          </a:p>
          <a:p>
            <a:pPr marL="628650" indent="-628650" defTabSz="457200">
              <a:defRPr/>
            </a:pPr>
            <a:r>
              <a:rPr lang="en-US" sz="1700" dirty="0">
                <a:solidFill>
                  <a:srgbClr val="2F2B20"/>
                </a:solidFill>
              </a:rPr>
              <a:t>	High Quality (Designed &amp; Existing Use)</a:t>
            </a:r>
          </a:p>
          <a:p>
            <a:pPr defTabSz="457200">
              <a:defRPr/>
            </a:pPr>
            <a:endParaRPr lang="en-US" sz="1700" dirty="0">
              <a:solidFill>
                <a:srgbClr val="2F2B20"/>
              </a:solidFill>
            </a:endParaRPr>
          </a:p>
          <a:p>
            <a:pPr defTabSz="457200">
              <a:defRPr/>
            </a:pPr>
            <a:r>
              <a:rPr lang="en-US" sz="1700" b="1" spc="600" dirty="0">
                <a:solidFill>
                  <a:srgbClr val="2F6E73"/>
                </a:solidFill>
              </a:rPr>
              <a:t>VIRGINIA:</a:t>
            </a:r>
          </a:p>
          <a:p>
            <a:pPr defTabSz="457200">
              <a:defRPr/>
            </a:pPr>
            <a:endParaRPr lang="en-US" sz="300" dirty="0">
              <a:solidFill>
                <a:srgbClr val="2F2B20"/>
              </a:solidFill>
            </a:endParaRPr>
          </a:p>
          <a:p>
            <a:pPr defTabSz="457200">
              <a:defRPr/>
            </a:pPr>
            <a:r>
              <a:rPr lang="en-US" sz="2000" dirty="0">
                <a:solidFill>
                  <a:srgbClr val="2F2B20"/>
                </a:solidFill>
              </a:rPr>
              <a:t>         INSTAR Healthy Watersheds</a:t>
            </a:r>
          </a:p>
        </p:txBody>
      </p:sp>
      <p:pic>
        <p:nvPicPr>
          <p:cNvPr id="6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t="2351" r="363"/>
          <a:stretch/>
        </p:blipFill>
        <p:spPr bwMode="auto">
          <a:xfrm>
            <a:off x="4570571" y="0"/>
            <a:ext cx="3666744" cy="6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920" y="167640"/>
            <a:ext cx="816864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Lucida Fax" panose="02060602050505020204" pitchFamily="18" charset="0"/>
                <a:ea typeface="ＭＳ Ｐゴシック" panose="020B0600070205080204" pitchFamily="34" charset="-128"/>
              </a:rPr>
              <a:t>State Criteria for Healthy Watersheds</a:t>
            </a: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809750" y="1384935"/>
            <a:ext cx="5478780" cy="50673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0" name="TextBox 8"/>
          <p:cNvSpPr txBox="1"/>
          <p:nvPr/>
        </p:nvSpPr>
        <p:spPr>
          <a:xfrm>
            <a:off x="1924050" y="1489710"/>
            <a:ext cx="2152650" cy="319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b="1" spc="600" dirty="0">
                <a:solidFill>
                  <a:srgbClr val="2F6E73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MARYLAND: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 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High Priority Water Quality Protection Watersheds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	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Priority Cold Water Conservation</a:t>
            </a:r>
            <a:r>
              <a:rPr lang="en-US" sz="900" dirty="0">
                <a:solidFill>
                  <a:srgbClr val="2F2B20"/>
                </a:solidFill>
                <a:latin typeface="Times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Areas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	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Sentinel Site Watersheds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2F2B20"/>
                </a:solidFill>
                <a:latin typeface="Times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Tier II Catchments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indent="-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b="1" spc="600" dirty="0">
                <a:solidFill>
                  <a:srgbClr val="2F6E73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 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indent="-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b="1" spc="600" dirty="0">
                <a:solidFill>
                  <a:srgbClr val="2F6E73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PENNSYLVANIA: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 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Exceptional Value (Designed &amp; Existing Use)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 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High Quality (Designed &amp; Existing Use)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indent="-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b="1" spc="600" dirty="0">
                <a:solidFill>
                  <a:srgbClr val="2F6E73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 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indent="-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b="1" spc="600" dirty="0">
                <a:solidFill>
                  <a:srgbClr val="2F6E73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VIRGINIA: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 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0050" defTabSz="457200" eaLnBrk="0" fontAlgn="base" hangingPunct="0">
              <a:spcBef>
                <a:spcPts val="10"/>
              </a:spcBef>
              <a:spcAft>
                <a:spcPts val="10"/>
              </a:spcAft>
            </a:pPr>
            <a:r>
              <a:rPr lang="en-US" sz="900" dirty="0">
                <a:solidFill>
                  <a:srgbClr val="000000"/>
                </a:solidFill>
                <a:ea typeface="MS PGothic" panose="020B0600070205080204" pitchFamily="34" charset="-128"/>
                <a:cs typeface="Tahoma" panose="020B0604030504040204" pitchFamily="34" charset="0"/>
              </a:rPr>
              <a:t> INSTAR Healthy Watersheds</a:t>
            </a:r>
            <a:endParaRPr lang="en-US" sz="1000" dirty="0">
              <a:solidFill>
                <a:srgbClr val="2F2B20"/>
              </a:solidFill>
              <a:latin typeface="Times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28825" y="1851660"/>
            <a:ext cx="274320" cy="182880"/>
          </a:xfrm>
          <a:prstGeom prst="rect">
            <a:avLst/>
          </a:prstGeom>
          <a:solidFill>
            <a:srgbClr val="FBFB30"/>
          </a:solidFill>
          <a:ln w="9525" algn="ctr">
            <a:solidFill>
              <a:srgbClr val="E8AA31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F2B2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28825" y="2245995"/>
            <a:ext cx="274320" cy="182880"/>
          </a:xfrm>
          <a:prstGeom prst="rect">
            <a:avLst/>
          </a:prstGeom>
          <a:solidFill>
            <a:srgbClr val="75FD08"/>
          </a:solidFill>
          <a:ln w="9525" algn="ctr">
            <a:solidFill>
              <a:srgbClr val="4F8C31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F2B2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28825" y="2569845"/>
            <a:ext cx="274320" cy="182880"/>
          </a:xfrm>
          <a:prstGeom prst="rect">
            <a:avLst/>
          </a:prstGeom>
          <a:solidFill>
            <a:srgbClr val="FC31CD"/>
          </a:solidFill>
          <a:ln w="9525" algn="ctr">
            <a:solidFill>
              <a:srgbClr val="C331A4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F2B2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038350" y="2855595"/>
            <a:ext cx="274320" cy="182880"/>
          </a:xfrm>
          <a:prstGeom prst="rect">
            <a:avLst/>
          </a:prstGeom>
          <a:solidFill>
            <a:schemeClr val="bg1"/>
          </a:solidFill>
          <a:ln w="63500" algn="ctr">
            <a:solidFill>
              <a:srgbClr val="31CDFC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F2B2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028825" y="3417570"/>
            <a:ext cx="274320" cy="182880"/>
          </a:xfrm>
          <a:prstGeom prst="rect">
            <a:avLst/>
          </a:prstGeom>
          <a:solidFill>
            <a:srgbClr val="317AE8"/>
          </a:solidFill>
          <a:ln w="9525" algn="ctr">
            <a:solidFill>
              <a:srgbClr val="3159A3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F2B2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28825" y="3817620"/>
            <a:ext cx="274320" cy="182880"/>
          </a:xfrm>
          <a:prstGeom prst="rect">
            <a:avLst/>
          </a:prstGeom>
          <a:solidFill>
            <a:srgbClr val="75FD08"/>
          </a:solidFill>
          <a:ln w="9525" algn="ctr">
            <a:solidFill>
              <a:srgbClr val="4F8C31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F2B2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038350" y="4408170"/>
            <a:ext cx="274320" cy="182880"/>
          </a:xfrm>
          <a:prstGeom prst="rect">
            <a:avLst/>
          </a:prstGeom>
          <a:solidFill>
            <a:srgbClr val="31B7E8"/>
          </a:solidFill>
          <a:ln w="9525" algn="ctr">
            <a:solidFill>
              <a:srgbClr val="306DB5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F2B2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7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690725" y="13960475"/>
            <a:ext cx="4032250" cy="530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spc="600" dirty="0">
                <a:solidFill>
                  <a:srgbClr val="2F6E73"/>
                </a:solidFill>
                <a:latin typeface="+mn-lt"/>
                <a:ea typeface="+mn-ea"/>
              </a:rPr>
              <a:t>MARYLAND:</a:t>
            </a: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+mn-lt"/>
                <a:ea typeface="+mn-ea"/>
              </a:rPr>
              <a:t>          High Priority Water Quality          Protection Watersheds</a:t>
            </a: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" dirty="0">
                <a:latin typeface="+mn-lt"/>
                <a:ea typeface="+mn-ea"/>
              </a:rPr>
              <a:t>	</a:t>
            </a: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+mn-lt"/>
                <a:ea typeface="+mn-ea"/>
              </a:rPr>
              <a:t>	Priority Cold Water Conservation</a:t>
            </a: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+mn-lt"/>
                <a:ea typeface="+mn-ea"/>
              </a:rPr>
              <a:t>	Areas</a:t>
            </a: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" dirty="0">
                <a:latin typeface="+mn-lt"/>
                <a:ea typeface="+mn-ea"/>
              </a:rPr>
              <a:t>	</a:t>
            </a: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+mn-lt"/>
                <a:ea typeface="+mn-ea"/>
              </a:rPr>
              <a:t>	Sentinel Site Watersheds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ea typeface="+mn-ea"/>
            </a:endParaRP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+mn-lt"/>
                <a:ea typeface="+mn-ea"/>
              </a:rPr>
              <a:t>	Tier II Catchments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spc="600" dirty="0">
                <a:solidFill>
                  <a:srgbClr val="2F6E73"/>
                </a:solidFill>
                <a:latin typeface="+mn-lt"/>
                <a:ea typeface="+mn-ea"/>
              </a:rPr>
              <a:t>PENNSYLVANIA:</a:t>
            </a: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" dirty="0">
                <a:latin typeface="+mn-lt"/>
                <a:ea typeface="+mn-ea"/>
              </a:rPr>
              <a:t>		</a:t>
            </a: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+mn-lt"/>
                <a:ea typeface="+mn-ea"/>
              </a:rPr>
              <a:t>	Exceptional Value (Designed &amp; Existing Use)</a:t>
            </a: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>
              <a:latin typeface="+mn-lt"/>
              <a:ea typeface="+mn-ea"/>
            </a:endParaRPr>
          </a:p>
          <a:p>
            <a:pPr marL="628650" indent="-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+mn-lt"/>
                <a:ea typeface="+mn-ea"/>
              </a:rPr>
              <a:t>	High Quality (Designed &amp; Existing Use)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spc="600" dirty="0">
                <a:solidFill>
                  <a:srgbClr val="2F6E73"/>
                </a:solidFill>
                <a:latin typeface="+mn-lt"/>
                <a:ea typeface="+mn-ea"/>
              </a:rPr>
              <a:t>VIRGINIA: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         INSTAR Healthy Watersheds</a:t>
            </a:r>
          </a:p>
        </p:txBody>
      </p:sp>
      <p:pic>
        <p:nvPicPr>
          <p:cNvPr id="6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t="2351" r="363"/>
          <a:stretch/>
        </p:blipFill>
        <p:spPr bwMode="auto">
          <a:xfrm>
            <a:off x="4570571" y="0"/>
            <a:ext cx="3666744" cy="6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360" y="167640"/>
            <a:ext cx="792988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Lucida Fax" panose="02060602050505020204" pitchFamily="18" charset="0"/>
                <a:ea typeface="ＭＳ Ｐゴシック" panose="020B0600070205080204" pitchFamily="34" charset="-128"/>
              </a:rPr>
              <a:t>Surveyed Localities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280160"/>
            <a:ext cx="6705599" cy="518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2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h5.ggpht.com/_G7Xzyj02g-Y/Sl-iRi73KkI/AAAAAAAADWU/1Kzxz8ukj6c/MtnCreekPineGro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71134" y="6488668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Doug Cook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ustom 2">
      <a:majorFont>
        <a:latin typeface="Lucida Fax"/>
        <a:ea typeface=""/>
        <a:cs typeface=""/>
      </a:majorFont>
      <a:minorFont>
        <a:latin typeface="Arial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14460</TotalTime>
  <Words>144</Words>
  <Application>Microsoft Office PowerPoint</Application>
  <PresentationFormat>On-screen Show (4:3)</PresentationFormat>
  <Paragraphs>71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ＭＳ Ｐゴシック</vt:lpstr>
      <vt:lpstr>ＭＳ Ｐゴシック</vt:lpstr>
      <vt:lpstr>SimSun</vt:lpstr>
      <vt:lpstr>Arial</vt:lpstr>
      <vt:lpstr>Calibri</vt:lpstr>
      <vt:lpstr>Century Gothic</vt:lpstr>
      <vt:lpstr>Lucida Fax</vt:lpstr>
      <vt:lpstr>Tahoma</vt:lpstr>
      <vt:lpstr>Times</vt:lpstr>
      <vt:lpstr>Times New Roman</vt:lpstr>
      <vt:lpstr>Wingdings 2</vt:lpstr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State Criteria for Healthy Watersheds</vt:lpstr>
      <vt:lpstr>Surveyed Localities</vt:lpstr>
      <vt:lpstr>PowerPoint Presentation</vt:lpstr>
    </vt:vector>
  </TitlesOfParts>
  <Company>The Nature Conservancy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TNC_User</dc:creator>
  <cp:lastModifiedBy>arobins</cp:lastModifiedBy>
  <cp:revision>298</cp:revision>
  <dcterms:created xsi:type="dcterms:W3CDTF">2012-06-01T20:07:19Z</dcterms:created>
  <dcterms:modified xsi:type="dcterms:W3CDTF">2013-12-05T14:16:00Z</dcterms:modified>
</cp:coreProperties>
</file>