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90" r:id="rId3"/>
    <p:sldId id="292" r:id="rId4"/>
    <p:sldId id="291" r:id="rId5"/>
    <p:sldId id="283" r:id="rId6"/>
    <p:sldId id="293" r:id="rId7"/>
    <p:sldId id="296" r:id="rId8"/>
    <p:sldId id="297" r:id="rId9"/>
    <p:sldId id="298" r:id="rId10"/>
    <p:sldId id="299" r:id="rId11"/>
    <p:sldId id="300" r:id="rId12"/>
    <p:sldId id="301" r:id="rId13"/>
    <p:sldId id="295" r:id="rId1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BD7"/>
    <a:srgbClr val="00005C"/>
    <a:srgbClr val="00002A"/>
    <a:srgbClr val="000042"/>
    <a:srgbClr val="00002B"/>
    <a:srgbClr val="000000"/>
    <a:srgbClr val="FFD661"/>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778" autoAdjust="0"/>
  </p:normalViewPr>
  <p:slideViewPr>
    <p:cSldViewPr>
      <p:cViewPr varScale="1">
        <p:scale>
          <a:sx n="56" d="100"/>
          <a:sy n="56" d="100"/>
        </p:scale>
        <p:origin x="-17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90"/>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AF612BE4-80A4-4068-A5B9-E764F5950FB7}" type="datetimeFigureOut">
              <a:rPr lang="en-US" smtClean="0"/>
              <a:pPr/>
              <a:t>2/20/2013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AD900A93-46F8-4EFD-8CF3-B9311EB1B5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Our mission is to bring together individuals, organizations, businesses, and governments to find collaborative solutions, to build a strong commitment to stewardship, and to deliver innovative, broadly supported programs that benefit the land, waters, and residents of the Chesapeake Bay watershed.</a:t>
            </a:r>
            <a:endParaRPr lang="en-US" i="0"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VA: we’ve partnered with the Reedy Creek Coalition </a:t>
            </a:r>
          </a:p>
          <a:p>
            <a:r>
              <a:rPr lang="en-US" baseline="0" dirty="0" smtClean="0"/>
              <a:t>	- residential and commercial stormwater management practices incentive program</a:t>
            </a:r>
          </a:p>
          <a:p>
            <a:r>
              <a:rPr lang="en-US" baseline="0" dirty="0" smtClean="0"/>
              <a:t>	- audit properties, prepare report</a:t>
            </a:r>
          </a:p>
          <a:p>
            <a:r>
              <a:rPr lang="en-US" baseline="0" dirty="0" smtClean="0"/>
              <a:t>	- financial incentives to install:</a:t>
            </a:r>
          </a:p>
          <a:p>
            <a:r>
              <a:rPr lang="en-US" baseline="0" dirty="0" smtClean="0"/>
              <a:t>		- rain barrels, trees, rain gardens, </a:t>
            </a:r>
            <a:r>
              <a:rPr lang="en-US" baseline="0" dirty="0" err="1" smtClean="0"/>
              <a:t>bayscapes</a:t>
            </a:r>
            <a:r>
              <a:rPr lang="en-US" baseline="0" dirty="0" smtClean="0"/>
              <a:t>, permeable pavers</a:t>
            </a:r>
            <a:endParaRPr lang="en-US"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will RiverWise DO?</a:t>
            </a:r>
          </a:p>
          <a:p>
            <a:endParaRPr lang="en-US"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program focuses on educating the public about the changes you can make in your own yard</a:t>
            </a:r>
            <a:r>
              <a:rPr lang="en-US" baseline="0" dirty="0" smtClean="0"/>
              <a:t> to help prevent stormwater pollution from getting into local rivers and streams.  It’s amazing what difference just some seemingly aesthetic changes can actually make to improve water quality.  On this slide and the next you see before and after shots of what one of our contractors has done.  We’ve gone from mostly grass lawns, which don’t infiltrate much stormwater, to walkways made of permeable pavers and rain gardens and BayScapes that absorb and infiltrate stormwater and utilize native plants to attract beneficial wildlife.  This particular property will have the </a:t>
            </a:r>
            <a:r>
              <a:rPr lang="en-US" baseline="0" dirty="0" err="1" smtClean="0"/>
              <a:t>bayscape</a:t>
            </a:r>
            <a:r>
              <a:rPr lang="en-US" baseline="0" dirty="0" smtClean="0"/>
              <a:t> installed in the spring.</a:t>
            </a:r>
            <a:endParaRPr lang="en-US" dirty="0" smtClean="0"/>
          </a:p>
          <a:p>
            <a:r>
              <a:rPr lang="en-US" baseline="0" dirty="0" smtClean="0"/>
              <a:t>As we continue to develop the components of our program, we will develop more tools that help us estimate and track pollution reductions, report those reductions to state and federal officials, and offer technical assistance and training to others on how they can implement this program in their watershed.</a:t>
            </a:r>
          </a:p>
        </p:txBody>
      </p:sp>
      <p:sp>
        <p:nvSpPr>
          <p:cNvPr id="4" name="Slide Number Placeholder 3"/>
          <p:cNvSpPr>
            <a:spLocks noGrp="1"/>
          </p:cNvSpPr>
          <p:nvPr>
            <p:ph type="sldNum" sz="quarter" idx="10"/>
          </p:nvPr>
        </p:nvSpPr>
        <p:spPr/>
        <p:txBody>
          <a:bodyPr/>
          <a:lstStyle/>
          <a:p>
            <a:fld id="{AD900A93-46F8-4EFD-8CF3-B9311EB1B58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know there are LOTS of other groups out there working toward</a:t>
            </a:r>
            <a:r>
              <a:rPr lang="en-US" baseline="0" dirty="0" smtClean="0"/>
              <a:t> the same or very similar initiatives who’ve developed amazing resources and tools.  We heard there’s a few common needs out there: </a:t>
            </a:r>
          </a:p>
          <a:p>
            <a:pPr marL="230772" indent="-230772">
              <a:buAutoNum type="arabicPeriod"/>
            </a:pPr>
            <a:r>
              <a:rPr lang="en-US" baseline="0" dirty="0" smtClean="0"/>
              <a:t>A networked group of professionals</a:t>
            </a:r>
          </a:p>
          <a:p>
            <a:pPr marL="230772" indent="-230772">
              <a:buAutoNum type="arabicPeriod"/>
            </a:pPr>
            <a:r>
              <a:rPr lang="en-US" baseline="0" dirty="0" smtClean="0"/>
              <a:t>Consistent methodology for calculating pollutant load reductions that is accepted and applicable BAY-wide</a:t>
            </a:r>
          </a:p>
          <a:p>
            <a:pPr marL="230772" indent="-230772">
              <a:buAutoNum type="arabicPeriod"/>
            </a:pPr>
            <a:r>
              <a:rPr lang="en-US" baseline="0" dirty="0" smtClean="0"/>
              <a:t>Tracking tool that can be used universally, throughout the watershed to report load reduction and implementation data to localities, states, bay program</a:t>
            </a:r>
          </a:p>
          <a:p>
            <a:pPr marL="230772" indent="-230772">
              <a:buAutoNum type="arabicPeriod"/>
            </a:pPr>
            <a:r>
              <a:rPr lang="en-US" baseline="0" dirty="0" smtClean="0"/>
              <a:t>Innovative citizen engagement tools that will facilitate behavior change and encourage adoption of practices</a:t>
            </a:r>
          </a:p>
          <a:p>
            <a:pPr marL="230772" indent="-230772">
              <a:buAutoNum type="arabicPeriod"/>
            </a:pPr>
            <a:r>
              <a:rPr lang="en-US" baseline="0" dirty="0" smtClean="0"/>
              <a:t>Training tools, resources, programs </a:t>
            </a:r>
          </a:p>
          <a:p>
            <a:pPr marL="230772" indent="-230772">
              <a:buAutoNum type="arabicPeriod"/>
            </a:pPr>
            <a:r>
              <a:rPr lang="en-US" baseline="0" dirty="0" smtClean="0"/>
              <a:t>FUNDING </a:t>
            </a:r>
            <a:r>
              <a:rPr lang="en-US" baseline="0" dirty="0" err="1" smtClean="0"/>
              <a:t>FUNDING</a:t>
            </a:r>
            <a:r>
              <a:rPr lang="en-US" baseline="0" dirty="0" smtClean="0"/>
              <a:t> </a:t>
            </a:r>
            <a:r>
              <a:rPr lang="en-US" baseline="0" dirty="0" err="1" smtClean="0"/>
              <a:t>FUNDING</a:t>
            </a:r>
            <a:endParaRPr lang="en-US" dirty="0" smtClean="0"/>
          </a:p>
          <a:p>
            <a:r>
              <a:rPr lang="en-US" dirty="0" smtClean="0"/>
              <a:t>Nearly</a:t>
            </a:r>
            <a:r>
              <a:rPr lang="en-US" baseline="0" dirty="0" smtClean="0"/>
              <a:t> 200 attendees:</a:t>
            </a:r>
          </a:p>
          <a:p>
            <a:r>
              <a:rPr lang="en-US" baseline="0" dirty="0" smtClean="0"/>
              <a:t>Private sector – </a:t>
            </a:r>
            <a:r>
              <a:rPr lang="en-US" baseline="0" dirty="0" err="1" smtClean="0"/>
              <a:t>nursuries</a:t>
            </a:r>
            <a:r>
              <a:rPr lang="en-US" baseline="0" dirty="0" smtClean="0"/>
              <a:t>, landscape </a:t>
            </a:r>
            <a:r>
              <a:rPr lang="en-US" baseline="0" dirty="0" err="1" smtClean="0"/>
              <a:t>architechts</a:t>
            </a:r>
            <a:r>
              <a:rPr lang="en-US" baseline="0" dirty="0" smtClean="0"/>
              <a:t>, engineers</a:t>
            </a:r>
          </a:p>
          <a:p>
            <a:r>
              <a:rPr lang="en-US" baseline="0" dirty="0" smtClean="0"/>
              <a:t>Nonprofit organizations</a:t>
            </a:r>
          </a:p>
          <a:p>
            <a:r>
              <a:rPr lang="en-US" baseline="0" dirty="0" smtClean="0"/>
              <a:t>State, local, federal government representatives</a:t>
            </a:r>
          </a:p>
          <a:p>
            <a:r>
              <a:rPr lang="en-US" baseline="0" dirty="0" smtClean="0"/>
              <a:t>Soil and water conservation districts</a:t>
            </a:r>
          </a:p>
          <a:p>
            <a:r>
              <a:rPr lang="en-US" baseline="0" dirty="0" smtClean="0"/>
              <a:t>Discussed current efforts, needs, resources, and impediments to homeowner BMP implementation – lots of feedback and volunteers to work with us on developing RiverWise program resources that meet broad spectrum of needs.</a:t>
            </a:r>
          </a:p>
        </p:txBody>
      </p:sp>
      <p:sp>
        <p:nvSpPr>
          <p:cNvPr id="4" name="Slide Number Placeholder 3"/>
          <p:cNvSpPr>
            <a:spLocks noGrp="1"/>
          </p:cNvSpPr>
          <p:nvPr>
            <p:ph type="sldNum" sz="quarter" idx="10"/>
          </p:nvPr>
        </p:nvSpPr>
        <p:spPr/>
        <p:txBody>
          <a:bodyPr/>
          <a:lstStyle/>
          <a:p>
            <a:fld id="{AD900A93-46F8-4EFD-8CF3-B9311EB1B58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CB_Logo_TransparentGif_HighRes.gif"/>
          <p:cNvPicPr>
            <a:picLocks noChangeAspect="1"/>
          </p:cNvPicPr>
          <p:nvPr userDrawn="1"/>
        </p:nvPicPr>
        <p:blipFill>
          <a:blip r:embed="rId2" cstate="print"/>
          <a:stretch>
            <a:fillRect/>
          </a:stretch>
        </p:blipFill>
        <p:spPr>
          <a:xfrm>
            <a:off x="2057400" y="1981200"/>
            <a:ext cx="4839188" cy="1981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8EE7B-812F-4D0C-8D05-1E604E04183E}"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204F-8037-402A-B29C-E5782E82AF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8EE7B-812F-4D0C-8D05-1E604E04183E}"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204F-8037-402A-B29C-E5782E82AFD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9D4F51-490D-4415-AF6F-A2823EF8574B}" type="datetimeFigureOut">
              <a:rPr lang="en-US"/>
              <a:pPr>
                <a:defRPr/>
              </a:pPr>
              <a:t>2/20/2013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98C4E0-3CD4-45CC-8753-F09F614873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84AF7-CC0E-436C-AB9B-09A5DEE36342}"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075F2-E458-4EB4-A541-BCD828B16F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a:xfrm>
            <a:off x="457200" y="6248400"/>
            <a:ext cx="2895600" cy="365125"/>
          </a:xfrm>
        </p:spPr>
        <p:txBody>
          <a:bodyPr/>
          <a:lstStyle/>
          <a:p>
            <a:endParaRPr lang="en-US"/>
          </a:p>
        </p:txBody>
      </p:sp>
      <p:pic>
        <p:nvPicPr>
          <p:cNvPr id="8" name="Picture 7" descr="ACB_Logo_TransparentGif_HighRes.gif"/>
          <p:cNvPicPr>
            <a:picLocks noChangeAspect="1"/>
          </p:cNvPicPr>
          <p:nvPr userDrawn="1"/>
        </p:nvPicPr>
        <p:blipFill>
          <a:blip r:embed="rId2" cstate="print"/>
          <a:stretch>
            <a:fillRect/>
          </a:stretch>
        </p:blipFill>
        <p:spPr>
          <a:xfrm>
            <a:off x="6629400" y="5943600"/>
            <a:ext cx="2057400" cy="7451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8EE7B-812F-4D0C-8D05-1E604E04183E}"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204F-8037-402A-B29C-E5782E82AFD6}" type="slidenum">
              <a:rPr lang="en-US" smtClean="0"/>
              <a:pPr/>
              <a:t>‹#›</a:t>
            </a:fld>
            <a:endParaRPr lang="en-US"/>
          </a:p>
        </p:txBody>
      </p:sp>
      <p:pic>
        <p:nvPicPr>
          <p:cNvPr id="7" name="Picture 6" descr="ACB_Logo_TransparentGif_HighRes.gif"/>
          <p:cNvPicPr>
            <a:picLocks noChangeAspect="1"/>
          </p:cNvPicPr>
          <p:nvPr userDrawn="1"/>
        </p:nvPicPr>
        <p:blipFill>
          <a:blip r:embed="rId2" cstate="print"/>
          <a:stretch>
            <a:fillRect/>
          </a:stretch>
        </p:blipFill>
        <p:spPr>
          <a:xfrm>
            <a:off x="228600" y="228600"/>
            <a:ext cx="3164083" cy="1295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8EE7B-812F-4D0C-8D05-1E604E04183E}"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204F-8037-402A-B29C-E5782E82AFD6}" type="slidenum">
              <a:rPr lang="en-US" smtClean="0"/>
              <a:pPr/>
              <a:t>‹#›</a:t>
            </a:fld>
            <a:endParaRPr lang="en-US"/>
          </a:p>
        </p:txBody>
      </p:sp>
      <p:pic>
        <p:nvPicPr>
          <p:cNvPr id="8" name="Picture 7" descr="ACB_Logo_TransparentGif_HighRes.gif"/>
          <p:cNvPicPr>
            <a:picLocks noChangeAspect="1"/>
          </p:cNvPicPr>
          <p:nvPr userDrawn="1"/>
        </p:nvPicPr>
        <p:blipFill>
          <a:blip r:embed="rId2" cstate="print"/>
          <a:stretch>
            <a:fillRect/>
          </a:stretch>
        </p:blipFill>
        <p:spPr>
          <a:xfrm>
            <a:off x="6629400" y="5943600"/>
            <a:ext cx="2057400" cy="74510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8EE7B-812F-4D0C-8D05-1E604E04183E}" type="datetimeFigureOut">
              <a:rPr lang="en-US" smtClean="0"/>
              <a:pPr/>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A204F-8037-402A-B29C-E5782E82AFD6}" type="slidenum">
              <a:rPr lang="en-US" smtClean="0"/>
              <a:pPr/>
              <a:t>‹#›</a:t>
            </a:fld>
            <a:endParaRPr lang="en-US"/>
          </a:p>
        </p:txBody>
      </p:sp>
      <p:pic>
        <p:nvPicPr>
          <p:cNvPr id="10" name="Picture 9" descr="ACB_Logo_TransparentGif_HighRes.gif"/>
          <p:cNvPicPr>
            <a:picLocks noChangeAspect="1"/>
          </p:cNvPicPr>
          <p:nvPr userDrawn="1"/>
        </p:nvPicPr>
        <p:blipFill>
          <a:blip r:embed="rId2" cstate="print"/>
          <a:stretch>
            <a:fillRect/>
          </a:stretch>
        </p:blipFill>
        <p:spPr>
          <a:xfrm>
            <a:off x="6629400" y="5943600"/>
            <a:ext cx="2057400" cy="7451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8EE7B-812F-4D0C-8D05-1E604E04183E}" type="datetimeFigureOut">
              <a:rPr lang="en-US" smtClean="0"/>
              <a:pPr/>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A204F-8037-402A-B29C-E5782E82AFD6}" type="slidenum">
              <a:rPr lang="en-US" smtClean="0"/>
              <a:pPr/>
              <a:t>‹#›</a:t>
            </a:fld>
            <a:endParaRPr lang="en-US"/>
          </a:p>
        </p:txBody>
      </p:sp>
      <p:pic>
        <p:nvPicPr>
          <p:cNvPr id="6" name="Picture 5" descr="ACB_Logo_TransparentGif_HighRes.gif"/>
          <p:cNvPicPr>
            <a:picLocks noChangeAspect="1"/>
          </p:cNvPicPr>
          <p:nvPr userDrawn="1"/>
        </p:nvPicPr>
        <p:blipFill>
          <a:blip r:embed="rId2" cstate="print"/>
          <a:stretch>
            <a:fillRect/>
          </a:stretch>
        </p:blipFill>
        <p:spPr>
          <a:xfrm>
            <a:off x="228600" y="228600"/>
            <a:ext cx="3164083" cy="1295400"/>
          </a:xfrm>
          <a:prstGeom prst="rect">
            <a:avLst/>
          </a:prstGeom>
        </p:spPr>
      </p:pic>
      <p:pic>
        <p:nvPicPr>
          <p:cNvPr id="7" name="Picture 6" descr="ACB_Logo_TransparentGif_HighRes.gif"/>
          <p:cNvPicPr>
            <a:picLocks noChangeAspect="1"/>
          </p:cNvPicPr>
          <p:nvPr userDrawn="1"/>
        </p:nvPicPr>
        <p:blipFill>
          <a:blip r:embed="rId2" cstate="print"/>
          <a:stretch>
            <a:fillRect/>
          </a:stretch>
        </p:blipFill>
        <p:spPr>
          <a:xfrm>
            <a:off x="6629400" y="5943600"/>
            <a:ext cx="2057400" cy="7451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8EE7B-812F-4D0C-8D05-1E604E04183E}" type="datetimeFigureOut">
              <a:rPr lang="en-US" smtClean="0"/>
              <a:pPr/>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A204F-8037-402A-B29C-E5782E82AF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8EE7B-812F-4D0C-8D05-1E604E04183E}"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204F-8037-402A-B29C-E5782E82AF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8EE7B-812F-4D0C-8D05-1E604E04183E}"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204F-8037-402A-B29C-E5782E82AF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8EE7B-812F-4D0C-8D05-1E604E04183E}" type="datetimeFigureOut">
              <a:rPr lang="en-US" smtClean="0"/>
              <a:pPr/>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A204F-8037-402A-B29C-E5782E82AFD6}" type="slidenum">
              <a:rPr lang="en-US" smtClean="0"/>
              <a:pPr/>
              <a:t>‹#›</a:t>
            </a:fld>
            <a:endParaRPr lang="en-US"/>
          </a:p>
        </p:txBody>
      </p:sp>
      <p:pic>
        <p:nvPicPr>
          <p:cNvPr id="7" name="Picture 6" descr="ACB_Logo_TransparentGif_HighRes.gif"/>
          <p:cNvPicPr>
            <a:picLocks noChangeAspect="1"/>
          </p:cNvPicPr>
          <p:nvPr userDrawn="1"/>
        </p:nvPicPr>
        <p:blipFill>
          <a:blip r:embed="rId16" cstate="print"/>
          <a:stretch>
            <a:fillRect/>
          </a:stretch>
        </p:blipFill>
        <p:spPr>
          <a:xfrm>
            <a:off x="6629400" y="5943600"/>
            <a:ext cx="2057400" cy="7451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B Watershed Aerial image.jpg"/>
          <p:cNvPicPr>
            <a:picLocks noChangeAspect="1"/>
          </p:cNvPicPr>
          <p:nvPr/>
        </p:nvPicPr>
        <p:blipFill>
          <a:blip r:embed="rId3" cstate="print"/>
          <a:srcRect/>
          <a:stretch>
            <a:fillRect/>
          </a:stretch>
        </p:blipFill>
        <p:spPr bwMode="auto">
          <a:xfrm>
            <a:off x="609600" y="228600"/>
            <a:ext cx="4724400" cy="6203104"/>
          </a:xfrm>
          <a:prstGeom prst="rect">
            <a:avLst/>
          </a:prstGeom>
          <a:noFill/>
          <a:ln w="9525">
            <a:noFill/>
            <a:miter lim="800000"/>
            <a:headEnd/>
            <a:tailEnd/>
          </a:ln>
        </p:spPr>
      </p:pic>
      <p:sp>
        <p:nvSpPr>
          <p:cNvPr id="4" name="TextBox 3"/>
          <p:cNvSpPr txBox="1"/>
          <p:nvPr/>
        </p:nvSpPr>
        <p:spPr>
          <a:xfrm>
            <a:off x="5715000" y="533400"/>
            <a:ext cx="3047999" cy="5109091"/>
          </a:xfrm>
          <a:prstGeom prst="rect">
            <a:avLst/>
          </a:prstGeom>
          <a:noFill/>
        </p:spPr>
        <p:txBody>
          <a:bodyPr wrap="square" rtlCol="0">
            <a:spAutoFit/>
          </a:bodyPr>
          <a:lstStyle/>
          <a:p>
            <a:pPr algn="ctr"/>
            <a:r>
              <a:rPr lang="en-US" sz="2600" b="1" i="1" dirty="0" smtClean="0">
                <a:latin typeface="Bookman Old Style" pitchFamily="18" charset="0"/>
              </a:rPr>
              <a:t>“The strength </a:t>
            </a:r>
          </a:p>
          <a:p>
            <a:pPr algn="ctr"/>
            <a:r>
              <a:rPr lang="en-US" sz="2600" b="1" i="1" dirty="0" smtClean="0">
                <a:latin typeface="Bookman Old Style" pitchFamily="18" charset="0"/>
              </a:rPr>
              <a:t>of our commitment to the health </a:t>
            </a:r>
          </a:p>
          <a:p>
            <a:pPr algn="ctr"/>
            <a:r>
              <a:rPr lang="en-US" sz="2600" b="1" i="1" dirty="0" smtClean="0">
                <a:latin typeface="Bookman Old Style" pitchFamily="18" charset="0"/>
              </a:rPr>
              <a:t>of the land </a:t>
            </a:r>
          </a:p>
          <a:p>
            <a:pPr algn="ctr"/>
            <a:r>
              <a:rPr lang="en-US" sz="2600" b="1" i="1" dirty="0" smtClean="0">
                <a:latin typeface="Bookman Old Style" pitchFamily="18" charset="0"/>
              </a:rPr>
              <a:t>and to each other is written in the quality </a:t>
            </a:r>
          </a:p>
          <a:p>
            <a:pPr algn="ctr"/>
            <a:r>
              <a:rPr lang="en-US" sz="2600" b="1" i="1" dirty="0" smtClean="0">
                <a:latin typeface="Bookman Old Style" pitchFamily="18" charset="0"/>
              </a:rPr>
              <a:t>of water </a:t>
            </a:r>
          </a:p>
          <a:p>
            <a:pPr algn="ctr"/>
            <a:r>
              <a:rPr lang="en-US" sz="2600" b="1" i="1" dirty="0" smtClean="0">
                <a:latin typeface="Bookman Old Style" pitchFamily="18" charset="0"/>
              </a:rPr>
              <a:t>we send downstream.”</a:t>
            </a:r>
          </a:p>
          <a:p>
            <a:pPr algn="ctr"/>
            <a:endParaRPr lang="en-US" sz="2600" b="1" i="1" dirty="0" smtClean="0">
              <a:latin typeface="Bookman Old Style" pitchFamily="18" charset="0"/>
            </a:endParaRPr>
          </a:p>
          <a:p>
            <a:pPr algn="r"/>
            <a:r>
              <a:rPr lang="en-US" sz="1400" i="1" dirty="0" smtClean="0">
                <a:latin typeface="Bookman Old Style" pitchFamily="18" charset="0"/>
              </a:rPr>
              <a:t>Luna Leopold</a:t>
            </a:r>
            <a:endParaRPr lang="en-US" sz="1400" i="1"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381000" y="228600"/>
            <a:ext cx="5399088" cy="6399435"/>
          </a:xfrm>
          <a:prstGeom prst="rect">
            <a:avLst/>
          </a:prstGeom>
          <a:noFill/>
          <a:ln w="9525">
            <a:noFill/>
            <a:miter lim="800000"/>
            <a:headEnd/>
            <a:tailEnd/>
          </a:ln>
          <a:effectLst/>
        </p:spPr>
      </p:pic>
      <p:sp>
        <p:nvSpPr>
          <p:cNvPr id="4" name="TextBox 3"/>
          <p:cNvSpPr txBox="1"/>
          <p:nvPr/>
        </p:nvSpPr>
        <p:spPr>
          <a:xfrm>
            <a:off x="6324601" y="762000"/>
            <a:ext cx="2438400" cy="4247317"/>
          </a:xfrm>
          <a:prstGeom prst="rect">
            <a:avLst/>
          </a:prstGeom>
          <a:noFill/>
        </p:spPr>
        <p:txBody>
          <a:bodyPr wrap="square" rtlCol="0">
            <a:spAutoFit/>
          </a:bodyPr>
          <a:lstStyle/>
          <a:p>
            <a:r>
              <a:rPr lang="en-US" dirty="0" smtClean="0">
                <a:latin typeface="Comic Sans MS" pitchFamily="66" charset="0"/>
              </a:rPr>
              <a:t>Homeowner uploads basic data to local web site</a:t>
            </a:r>
          </a:p>
          <a:p>
            <a:endParaRPr lang="en-US" dirty="0">
              <a:latin typeface="Comic Sans MS" pitchFamily="66" charset="0"/>
            </a:endParaRPr>
          </a:p>
          <a:p>
            <a:r>
              <a:rPr lang="en-US" dirty="0" smtClean="0">
                <a:latin typeface="Comic Sans MS" pitchFamily="66" charset="0"/>
              </a:rPr>
              <a:t>Other tools to manage and aggregate homeowner BMP from  local and state databases directly into  CBWM</a:t>
            </a:r>
          </a:p>
          <a:p>
            <a:endParaRPr lang="en-US" dirty="0">
              <a:latin typeface="Comic Sans MS" pitchFamily="66" charset="0"/>
            </a:endParaRPr>
          </a:p>
          <a:p>
            <a:r>
              <a:rPr lang="en-US" dirty="0" smtClean="0">
                <a:latin typeface="Comic Sans MS" pitchFamily="66" charset="0"/>
              </a:rPr>
              <a:t>Removal rates are based on expert panel reports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Conduct pilots in MD in 2013 to test tools, data management issues and verification capacity (MDE)</a:t>
            </a:r>
          </a:p>
          <a:p>
            <a:r>
              <a:rPr lang="en-US" dirty="0" smtClean="0">
                <a:latin typeface="Comic Sans MS" pitchFamily="66" charset="0"/>
              </a:rPr>
              <a:t>Homeowner BMP guide (</a:t>
            </a:r>
            <a:r>
              <a:rPr lang="en-US" dirty="0" err="1" smtClean="0">
                <a:latin typeface="Comic Sans MS" pitchFamily="66" charset="0"/>
              </a:rPr>
              <a:t>Riverwise</a:t>
            </a:r>
            <a:r>
              <a:rPr lang="en-US" dirty="0" smtClean="0">
                <a:latin typeface="Comic Sans MS" pitchFamily="66" charset="0"/>
              </a:rPr>
              <a:t>/CSN)</a:t>
            </a:r>
          </a:p>
          <a:p>
            <a:r>
              <a:rPr lang="en-US" dirty="0" smtClean="0">
                <a:latin typeface="Comic Sans MS" pitchFamily="66" charset="0"/>
              </a:rPr>
              <a:t>Ad hoc crediting team (EPA CBPO)</a:t>
            </a:r>
          </a:p>
          <a:p>
            <a:r>
              <a:rPr lang="en-US" dirty="0" smtClean="0">
                <a:latin typeface="Comic Sans MS" pitchFamily="66" charset="0"/>
              </a:rPr>
              <a:t>Bay-wide rollout to take credit for 2014 progress runs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Homeowner BMP Delivery Issues</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US" dirty="0" smtClean="0">
                <a:latin typeface="Comic Sans MS" pitchFamily="66" charset="0"/>
              </a:rPr>
              <a:t>Expand to non-residential properties</a:t>
            </a:r>
          </a:p>
          <a:p>
            <a:r>
              <a:rPr lang="en-US" dirty="0" smtClean="0">
                <a:latin typeface="Comic Sans MS" pitchFamily="66" charset="0"/>
              </a:rPr>
              <a:t>Link to local BMP incentive/subsidy programs</a:t>
            </a:r>
          </a:p>
          <a:p>
            <a:r>
              <a:rPr lang="en-US" dirty="0" smtClean="0">
                <a:latin typeface="Comic Sans MS" pitchFamily="66" charset="0"/>
              </a:rPr>
              <a:t>Credit BMPs installed to reduce </a:t>
            </a:r>
            <a:r>
              <a:rPr lang="en-US" dirty="0" err="1" smtClean="0">
                <a:latin typeface="Comic Sans MS" pitchFamily="66" charset="0"/>
              </a:rPr>
              <a:t>stormwater</a:t>
            </a:r>
            <a:r>
              <a:rPr lang="en-US" dirty="0" smtClean="0">
                <a:latin typeface="Comic Sans MS" pitchFamily="66" charset="0"/>
              </a:rPr>
              <a:t> utility fees</a:t>
            </a:r>
          </a:p>
          <a:p>
            <a:r>
              <a:rPr lang="en-US" dirty="0" smtClean="0">
                <a:latin typeface="Comic Sans MS" pitchFamily="66" charset="0"/>
              </a:rPr>
              <a:t>Training of on-site homeowner BMP evaluators</a:t>
            </a:r>
          </a:p>
          <a:p>
            <a:r>
              <a:rPr lang="en-US" dirty="0" smtClean="0">
                <a:latin typeface="Comic Sans MS" pitchFamily="66" charset="0"/>
              </a:rPr>
              <a:t>Link to other practices inside the home (e.g., energy conservation)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9.staticflickr.com/8375/8485111699_aebd24b9e7_b.jpg"/>
          <p:cNvPicPr>
            <a:picLocks noChangeAspect="1" noChangeArrowheads="1"/>
          </p:cNvPicPr>
          <p:nvPr/>
        </p:nvPicPr>
        <p:blipFill>
          <a:blip r:embed="rId3" cstate="print"/>
          <a:srcRect/>
          <a:stretch>
            <a:fillRect/>
          </a:stretch>
        </p:blipFill>
        <p:spPr bwMode="auto">
          <a:xfrm>
            <a:off x="1295400" y="1371600"/>
            <a:ext cx="6816496" cy="4546550"/>
          </a:xfrm>
          <a:prstGeom prst="rect">
            <a:avLst/>
          </a:prstGeom>
          <a:noFill/>
        </p:spPr>
      </p:pic>
      <p:sp>
        <p:nvSpPr>
          <p:cNvPr id="8" name="Title 7"/>
          <p:cNvSpPr>
            <a:spLocks noGrp="1"/>
          </p:cNvSpPr>
          <p:nvPr>
            <p:ph type="title"/>
          </p:nvPr>
        </p:nvSpPr>
        <p:spPr/>
        <p:txBody>
          <a:bodyPr>
            <a:normAutofit/>
          </a:bodyPr>
          <a:lstStyle/>
          <a:p>
            <a:r>
              <a:rPr lang="en-US" b="1" dirty="0" smtClean="0"/>
              <a:t>Collaborative Summit Feb 13 -14</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Reedy Creek Coalition Pilot Project</a:t>
            </a:r>
            <a:endParaRPr lang="en-US" dirty="0"/>
          </a:p>
        </p:txBody>
      </p:sp>
      <p:sp>
        <p:nvSpPr>
          <p:cNvPr id="9" name="Content Placeholder 8"/>
          <p:cNvSpPr>
            <a:spLocks noGrp="1"/>
          </p:cNvSpPr>
          <p:nvPr>
            <p:ph sz="half" idx="2"/>
          </p:nvPr>
        </p:nvSpPr>
        <p:spPr>
          <a:xfrm>
            <a:off x="4495800" y="2438400"/>
            <a:ext cx="4038600" cy="3124200"/>
          </a:xfrm>
        </p:spPr>
        <p:txBody>
          <a:bodyPr/>
          <a:lstStyle/>
          <a:p>
            <a:r>
              <a:rPr lang="en-US" dirty="0" smtClean="0"/>
              <a:t>Engage community </a:t>
            </a:r>
          </a:p>
          <a:p>
            <a:r>
              <a:rPr lang="en-US" dirty="0" smtClean="0"/>
              <a:t>Stormwater Audits</a:t>
            </a:r>
          </a:p>
          <a:p>
            <a:r>
              <a:rPr lang="en-US" dirty="0" smtClean="0"/>
              <a:t>Audit Report</a:t>
            </a:r>
          </a:p>
          <a:p>
            <a:r>
              <a:rPr lang="en-US" dirty="0" smtClean="0"/>
              <a:t>Financial Incentive Program</a:t>
            </a:r>
            <a:endParaRPr lang="en-US" dirty="0"/>
          </a:p>
        </p:txBody>
      </p:sp>
      <p:pic>
        <p:nvPicPr>
          <p:cNvPr id="10" name="Picture 9" descr="RCC logo.jpg"/>
          <p:cNvPicPr>
            <a:picLocks noChangeAspect="1"/>
          </p:cNvPicPr>
          <p:nvPr/>
        </p:nvPicPr>
        <p:blipFill>
          <a:blip r:embed="rId3" cstate="print"/>
          <a:stretch>
            <a:fillRect/>
          </a:stretch>
        </p:blipFill>
        <p:spPr>
          <a:xfrm>
            <a:off x="585271" y="2438400"/>
            <a:ext cx="3417943" cy="2590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Chesapeake </a:t>
            </a:r>
            <a:r>
              <a:rPr lang="en-US" b="1" i="1" dirty="0" smtClean="0">
                <a:solidFill>
                  <a:srgbClr val="150BD7"/>
                </a:solidFill>
              </a:rPr>
              <a:t>River</a:t>
            </a:r>
            <a:r>
              <a:rPr lang="en-US" b="1" i="1" dirty="0" smtClean="0">
                <a:solidFill>
                  <a:srgbClr val="00B050"/>
                </a:solidFill>
              </a:rPr>
              <a:t>Wise</a:t>
            </a:r>
            <a:r>
              <a:rPr lang="en-US" b="1" dirty="0" smtClean="0">
                <a:solidFill>
                  <a:srgbClr val="00B050"/>
                </a:solidFill>
              </a:rPr>
              <a:t> </a:t>
            </a:r>
            <a:r>
              <a:rPr lang="en-US" b="1" dirty="0" smtClean="0"/>
              <a:t>Communities </a:t>
            </a:r>
            <a:endParaRPr lang="en-US" dirty="0"/>
          </a:p>
        </p:txBody>
      </p:sp>
      <p:pic>
        <p:nvPicPr>
          <p:cNvPr id="9" name="Picture 2" descr="Z:\Programs\Reedy Creek Coalition\Pictures\Example Pictures for Presentations\downspout_rainbarrel.bmp"/>
          <p:cNvPicPr>
            <a:picLocks noChangeAspect="1" noChangeArrowheads="1"/>
          </p:cNvPicPr>
          <p:nvPr/>
        </p:nvPicPr>
        <p:blipFill>
          <a:blip r:embed="rId3" cstate="print"/>
          <a:srcRect/>
          <a:stretch>
            <a:fillRect/>
          </a:stretch>
        </p:blipFill>
        <p:spPr bwMode="auto">
          <a:xfrm>
            <a:off x="762000" y="1524000"/>
            <a:ext cx="1981200" cy="2476500"/>
          </a:xfrm>
          <a:prstGeom prst="rect">
            <a:avLst/>
          </a:prstGeom>
          <a:noFill/>
        </p:spPr>
      </p:pic>
      <p:pic>
        <p:nvPicPr>
          <p:cNvPr id="16385" name="Picture 1" descr="C:\Users\Chris\Documents\2012 Project Start Up\2012 NFWF RiverWise\Presentations\Photos\permeable-pathBmat.jpg"/>
          <p:cNvPicPr>
            <a:picLocks noChangeAspect="1" noChangeArrowheads="1"/>
          </p:cNvPicPr>
          <p:nvPr/>
        </p:nvPicPr>
        <p:blipFill>
          <a:blip r:embed="rId4" cstate="print"/>
          <a:srcRect/>
          <a:stretch>
            <a:fillRect/>
          </a:stretch>
        </p:blipFill>
        <p:spPr bwMode="auto">
          <a:xfrm>
            <a:off x="2819400" y="1219200"/>
            <a:ext cx="2371725" cy="3208804"/>
          </a:xfrm>
          <a:prstGeom prst="rect">
            <a:avLst/>
          </a:prstGeom>
          <a:noFill/>
        </p:spPr>
      </p:pic>
      <p:pic>
        <p:nvPicPr>
          <p:cNvPr id="16386" name="Picture 2" descr="Z:\Programs\Reedy Creek Coalition\Incentive Program\Contractor Plans and Estimates\Andrew Trivizas\IMG_7347.JPG"/>
          <p:cNvPicPr>
            <a:picLocks noChangeAspect="1" noChangeArrowheads="1"/>
          </p:cNvPicPr>
          <p:nvPr/>
        </p:nvPicPr>
        <p:blipFill>
          <a:blip r:embed="rId5" cstate="print"/>
          <a:srcRect/>
          <a:stretch>
            <a:fillRect/>
          </a:stretch>
        </p:blipFill>
        <p:spPr bwMode="auto">
          <a:xfrm>
            <a:off x="5257800" y="1524000"/>
            <a:ext cx="3543300" cy="2362200"/>
          </a:xfrm>
          <a:prstGeom prst="rect">
            <a:avLst/>
          </a:prstGeom>
          <a:noFill/>
        </p:spPr>
      </p:pic>
      <p:pic>
        <p:nvPicPr>
          <p:cNvPr id="2050" name="Picture 2" descr="Z:\Programs\Reedy Creek Coalition\Incentive Program\Contractor Plans and Estimates\LaRose\Pervious Drivway Strips Axonimetric W Groundcover 01.jpg"/>
          <p:cNvPicPr>
            <a:picLocks noChangeAspect="1" noChangeArrowheads="1"/>
          </p:cNvPicPr>
          <p:nvPr/>
        </p:nvPicPr>
        <p:blipFill>
          <a:blip r:embed="rId6" cstate="print"/>
          <a:srcRect/>
          <a:stretch>
            <a:fillRect/>
          </a:stretch>
        </p:blipFill>
        <p:spPr bwMode="auto">
          <a:xfrm>
            <a:off x="1524000" y="3886200"/>
            <a:ext cx="2921000" cy="2190750"/>
          </a:xfrm>
          <a:prstGeom prst="rect">
            <a:avLst/>
          </a:prstGeom>
          <a:noFill/>
        </p:spPr>
      </p:pic>
      <p:pic>
        <p:nvPicPr>
          <p:cNvPr id="7" name="Content Placeholder 6" descr="36-09 after.JPG"/>
          <p:cNvPicPr>
            <a:picLocks noGrp="1" noChangeAspect="1"/>
          </p:cNvPicPr>
          <p:nvPr>
            <p:ph sz="half" idx="2"/>
          </p:nvPr>
        </p:nvPicPr>
        <p:blipFill>
          <a:blip r:embed="rId7" cstate="print"/>
          <a:stretch>
            <a:fillRect/>
          </a:stretch>
        </p:blipFill>
        <p:spPr>
          <a:xfrm>
            <a:off x="4648200" y="3962400"/>
            <a:ext cx="3048000" cy="2032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Chesapeake </a:t>
            </a:r>
            <a:r>
              <a:rPr lang="en-US" b="1" i="1" dirty="0" smtClean="0">
                <a:solidFill>
                  <a:srgbClr val="150BD7"/>
                </a:solidFill>
              </a:rPr>
              <a:t>River</a:t>
            </a:r>
            <a:r>
              <a:rPr lang="en-US" b="1" i="1" dirty="0" smtClean="0">
                <a:solidFill>
                  <a:srgbClr val="00B050"/>
                </a:solidFill>
              </a:rPr>
              <a:t>Wise</a:t>
            </a:r>
            <a:r>
              <a:rPr lang="en-US" b="1" dirty="0" smtClean="0">
                <a:solidFill>
                  <a:srgbClr val="00B050"/>
                </a:solidFill>
              </a:rPr>
              <a:t> </a:t>
            </a:r>
            <a:r>
              <a:rPr lang="en-US" b="1" dirty="0" smtClean="0"/>
              <a:t>Communities </a:t>
            </a:r>
            <a:endParaRPr lang="en-US" dirty="0"/>
          </a:p>
        </p:txBody>
      </p:sp>
      <p:sp>
        <p:nvSpPr>
          <p:cNvPr id="3" name="Content Placeholder 2"/>
          <p:cNvSpPr>
            <a:spLocks noGrp="1"/>
          </p:cNvSpPr>
          <p:nvPr>
            <p:ph sz="half" idx="1"/>
          </p:nvPr>
        </p:nvSpPr>
        <p:spPr>
          <a:xfrm>
            <a:off x="457200" y="1600200"/>
            <a:ext cx="3352800" cy="4525963"/>
          </a:xfrm>
        </p:spPr>
        <p:txBody>
          <a:bodyPr/>
          <a:lstStyle/>
          <a:p>
            <a:r>
              <a:rPr lang="en-US" dirty="0" smtClean="0">
                <a:solidFill>
                  <a:srgbClr val="150BD7"/>
                </a:solidFill>
              </a:rPr>
              <a:t>Engage</a:t>
            </a:r>
          </a:p>
          <a:p>
            <a:r>
              <a:rPr lang="en-US" dirty="0" smtClean="0">
                <a:solidFill>
                  <a:srgbClr val="150BD7"/>
                </a:solidFill>
              </a:rPr>
              <a:t>Inform</a:t>
            </a:r>
          </a:p>
          <a:p>
            <a:r>
              <a:rPr lang="en-US" dirty="0" smtClean="0">
                <a:solidFill>
                  <a:srgbClr val="150BD7"/>
                </a:solidFill>
              </a:rPr>
              <a:t>Advise</a:t>
            </a:r>
          </a:p>
          <a:p>
            <a:r>
              <a:rPr lang="en-US" dirty="0" smtClean="0">
                <a:solidFill>
                  <a:srgbClr val="150BD7"/>
                </a:solidFill>
              </a:rPr>
              <a:t>Implement</a:t>
            </a:r>
          </a:p>
          <a:p>
            <a:r>
              <a:rPr lang="en-US" dirty="0" smtClean="0">
                <a:solidFill>
                  <a:srgbClr val="150BD7"/>
                </a:solidFill>
              </a:rPr>
              <a:t>Track &amp; Report</a:t>
            </a:r>
          </a:p>
          <a:p>
            <a:r>
              <a:rPr lang="en-US" dirty="0" smtClean="0">
                <a:solidFill>
                  <a:srgbClr val="150BD7"/>
                </a:solidFill>
              </a:rPr>
              <a:t>Maintain</a:t>
            </a:r>
          </a:p>
          <a:p>
            <a:r>
              <a:rPr lang="en-US" dirty="0" smtClean="0">
                <a:solidFill>
                  <a:srgbClr val="150BD7"/>
                </a:solidFill>
              </a:rPr>
              <a:t>Training &amp; Certification</a:t>
            </a:r>
            <a:endParaRPr lang="en-US" dirty="0">
              <a:solidFill>
                <a:srgbClr val="150BD7"/>
              </a:solidFill>
            </a:endParaRPr>
          </a:p>
        </p:txBody>
      </p:sp>
      <p:sp>
        <p:nvSpPr>
          <p:cNvPr id="4" name="Content Placeholder 3"/>
          <p:cNvSpPr>
            <a:spLocks noGrp="1"/>
          </p:cNvSpPr>
          <p:nvPr>
            <p:ph sz="half" idx="2"/>
          </p:nvPr>
        </p:nvSpPr>
        <p:spPr>
          <a:xfrm>
            <a:off x="5105400" y="1600200"/>
            <a:ext cx="4038600" cy="4525963"/>
          </a:xfrm>
        </p:spPr>
        <p:txBody>
          <a:bodyPr/>
          <a:lstStyle/>
          <a:p>
            <a:r>
              <a:rPr lang="en-US" dirty="0" smtClean="0">
                <a:solidFill>
                  <a:srgbClr val="00B050"/>
                </a:solidFill>
              </a:rPr>
              <a:t>Stormwater Game</a:t>
            </a:r>
          </a:p>
          <a:p>
            <a:r>
              <a:rPr lang="en-US" dirty="0" smtClean="0">
                <a:solidFill>
                  <a:srgbClr val="00B050"/>
                </a:solidFill>
              </a:rPr>
              <a:t>Stormwater Audits</a:t>
            </a:r>
          </a:p>
          <a:p>
            <a:r>
              <a:rPr lang="en-US" dirty="0" smtClean="0">
                <a:solidFill>
                  <a:srgbClr val="00B050"/>
                </a:solidFill>
              </a:rPr>
              <a:t>Audit Reports</a:t>
            </a:r>
          </a:p>
          <a:p>
            <a:r>
              <a:rPr lang="en-US" dirty="0" smtClean="0">
                <a:solidFill>
                  <a:srgbClr val="00B050"/>
                </a:solidFill>
              </a:rPr>
              <a:t>Financial Incentives</a:t>
            </a:r>
          </a:p>
          <a:p>
            <a:r>
              <a:rPr lang="en-US" dirty="0" smtClean="0">
                <a:solidFill>
                  <a:srgbClr val="00B050"/>
                </a:solidFill>
              </a:rPr>
              <a:t>Mobil Tracking Tool</a:t>
            </a:r>
          </a:p>
          <a:p>
            <a:r>
              <a:rPr lang="en-US" dirty="0" smtClean="0">
                <a:solidFill>
                  <a:srgbClr val="00B050"/>
                </a:solidFill>
              </a:rPr>
              <a:t>Inspection &amp; Monitoring Protocols</a:t>
            </a:r>
          </a:p>
          <a:p>
            <a:r>
              <a:rPr lang="en-US" dirty="0" smtClean="0">
                <a:solidFill>
                  <a:srgbClr val="00B050"/>
                </a:solidFill>
              </a:rPr>
              <a:t>Workshops</a:t>
            </a:r>
            <a:endParaRPr lang="en-US" dirty="0">
              <a:solidFill>
                <a:srgbClr val="00B050"/>
              </a:solidFill>
            </a:endParaRPr>
          </a:p>
        </p:txBody>
      </p:sp>
      <p:pic>
        <p:nvPicPr>
          <p:cNvPr id="6" name="Picture 5" descr="equal.jpg"/>
          <p:cNvPicPr>
            <a:picLocks noChangeAspect="1"/>
          </p:cNvPicPr>
          <p:nvPr/>
        </p:nvPicPr>
        <p:blipFill>
          <a:blip r:embed="rId3" cstate="print"/>
          <a:stretch>
            <a:fillRect/>
          </a:stretch>
        </p:blipFill>
        <p:spPr>
          <a:xfrm>
            <a:off x="3352800" y="2590801"/>
            <a:ext cx="1447800" cy="16914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Chesapeake </a:t>
            </a:r>
            <a:r>
              <a:rPr lang="en-US" b="1" i="1" dirty="0" smtClean="0">
                <a:solidFill>
                  <a:srgbClr val="150BD7"/>
                </a:solidFill>
              </a:rPr>
              <a:t>River</a:t>
            </a:r>
            <a:r>
              <a:rPr lang="en-US" b="1" i="1" dirty="0" smtClean="0">
                <a:solidFill>
                  <a:srgbClr val="00B050"/>
                </a:solidFill>
              </a:rPr>
              <a:t>Wise</a:t>
            </a:r>
            <a:r>
              <a:rPr lang="en-US" b="1" dirty="0" smtClean="0">
                <a:solidFill>
                  <a:srgbClr val="00B050"/>
                </a:solidFill>
              </a:rPr>
              <a:t> </a:t>
            </a:r>
            <a:r>
              <a:rPr lang="en-US" b="1" dirty="0" smtClean="0"/>
              <a:t>Communities </a:t>
            </a:r>
            <a:endParaRPr lang="en-US" b="1" dirty="0"/>
          </a:p>
        </p:txBody>
      </p:sp>
      <p:sp>
        <p:nvSpPr>
          <p:cNvPr id="3" name="Text Placeholder 2"/>
          <p:cNvSpPr>
            <a:spLocks noGrp="1"/>
          </p:cNvSpPr>
          <p:nvPr>
            <p:ph type="body" idx="1"/>
          </p:nvPr>
        </p:nvSpPr>
        <p:spPr/>
        <p:txBody>
          <a:bodyPr>
            <a:normAutofit/>
          </a:bodyPr>
          <a:lstStyle/>
          <a:p>
            <a:r>
              <a:rPr lang="en-US" sz="3200" dirty="0" smtClean="0">
                <a:latin typeface="+mj-lt"/>
              </a:rPr>
              <a:t>Before</a:t>
            </a:r>
            <a:endParaRPr lang="en-US" sz="3200" dirty="0">
              <a:latin typeface="+mj-lt"/>
            </a:endParaRPr>
          </a:p>
        </p:txBody>
      </p:sp>
      <p:sp>
        <p:nvSpPr>
          <p:cNvPr id="5" name="Text Placeholder 4"/>
          <p:cNvSpPr>
            <a:spLocks noGrp="1"/>
          </p:cNvSpPr>
          <p:nvPr>
            <p:ph type="body" sz="quarter" idx="3"/>
          </p:nvPr>
        </p:nvSpPr>
        <p:spPr/>
        <p:txBody>
          <a:bodyPr>
            <a:normAutofit/>
          </a:bodyPr>
          <a:lstStyle/>
          <a:p>
            <a:r>
              <a:rPr lang="en-US" sz="3200" dirty="0" smtClean="0">
                <a:latin typeface="+mj-lt"/>
              </a:rPr>
              <a:t>After </a:t>
            </a:r>
            <a:endParaRPr lang="en-US" sz="3200" dirty="0">
              <a:latin typeface="+mj-lt"/>
            </a:endParaRPr>
          </a:p>
        </p:txBody>
      </p:sp>
      <p:pic>
        <p:nvPicPr>
          <p:cNvPr id="2050" name="Picture 2" descr="Z:\Programs\Reedy Creek Coalition\Incentive Program\Contractor Plans and Estimates\Andrew Trivizas\Before.JPG"/>
          <p:cNvPicPr>
            <a:picLocks noGrp="1" noChangeAspect="1" noChangeArrowheads="1"/>
          </p:cNvPicPr>
          <p:nvPr>
            <p:ph sz="half" idx="2"/>
          </p:nvPr>
        </p:nvPicPr>
        <p:blipFill>
          <a:blip r:embed="rId3" cstate="print"/>
          <a:srcRect/>
          <a:stretch>
            <a:fillRect/>
          </a:stretch>
        </p:blipFill>
        <p:spPr bwMode="auto">
          <a:xfrm>
            <a:off x="1" y="2498990"/>
            <a:ext cx="4497388" cy="2998259"/>
          </a:xfrm>
          <a:prstGeom prst="rect">
            <a:avLst/>
          </a:prstGeom>
          <a:noFill/>
        </p:spPr>
      </p:pic>
      <p:pic>
        <p:nvPicPr>
          <p:cNvPr id="2051" name="Picture 3" descr="Z:\Programs\Reedy Creek Coalition\Incentive Program\Contractor Plans and Estimates\Andrew Trivizas\after.JPG"/>
          <p:cNvPicPr>
            <a:picLocks noGrp="1" noChangeAspect="1" noChangeArrowheads="1"/>
          </p:cNvPicPr>
          <p:nvPr>
            <p:ph sz="quarter" idx="4"/>
          </p:nvPr>
        </p:nvPicPr>
        <p:blipFill>
          <a:blip r:embed="rId4" cstate="print"/>
          <a:srcRect/>
          <a:stretch>
            <a:fillRect/>
          </a:stretch>
        </p:blipFill>
        <p:spPr bwMode="auto">
          <a:xfrm>
            <a:off x="4645025" y="2498460"/>
            <a:ext cx="4498975" cy="299931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awn-manicured.jpg"/>
          <p:cNvPicPr>
            <a:picLocks noChangeAspect="1"/>
          </p:cNvPicPr>
          <p:nvPr/>
        </p:nvPicPr>
        <p:blipFill>
          <a:blip r:embed="rId2" cstate="print"/>
          <a:stretch>
            <a:fillRect/>
          </a:stretch>
        </p:blipFill>
        <p:spPr>
          <a:xfrm>
            <a:off x="304800" y="381000"/>
            <a:ext cx="4975761" cy="3756211"/>
          </a:xfrm>
          <a:prstGeom prst="rect">
            <a:avLst/>
          </a:prstGeom>
        </p:spPr>
      </p:pic>
      <p:pic>
        <p:nvPicPr>
          <p:cNvPr id="8" name="Picture 7" descr="natural landscape.jpg"/>
          <p:cNvPicPr>
            <a:picLocks noChangeAspect="1"/>
          </p:cNvPicPr>
          <p:nvPr/>
        </p:nvPicPr>
        <p:blipFill>
          <a:blip r:embed="rId3" cstate="print"/>
          <a:stretch>
            <a:fillRect/>
          </a:stretch>
        </p:blipFill>
        <p:spPr>
          <a:xfrm>
            <a:off x="2667000" y="1295400"/>
            <a:ext cx="5715000" cy="42862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Box 2"/>
          <p:cNvSpPr txBox="1">
            <a:spLocks noChangeArrowheads="1"/>
          </p:cNvSpPr>
          <p:nvPr/>
        </p:nvSpPr>
        <p:spPr bwMode="auto">
          <a:xfrm>
            <a:off x="3733800" y="990600"/>
            <a:ext cx="5181600" cy="2062103"/>
          </a:xfrm>
          <a:prstGeom prst="rect">
            <a:avLst/>
          </a:prstGeom>
          <a:noFill/>
          <a:ln w="9525">
            <a:noFill/>
            <a:miter lim="800000"/>
            <a:headEnd/>
            <a:tailEnd/>
          </a:ln>
        </p:spPr>
        <p:txBody>
          <a:bodyPr>
            <a:spAutoFit/>
          </a:bodyPr>
          <a:lstStyle/>
          <a:p>
            <a:pPr algn="ctr" eaLnBrk="1" hangingPunct="1"/>
            <a:r>
              <a:rPr lang="en-US" sz="3200" dirty="0" smtClean="0">
                <a:solidFill>
                  <a:srgbClr val="000000"/>
                </a:solidFill>
                <a:latin typeface="Comic Sans MS" pitchFamily="66" charset="0"/>
              </a:rPr>
              <a:t>Crediting </a:t>
            </a:r>
          </a:p>
          <a:p>
            <a:pPr algn="ctr" eaLnBrk="1" hangingPunct="1"/>
            <a:r>
              <a:rPr lang="en-US" sz="3200" dirty="0" smtClean="0">
                <a:solidFill>
                  <a:srgbClr val="000000"/>
                </a:solidFill>
                <a:latin typeface="Comic Sans MS" pitchFamily="66" charset="0"/>
              </a:rPr>
              <a:t>Homeowner BMPs </a:t>
            </a:r>
          </a:p>
          <a:p>
            <a:pPr algn="ctr" eaLnBrk="1" hangingPunct="1"/>
            <a:r>
              <a:rPr lang="en-US" sz="3200" dirty="0" smtClean="0">
                <a:solidFill>
                  <a:srgbClr val="000000"/>
                </a:solidFill>
                <a:latin typeface="Comic Sans MS" pitchFamily="66" charset="0"/>
              </a:rPr>
              <a:t>to Help Meet the </a:t>
            </a:r>
          </a:p>
          <a:p>
            <a:pPr algn="ctr" eaLnBrk="1" hangingPunct="1"/>
            <a:r>
              <a:rPr lang="en-US" sz="3200" dirty="0" smtClean="0">
                <a:solidFill>
                  <a:srgbClr val="000000"/>
                </a:solidFill>
                <a:latin typeface="Comic Sans MS" pitchFamily="66" charset="0"/>
              </a:rPr>
              <a:t>Bay Pollution Diet</a:t>
            </a:r>
            <a:endParaRPr lang="en-US" sz="3200" dirty="0">
              <a:solidFill>
                <a:srgbClr val="000000"/>
              </a:solidFill>
              <a:latin typeface="Comic Sans MS" pitchFamily="66" charset="0"/>
            </a:endParaRPr>
          </a:p>
        </p:txBody>
      </p:sp>
      <p:pic>
        <p:nvPicPr>
          <p:cNvPr id="38915" name="Picture 2"/>
          <p:cNvPicPr>
            <a:picLocks noChangeAspect="1" noChangeArrowheads="1"/>
          </p:cNvPicPr>
          <p:nvPr/>
        </p:nvPicPr>
        <p:blipFill>
          <a:blip r:embed="rId2" cstate="print"/>
          <a:srcRect/>
          <a:stretch>
            <a:fillRect/>
          </a:stretch>
        </p:blipFill>
        <p:spPr bwMode="auto">
          <a:xfrm>
            <a:off x="5181600" y="3733800"/>
            <a:ext cx="2209800" cy="1981200"/>
          </a:xfrm>
          <a:prstGeom prst="rect">
            <a:avLst/>
          </a:prstGeom>
          <a:noFill/>
          <a:ln w="9525">
            <a:noFill/>
            <a:miter lim="800000"/>
            <a:headEnd/>
            <a:tailEnd/>
          </a:ln>
        </p:spPr>
      </p:pic>
      <p:pic>
        <p:nvPicPr>
          <p:cNvPr id="38916" name="Picture 2"/>
          <p:cNvPicPr>
            <a:picLocks noChangeAspect="1" noChangeArrowheads="1"/>
          </p:cNvPicPr>
          <p:nvPr/>
        </p:nvPicPr>
        <p:blipFill>
          <a:blip r:embed="rId3" cstate="print"/>
          <a:srcRect/>
          <a:stretch>
            <a:fillRect/>
          </a:stretch>
        </p:blipFill>
        <p:spPr bwMode="auto">
          <a:xfrm>
            <a:off x="304800" y="838200"/>
            <a:ext cx="3333750" cy="4953000"/>
          </a:xfrm>
          <a:prstGeom prst="rect">
            <a:avLst/>
          </a:prstGeom>
          <a:noFill/>
          <a:ln w="9525">
            <a:noFill/>
            <a:miter lim="800000"/>
            <a:headEnd/>
            <a:tailEnd/>
          </a:ln>
        </p:spPr>
      </p:pic>
      <p:sp>
        <p:nvSpPr>
          <p:cNvPr id="38917" name="SessionQuestionData" descr="&lt;?xml version=&quot;1.0&quot;?&gt;&lt;AllQuestions /&gt;" hidden="1"/>
          <p:cNvSpPr txBox="1">
            <a:spLocks noChangeArrowheads="1"/>
          </p:cNvSpPr>
          <p:nvPr/>
        </p:nvSpPr>
        <p:spPr bwMode="auto">
          <a:xfrm>
            <a:off x="0" y="0"/>
            <a:ext cx="0" cy="0"/>
          </a:xfrm>
          <a:prstGeom prst="rect">
            <a:avLst/>
          </a:prstGeom>
          <a:noFill/>
          <a:ln w="9525">
            <a:noFill/>
            <a:miter lim="800000"/>
            <a:headEnd/>
            <a:tailEnd/>
          </a:ln>
        </p:spPr>
        <p:txBody>
          <a:bodyPr>
            <a:spAutoFit/>
          </a:bodyPr>
          <a:lstStyle/>
          <a:p>
            <a:pPr eaLnBrk="1" hangingPunct="1"/>
            <a:endParaRPr lang="en-US">
              <a:solidFill>
                <a:srgbClr val="000000"/>
              </a:solidFill>
            </a:endParaRPr>
          </a:p>
        </p:txBody>
      </p:sp>
      <p:sp>
        <p:nvSpPr>
          <p:cNvPr id="38918" name="SessionAnswerData" descr="&lt;?xml version=&quot;1.0&quot;?&gt;&lt;AllAnswers /&gt;" hidden="1"/>
          <p:cNvSpPr txBox="1">
            <a:spLocks noChangeArrowheads="1"/>
          </p:cNvSpPr>
          <p:nvPr/>
        </p:nvSpPr>
        <p:spPr bwMode="auto">
          <a:xfrm>
            <a:off x="1270000" y="0"/>
            <a:ext cx="0" cy="0"/>
          </a:xfrm>
          <a:prstGeom prst="rect">
            <a:avLst/>
          </a:prstGeom>
          <a:noFill/>
          <a:ln w="9525">
            <a:noFill/>
            <a:miter lim="800000"/>
            <a:headEnd/>
            <a:tailEnd/>
          </a:ln>
        </p:spPr>
        <p:txBody>
          <a:bodyPr>
            <a:spAutoFit/>
          </a:bodyPr>
          <a:lstStyle/>
          <a:p>
            <a:pPr eaLnBrk="1" hangingPunct="1"/>
            <a:endParaRPr lang="en-US">
              <a:solidFill>
                <a:srgbClr val="000000"/>
              </a:solidFill>
            </a:endParaRPr>
          </a:p>
        </p:txBody>
      </p:sp>
      <p:sp>
        <p:nvSpPr>
          <p:cNvPr id="38919" name="SessionResponseData" hidden="1"/>
          <p:cNvSpPr txBox="1">
            <a:spLocks noChangeArrowheads="1"/>
          </p:cNvSpPr>
          <p:nvPr/>
        </p:nvSpPr>
        <p:spPr bwMode="auto">
          <a:xfrm>
            <a:off x="0" y="0"/>
            <a:ext cx="0" cy="0"/>
          </a:xfrm>
          <a:prstGeom prst="rect">
            <a:avLst/>
          </a:prstGeom>
          <a:noFill/>
          <a:ln w="9525">
            <a:noFill/>
            <a:miter lim="800000"/>
            <a:headEnd/>
            <a:tailEnd/>
          </a:ln>
        </p:spPr>
        <p:txBody>
          <a:bodyPr>
            <a:spAutoFit/>
          </a:bodyPr>
          <a:lstStyle/>
          <a:p>
            <a:pPr eaLnBrk="1" hangingPunct="1"/>
            <a:endParaRPr lang="en-US">
              <a:solidFill>
                <a:srgbClr val="000000"/>
              </a:solidFill>
            </a:endParaRPr>
          </a:p>
        </p:txBody>
      </p:sp>
      <p:sp>
        <p:nvSpPr>
          <p:cNvPr id="38920"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0,0,0&lt;/gridFillColor&gt;&lt;SimulatedVoteCount&gt;50&lt;/SimulatedVoteCount&gt;&lt;ChartModel&gt;3D&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Percentage&lt;/chartVotesView&gt;&lt;chartLabelsColor&gt;0,0,0&lt;/chartLabelsColor&gt;&lt;isChartLabelColorKnownColor&gt;True&lt;/isChartLabelColorKnownColor&gt;&lt;chartLabelColorName&gt;Black&lt;/chartLabelColorName&gt;&lt;chartXAxisLabelType&gt;Full Text&lt;/chartXAxisLabelType&gt;&lt;/Settings&gt;" hidden="1"/>
          <p:cNvSpPr txBox="1">
            <a:spLocks noChangeArrowheads="1"/>
          </p:cNvSpPr>
          <p:nvPr/>
        </p:nvSpPr>
        <p:spPr bwMode="auto">
          <a:xfrm>
            <a:off x="0" y="0"/>
            <a:ext cx="0" cy="0"/>
          </a:xfrm>
          <a:prstGeom prst="rect">
            <a:avLst/>
          </a:prstGeom>
          <a:noFill/>
          <a:ln w="9525">
            <a:noFill/>
            <a:miter lim="800000"/>
            <a:headEnd/>
            <a:tailEnd/>
          </a:ln>
        </p:spPr>
        <p:txBody>
          <a:bodyPr>
            <a:spAutoFit/>
          </a:bodyPr>
          <a:lstStyle/>
          <a:p>
            <a:pPr eaLnBrk="1" hangingPunct="1"/>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Homeowner BMP Crediting</a:t>
            </a:r>
            <a:endParaRPr lang="en-US" dirty="0">
              <a:latin typeface="Comic Sans MS" pitchFamily="66" charset="0"/>
            </a:endParaRPr>
          </a:p>
        </p:txBody>
      </p:sp>
      <p:graphicFrame>
        <p:nvGraphicFramePr>
          <p:cNvPr id="7" name="Content Placeholder 6"/>
          <p:cNvGraphicFramePr>
            <a:graphicFrameLocks noGrp="1"/>
          </p:cNvGraphicFramePr>
          <p:nvPr>
            <p:ph idx="1"/>
          </p:nvPr>
        </p:nvGraphicFramePr>
        <p:xfrm>
          <a:off x="5105400" y="1676400"/>
          <a:ext cx="4038600" cy="2353884"/>
        </p:xfrm>
        <a:graphic>
          <a:graphicData uri="http://schemas.openxmlformats.org/drawingml/2006/table">
            <a:tbl>
              <a:tblPr/>
              <a:tblGrid>
                <a:gridCol w="393599"/>
                <a:gridCol w="3179074"/>
                <a:gridCol w="465927"/>
              </a:tblGrid>
              <a:tr h="187036">
                <a:tc gridSpan="3">
                  <a:txBody>
                    <a:bodyPr/>
                    <a:lstStyle/>
                    <a:p>
                      <a:pPr marL="0" marR="0" algn="r">
                        <a:spcBef>
                          <a:spcPts val="0"/>
                        </a:spcBef>
                        <a:spcAft>
                          <a:spcPts val="0"/>
                        </a:spcAft>
                      </a:pPr>
                      <a:r>
                        <a:rPr lang="en-US" sz="1100" dirty="0" smtClean="0">
                          <a:latin typeface="Comic Sans MS" pitchFamily="66" charset="0"/>
                          <a:ea typeface="Calibri"/>
                          <a:cs typeface="Times New Roman"/>
                        </a:rPr>
                        <a:t>UNM Plan </a:t>
                      </a:r>
                      <a:r>
                        <a:rPr lang="en-US" sz="1100" dirty="0">
                          <a:latin typeface="Comic Sans MS" pitchFamily="66" charset="0"/>
                          <a:ea typeface="Calibri"/>
                          <a:cs typeface="Times New Roman"/>
                        </a:rPr>
                        <a:t>for </a:t>
                      </a:r>
                      <a:r>
                        <a:rPr lang="en-US" sz="1100" dirty="0" smtClean="0">
                          <a:latin typeface="Comic Sans MS" pitchFamily="66" charset="0"/>
                          <a:ea typeface="Calibri"/>
                          <a:cs typeface="Times New Roman"/>
                        </a:rPr>
                        <a:t>9200 Bradford Pear Lane: 0.5 acres </a:t>
                      </a:r>
                      <a:endParaRPr lang="en-US" sz="1100"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7036">
                <a:tc>
                  <a:txBody>
                    <a:bodyPr/>
                    <a:lstStyle/>
                    <a:p>
                      <a:pPr marL="0" marR="0" algn="r">
                        <a:spcBef>
                          <a:spcPts val="0"/>
                        </a:spcBef>
                        <a:spcAft>
                          <a:spcPts val="0"/>
                        </a:spcAft>
                      </a:pPr>
                      <a:r>
                        <a:rPr lang="en-US" sz="1100">
                          <a:latin typeface="Comic Sans MS" pitchFamily="66" charset="0"/>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omic Sans MS" pitchFamily="66" charset="0"/>
                          <a:ea typeface="Calibri"/>
                          <a:cs typeface="Times New Roman"/>
                        </a:rPr>
                        <a:t>Get Expert Lawn Advice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Comic Sans MS" pitchFamily="66" charset="0"/>
                          <a:ea typeface="Calibri"/>
                          <a:cs typeface="Times New Roman"/>
                          <a:sym typeface="Wingdings"/>
                        </a:rPr>
                        <a:t></a:t>
                      </a:r>
                      <a:endParaRPr lang="en-US" sz="1100">
                        <a:latin typeface="Comic Sans MS" pitchFamily="66"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36">
                <a:tc>
                  <a:txBody>
                    <a:bodyPr/>
                    <a:lstStyle/>
                    <a:p>
                      <a:pPr marL="0" marR="0" algn="r">
                        <a:spcBef>
                          <a:spcPts val="0"/>
                        </a:spcBef>
                        <a:spcAft>
                          <a:spcPts val="0"/>
                        </a:spcAft>
                      </a:pPr>
                      <a:r>
                        <a:rPr lang="en-US" sz="1100">
                          <a:latin typeface="Comic Sans MS" pitchFamily="66" charset="0"/>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omic Sans MS" pitchFamily="66" charset="0"/>
                          <a:ea typeface="Calibri"/>
                          <a:cs typeface="Times New Roman"/>
                        </a:rPr>
                        <a:t>Maintain Dense Cover on Turf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Comic Sans MS" pitchFamily="66" charset="0"/>
                          <a:ea typeface="Calibri"/>
                          <a:cs typeface="Times New Roman"/>
                          <a:sym typeface="Wingdings"/>
                        </a:rPr>
                        <a:t></a:t>
                      </a:r>
                      <a:endParaRPr lang="en-US" sz="1100">
                        <a:latin typeface="Comic Sans MS" pitchFamily="66"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36">
                <a:tc>
                  <a:txBody>
                    <a:bodyPr/>
                    <a:lstStyle/>
                    <a:p>
                      <a:pPr marL="0" marR="0" algn="r">
                        <a:spcBef>
                          <a:spcPts val="0"/>
                        </a:spcBef>
                        <a:spcAft>
                          <a:spcPts val="0"/>
                        </a:spcAft>
                      </a:pPr>
                      <a:r>
                        <a:rPr lang="en-US" sz="1100">
                          <a:latin typeface="Comic Sans MS" pitchFamily="66" charset="0"/>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omic Sans MS" pitchFamily="66" charset="0"/>
                          <a:ea typeface="Calibri"/>
                          <a:cs typeface="Times New Roman"/>
                        </a:rPr>
                        <a:t>Choose NOT to fertilize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Comic Sans MS" pitchFamily="66" charset="0"/>
                          <a:ea typeface="Calibri"/>
                          <a:cs typeface="Times New Roman"/>
                          <a:sym typeface="Wingdings"/>
                        </a:rPr>
                        <a:t></a:t>
                      </a:r>
                      <a:endParaRPr lang="en-US" sz="1100">
                        <a:latin typeface="Comic Sans MS" pitchFamily="66"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36">
                <a:tc>
                  <a:txBody>
                    <a:bodyPr/>
                    <a:lstStyle/>
                    <a:p>
                      <a:pPr marL="0" marR="0" algn="r">
                        <a:spcBef>
                          <a:spcPts val="0"/>
                        </a:spcBef>
                        <a:spcAft>
                          <a:spcPts val="0"/>
                        </a:spcAft>
                      </a:pPr>
                      <a:r>
                        <a:rPr lang="en-US" sz="1100">
                          <a:latin typeface="Comic Sans MS" pitchFamily="66" charset="0"/>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omic Sans MS" pitchFamily="66" charset="0"/>
                          <a:ea typeface="Calibri"/>
                          <a:cs typeface="Times New Roman"/>
                        </a:rPr>
                        <a:t>Recycle Lawn Clippings and Compost Fallen Leaves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Comic Sans MS" pitchFamily="66" charset="0"/>
                          <a:ea typeface="Calibri"/>
                          <a:cs typeface="Times New Roman"/>
                          <a:sym typeface="Wingdings"/>
                        </a:rPr>
                        <a:t></a:t>
                      </a:r>
                      <a:endParaRPr lang="en-US" sz="1100">
                        <a:latin typeface="Comic Sans MS" pitchFamily="66"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36">
                <a:tc>
                  <a:txBody>
                    <a:bodyPr/>
                    <a:lstStyle/>
                    <a:p>
                      <a:pPr marL="0" marR="0" algn="r">
                        <a:spcBef>
                          <a:spcPts val="0"/>
                        </a:spcBef>
                        <a:spcAft>
                          <a:spcPts val="0"/>
                        </a:spcAft>
                      </a:pPr>
                      <a:r>
                        <a:rPr lang="en-US" sz="1100">
                          <a:latin typeface="Comic Sans MS" pitchFamily="66" charset="0"/>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omic Sans MS" pitchFamily="66" charset="0"/>
                          <a:ea typeface="Calibri"/>
                          <a:cs typeface="Times New Roman"/>
                        </a:rPr>
                        <a:t>Correct Fertilizer Timing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Comic Sans MS" pitchFamily="66" charset="0"/>
                          <a:ea typeface="Calibri"/>
                          <a:cs typeface="Times New Roman"/>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36">
                <a:tc>
                  <a:txBody>
                    <a:bodyPr/>
                    <a:lstStyle/>
                    <a:p>
                      <a:pPr marL="0" marR="0" algn="r">
                        <a:spcBef>
                          <a:spcPts val="0"/>
                        </a:spcBef>
                        <a:spcAft>
                          <a:spcPts val="0"/>
                        </a:spcAft>
                      </a:pPr>
                      <a:r>
                        <a:rPr lang="en-US" sz="1100">
                          <a:latin typeface="Comic Sans MS" pitchFamily="66" charset="0"/>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omic Sans MS" pitchFamily="66" charset="0"/>
                          <a:ea typeface="Calibri"/>
                          <a:cs typeface="Times New Roman"/>
                        </a:rPr>
                        <a:t>Use Slow Release Fertilizer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Comic Sans MS" pitchFamily="66" charset="0"/>
                          <a:ea typeface="Calibri"/>
                          <a:cs typeface="Times New Roman"/>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36">
                <a:tc>
                  <a:txBody>
                    <a:bodyPr/>
                    <a:lstStyle/>
                    <a:p>
                      <a:pPr marL="0" marR="0" algn="r">
                        <a:spcBef>
                          <a:spcPts val="0"/>
                        </a:spcBef>
                        <a:spcAft>
                          <a:spcPts val="0"/>
                        </a:spcAft>
                      </a:pPr>
                      <a:r>
                        <a:rPr lang="en-US" sz="1100">
                          <a:latin typeface="Comic Sans MS" pitchFamily="66" charset="0"/>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omic Sans MS" pitchFamily="66" charset="0"/>
                          <a:ea typeface="Calibri"/>
                          <a:cs typeface="Times New Roman"/>
                        </a:rPr>
                        <a:t>Set Mower Height at 3 inches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Comic Sans MS" pitchFamily="66" charset="0"/>
                          <a:ea typeface="Calibri"/>
                          <a:cs typeface="Times New Roman"/>
                          <a:sym typeface="Wingdings"/>
                        </a:rPr>
                        <a:t></a:t>
                      </a:r>
                      <a:endParaRPr lang="en-US" sz="1100">
                        <a:latin typeface="Comic Sans MS" pitchFamily="66"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36">
                <a:tc>
                  <a:txBody>
                    <a:bodyPr/>
                    <a:lstStyle/>
                    <a:p>
                      <a:pPr marL="0" marR="0" algn="r">
                        <a:spcBef>
                          <a:spcPts val="0"/>
                        </a:spcBef>
                        <a:spcAft>
                          <a:spcPts val="0"/>
                        </a:spcAft>
                      </a:pPr>
                      <a:r>
                        <a:rPr lang="en-US" sz="1100">
                          <a:latin typeface="Comic Sans MS" pitchFamily="66" charset="0"/>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omic Sans MS" pitchFamily="66" charset="0"/>
                          <a:ea typeface="Calibri"/>
                          <a:cs typeface="Times New Roman"/>
                        </a:rPr>
                        <a:t>No off-target fertilization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Comic Sans MS" pitchFamily="66" charset="0"/>
                          <a:ea typeface="Calibri"/>
                          <a:cs typeface="Times New Roman"/>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36">
                <a:tc>
                  <a:txBody>
                    <a:bodyPr/>
                    <a:lstStyle/>
                    <a:p>
                      <a:pPr marL="0" marR="0" algn="r">
                        <a:spcBef>
                          <a:spcPts val="0"/>
                        </a:spcBef>
                        <a:spcAft>
                          <a:spcPts val="0"/>
                        </a:spcAft>
                      </a:pPr>
                      <a:r>
                        <a:rPr lang="en-US" sz="1100">
                          <a:latin typeface="Comic Sans MS" pitchFamily="66" charset="0"/>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omic Sans MS" pitchFamily="66" charset="0"/>
                          <a:ea typeface="Calibri"/>
                          <a:cs typeface="Times New Roman"/>
                        </a:rPr>
                        <a:t>Fertilizer free buffer zones around water features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Comic Sans MS" pitchFamily="66" charset="0"/>
                          <a:ea typeface="Calibri"/>
                          <a:cs typeface="Times New Roman"/>
                          <a:sym typeface="Wingdings"/>
                        </a:rPr>
                        <a:t></a:t>
                      </a:r>
                      <a:endParaRPr lang="en-US" sz="1100" dirty="0">
                        <a:latin typeface="Comic Sans MS" pitchFamily="66"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36">
                <a:tc>
                  <a:txBody>
                    <a:bodyPr/>
                    <a:lstStyle/>
                    <a:p>
                      <a:pPr marL="0" marR="0" algn="r">
                        <a:spcBef>
                          <a:spcPts val="0"/>
                        </a:spcBef>
                        <a:spcAft>
                          <a:spcPts val="0"/>
                        </a:spcAft>
                      </a:pPr>
                      <a:r>
                        <a:rPr lang="en-US" sz="1100">
                          <a:latin typeface="Comic Sans MS" pitchFamily="66" charset="0"/>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omic Sans MS" pitchFamily="66" charset="0"/>
                          <a:ea typeface="Calibri"/>
                          <a:cs typeface="Times New Roman"/>
                        </a:rPr>
                        <a:t>Increase soil porosity and infiltration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Comic Sans MS" pitchFamily="66" charset="0"/>
                          <a:ea typeface="Calibri"/>
                          <a:cs typeface="Times New Roman"/>
                          <a:sym typeface="Wingdings"/>
                        </a:rPr>
                        <a:t></a:t>
                      </a:r>
                      <a:endParaRPr lang="en-US" sz="1100" dirty="0">
                        <a:latin typeface="Comic Sans MS" pitchFamily="66"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452BE9A8-8A36-4B85-879B-7A7D953015CB}" type="slidenum">
              <a:rPr lang="en-US" smtClean="0">
                <a:solidFill>
                  <a:prstClr val="black">
                    <a:tint val="75000"/>
                  </a:prstClr>
                </a:solidFill>
              </a:rPr>
              <a:pPr/>
              <a:t>8</a:t>
            </a:fld>
            <a:endParaRPr lang="en-US">
              <a:solidFill>
                <a:prstClr val="black">
                  <a:tint val="75000"/>
                </a:prstClr>
              </a:solidFill>
            </a:endParaRPr>
          </a:p>
        </p:txBody>
      </p:sp>
      <p:pic>
        <p:nvPicPr>
          <p:cNvPr id="5" name="Picture 4"/>
          <p:cNvPicPr/>
          <p:nvPr/>
        </p:nvPicPr>
        <p:blipFill>
          <a:blip r:embed="rId2" cstate="print"/>
          <a:srcRect/>
          <a:stretch>
            <a:fillRect/>
          </a:stretch>
        </p:blipFill>
        <p:spPr bwMode="auto">
          <a:xfrm>
            <a:off x="457200" y="1600200"/>
            <a:ext cx="4648200" cy="3657600"/>
          </a:xfrm>
          <a:prstGeom prst="rect">
            <a:avLst/>
          </a:prstGeom>
          <a:noFill/>
        </p:spPr>
      </p:pic>
      <p:sp>
        <p:nvSpPr>
          <p:cNvPr id="284674" name="AutoShape 2"/>
          <p:cNvSpPr>
            <a:spLocks noChangeArrowheads="1"/>
          </p:cNvSpPr>
          <p:nvPr/>
        </p:nvSpPr>
        <p:spPr bwMode="auto">
          <a:xfrm rot="-1279586">
            <a:off x="4580069" y="3326126"/>
            <a:ext cx="725487" cy="180975"/>
          </a:xfrm>
          <a:prstGeom prst="rightArrow">
            <a:avLst>
              <a:gd name="adj1" fmla="val 50000"/>
              <a:gd name="adj2" fmla="val 100219"/>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320517" y="4180344"/>
            <a:ext cx="3823483" cy="2677656"/>
          </a:xfrm>
          <a:prstGeom prst="rect">
            <a:avLst/>
          </a:prstGeom>
          <a:noFill/>
        </p:spPr>
        <p:txBody>
          <a:bodyPr wrap="none" rtlCol="0">
            <a:spAutoFit/>
          </a:bodyPr>
          <a:lstStyle/>
          <a:p>
            <a:r>
              <a:rPr lang="en-US" sz="2400" dirty="0" smtClean="0">
                <a:latin typeface="Comic Sans MS" pitchFamily="66" charset="0"/>
              </a:rPr>
              <a:t>Urban Nutrient Mgmt</a:t>
            </a:r>
          </a:p>
          <a:p>
            <a:r>
              <a:rPr lang="en-US" sz="2400" dirty="0" smtClean="0">
                <a:latin typeface="Comic Sans MS" pitchFamily="66" charset="0"/>
              </a:rPr>
              <a:t>Rain gardens</a:t>
            </a:r>
          </a:p>
          <a:p>
            <a:r>
              <a:rPr lang="en-US" sz="2400" dirty="0" smtClean="0">
                <a:latin typeface="Comic Sans MS" pitchFamily="66" charset="0"/>
              </a:rPr>
              <a:t>Rainwater Harvesting</a:t>
            </a:r>
          </a:p>
          <a:p>
            <a:r>
              <a:rPr lang="en-US" sz="2400" dirty="0" smtClean="0">
                <a:latin typeface="Comic Sans MS" pitchFamily="66" charset="0"/>
              </a:rPr>
              <a:t>Downspout Disconnection</a:t>
            </a:r>
          </a:p>
          <a:p>
            <a:r>
              <a:rPr lang="en-US" sz="2400" dirty="0" smtClean="0">
                <a:latin typeface="Comic Sans MS" pitchFamily="66" charset="0"/>
              </a:rPr>
              <a:t>Tree Planting</a:t>
            </a:r>
          </a:p>
          <a:p>
            <a:r>
              <a:rPr lang="en-US" sz="2400" dirty="0" smtClean="0">
                <a:latin typeface="Comic Sans MS" pitchFamily="66" charset="0"/>
              </a:rPr>
              <a:t>Conservation Landscaping</a:t>
            </a:r>
          </a:p>
          <a:p>
            <a:r>
              <a:rPr lang="en-US" sz="2400" dirty="0" smtClean="0">
                <a:latin typeface="Comic Sans MS" pitchFamily="66" charset="0"/>
              </a:rPr>
              <a:t>Permeable Driveways</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omewoner Crediting Framework.jpg"/>
          <p:cNvPicPr/>
          <p:nvPr/>
        </p:nvPicPr>
        <p:blipFill>
          <a:blip r:embed="rId2" cstate="print"/>
          <a:stretch>
            <a:fillRect/>
          </a:stretch>
        </p:blipFill>
        <p:spPr>
          <a:xfrm>
            <a:off x="609600" y="533400"/>
            <a:ext cx="7772400" cy="5638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lliancefortheBay">
  <a:themeElements>
    <a:clrScheme name="Alliance for the Chesapeake Bay">
      <a:dk1>
        <a:srgbClr val="003E7E"/>
      </a:dk1>
      <a:lt1>
        <a:srgbClr val="FFFFFF"/>
      </a:lt1>
      <a:dk2>
        <a:srgbClr val="003E7E"/>
      </a:dk2>
      <a:lt2>
        <a:srgbClr val="FFFFFF"/>
      </a:lt2>
      <a:accent1>
        <a:srgbClr val="FDBA31"/>
      </a:accent1>
      <a:accent2>
        <a:srgbClr val="FFEBCA"/>
      </a:accent2>
      <a:accent3>
        <a:srgbClr val="CCD8E5"/>
      </a:accent3>
      <a:accent4>
        <a:srgbClr val="003E7E"/>
      </a:accent4>
      <a:accent5>
        <a:srgbClr val="9C531F"/>
      </a:accent5>
      <a:accent6>
        <a:srgbClr val="FDBA31"/>
      </a:accent6>
      <a:hlink>
        <a:srgbClr val="9C531F"/>
      </a:hlink>
      <a:folHlink>
        <a:srgbClr val="9C531F"/>
      </a:folHlink>
    </a:clrScheme>
    <a:fontScheme name="Alliance for the Chesapeake Ba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AlliancefortheBay</Template>
  <TotalTime>9452</TotalTime>
  <Words>716</Words>
  <Application>Microsoft Office PowerPoint</Application>
  <PresentationFormat>On-screen Show (4:3)</PresentationFormat>
  <Paragraphs>121</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AlliancefortheBay</vt:lpstr>
      <vt:lpstr>Slide 1</vt:lpstr>
      <vt:lpstr>Reedy Creek Coalition Pilot Project</vt:lpstr>
      <vt:lpstr>Chesapeake RiverWise Communities </vt:lpstr>
      <vt:lpstr>Chesapeake RiverWise Communities </vt:lpstr>
      <vt:lpstr>Chesapeake RiverWise Communities </vt:lpstr>
      <vt:lpstr>Slide 6</vt:lpstr>
      <vt:lpstr>Slide 7</vt:lpstr>
      <vt:lpstr>Homeowner BMP Crediting</vt:lpstr>
      <vt:lpstr>Slide 9</vt:lpstr>
      <vt:lpstr>Slide 10</vt:lpstr>
      <vt:lpstr>Next Steps</vt:lpstr>
      <vt:lpstr>Homeowner BMP Delivery Issues</vt:lpstr>
      <vt:lpstr>Collaborative Summit Feb 13 -14</vt:lpstr>
    </vt:vector>
  </TitlesOfParts>
  <Company>ACB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atodd</dc:creator>
  <cp:lastModifiedBy>Jessica</cp:lastModifiedBy>
  <cp:revision>654</cp:revision>
  <dcterms:created xsi:type="dcterms:W3CDTF">2011-10-31T16:49:41Z</dcterms:created>
  <dcterms:modified xsi:type="dcterms:W3CDTF">2013-02-20T18:25:13Z</dcterms:modified>
</cp:coreProperties>
</file>