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handoutMasterIdLst>
    <p:handoutMasterId r:id="rId12"/>
  </p:handoutMasterIdLst>
  <p:sldIdLst>
    <p:sldId id="274" r:id="rId2"/>
    <p:sldId id="275" r:id="rId3"/>
    <p:sldId id="278" r:id="rId4"/>
    <p:sldId id="286" r:id="rId5"/>
    <p:sldId id="277" r:id="rId6"/>
    <p:sldId id="280" r:id="rId7"/>
    <p:sldId id="287" r:id="rId8"/>
    <p:sldId id="288" r:id="rId9"/>
    <p:sldId id="282" r:id="rId10"/>
  </p:sldIdLst>
  <p:sldSz cx="9144000" cy="6858000" type="letter"/>
  <p:notesSz cx="6858000" cy="9313863"/>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FF"/>
    <a:srgbClr val="CCFFFF"/>
    <a:srgbClr val="3333CC"/>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088" autoAdjust="0"/>
    <p:restoredTop sz="94639" autoAdjust="0"/>
  </p:normalViewPr>
  <p:slideViewPr>
    <p:cSldViewPr>
      <p:cViewPr>
        <p:scale>
          <a:sx n="100" d="100"/>
          <a:sy n="100" d="100"/>
        </p:scale>
        <p:origin x="-34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2532" y="-102"/>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AC6CB96-63AB-4D41-941A-13CF0DC26C38}" type="datetimeFigureOut">
              <a:rPr lang="de-DE"/>
              <a:pPr/>
              <a:t>20.02.2013</a:t>
            </a:fld>
            <a:endParaRPr lang="de-DE"/>
          </a:p>
        </p:txBody>
      </p:sp>
      <p:sp>
        <p:nvSpPr>
          <p:cNvPr id="4" name="Footer Placeholder 3"/>
          <p:cNvSpPr>
            <a:spLocks noGrp="1"/>
          </p:cNvSpPr>
          <p:nvPr>
            <p:ph type="ftr" sz="quarter" idx="2"/>
          </p:nvPr>
        </p:nvSpPr>
        <p:spPr>
          <a:xfrm>
            <a:off x="0" y="8847138"/>
            <a:ext cx="2971800" cy="46513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86A7B9-93E6-4130-AFE6-F9DD2EBE42B1}"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A36CD43-A522-4B9E-8B3D-C284D73B3BE6}" type="datetimeFigureOut">
              <a:rPr lang="de-DE"/>
              <a:pPr/>
              <a:t>20.02.2013</a:t>
            </a:fld>
            <a:endParaRPr lang="de-DE"/>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es Placeholder 4"/>
          <p:cNvSpPr>
            <a:spLocks noGrp="1"/>
          </p:cNvSpPr>
          <p:nvPr>
            <p:ph type="body" sz="quarter" idx="3"/>
          </p:nvPr>
        </p:nvSpPr>
        <p:spPr>
          <a:xfrm>
            <a:off x="685800" y="4424363"/>
            <a:ext cx="5486400" cy="41910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sp>
        <p:nvSpPr>
          <p:cNvPr id="6" name="Footer Placeholder 5"/>
          <p:cNvSpPr>
            <a:spLocks noGrp="1"/>
          </p:cNvSpPr>
          <p:nvPr>
            <p:ph type="ftr" sz="quarter" idx="4"/>
          </p:nvPr>
        </p:nvSpPr>
        <p:spPr>
          <a:xfrm>
            <a:off x="0" y="8847138"/>
            <a:ext cx="2971800" cy="46513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533975F-32EF-4E82-9443-5558597F857C}" type="slidenum">
              <a:rPr lang="de-DE"/>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de-DE" dirty="0" smtClean="0"/>
              <a:t>Prelude</a:t>
            </a:r>
          </a:p>
          <a:p>
            <a:pPr eaLnBrk="1" hangingPunct="1">
              <a:spcBef>
                <a:spcPct val="0"/>
              </a:spcBef>
            </a:pPr>
            <a:endParaRPr lang="de-DE" dirty="0" smtClean="0"/>
          </a:p>
          <a:p>
            <a:pPr eaLnBrk="1" hangingPunct="1">
              <a:spcBef>
                <a:spcPct val="0"/>
              </a:spcBef>
              <a:buFontTx/>
              <a:buChar char="•"/>
            </a:pPr>
            <a:r>
              <a:rPr lang="de-DE" dirty="0" smtClean="0"/>
              <a:t>To share with you a program we launched for the summer of 2012</a:t>
            </a:r>
            <a:br>
              <a:rPr lang="de-DE" dirty="0" smtClean="0"/>
            </a:br>
            <a:endParaRPr lang="de-DE" dirty="0" smtClean="0"/>
          </a:p>
          <a:p>
            <a:pPr eaLnBrk="1" hangingPunct="1">
              <a:spcBef>
                <a:spcPct val="0"/>
              </a:spcBef>
              <a:buFontTx/>
              <a:buChar char="•"/>
            </a:pPr>
            <a:r>
              <a:rPr lang="de-DE" dirty="0" smtClean="0"/>
              <a:t>A program that combined watershed protection through stemming stormwater runoff, and solves another problem, the lack of jobs for young adults.</a:t>
            </a:r>
          </a:p>
          <a:p>
            <a:pPr eaLnBrk="1" hangingPunct="1">
              <a:spcBef>
                <a:spcPct val="0"/>
              </a:spcBef>
              <a:buFontTx/>
              <a:buChar char="•"/>
            </a:pPr>
            <a:endParaRPr lang="de-DE" dirty="0" smtClean="0"/>
          </a:p>
          <a:p>
            <a:pPr eaLnBrk="1" hangingPunct="1">
              <a:spcBef>
                <a:spcPct val="0"/>
              </a:spcBef>
              <a:buFontTx/>
              <a:buChar char="•"/>
            </a:pPr>
            <a:r>
              <a:rPr lang="de-DE" dirty="0" smtClean="0"/>
              <a:t>We call this program READY ....</a:t>
            </a:r>
          </a:p>
        </p:txBody>
      </p:sp>
      <p:sp>
        <p:nvSpPr>
          <p:cNvPr id="26628" name="Slide Number Placeholder 3"/>
          <p:cNvSpPr>
            <a:spLocks noGrp="1"/>
          </p:cNvSpPr>
          <p:nvPr>
            <p:ph type="sldNum" sz="quarter" idx="5"/>
          </p:nvPr>
        </p:nvSpPr>
        <p:spPr bwMode="auto">
          <a:noFill/>
          <a:ln>
            <a:miter lim="800000"/>
            <a:headEnd/>
            <a:tailEnd/>
          </a:ln>
        </p:spPr>
        <p:txBody>
          <a:bodyPr/>
          <a:lstStyle/>
          <a:p>
            <a:fld id="{574A4473-87E5-4913-8376-CBA6431F4BA5}" type="slidenum">
              <a:rPr lang="de-DE"/>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7388" y="4424363"/>
            <a:ext cx="5484812" cy="4191000"/>
          </a:xfrm>
        </p:spPr>
        <p:txBody>
          <a:bodyPr/>
          <a:lstStyle/>
          <a:p>
            <a:pPr eaLnBrk="1" hangingPunct="1">
              <a:spcBef>
                <a:spcPct val="0"/>
              </a:spcBef>
            </a:pPr>
            <a:r>
              <a:rPr lang="de-DE" smtClean="0"/>
              <a:t>... Which stands for Restoring the Environment and Developing Youth.</a:t>
            </a:r>
          </a:p>
          <a:p>
            <a:pPr eaLnBrk="1" hangingPunct="1">
              <a:spcBef>
                <a:spcPct val="0"/>
              </a:spcBef>
            </a:pPr>
            <a:endParaRPr lang="de-DE" smtClean="0"/>
          </a:p>
          <a:p>
            <a:pPr eaLnBrk="1" hangingPunct="1">
              <a:spcBef>
                <a:spcPct val="0"/>
              </a:spcBef>
              <a:buFontTx/>
              <a:buChar char="•"/>
            </a:pPr>
            <a:r>
              <a:rPr lang="de-DE" smtClean="0"/>
              <a:t>In short, the READY program created 31 green jobs for young adults in Howard County</a:t>
            </a:r>
          </a:p>
          <a:p>
            <a:pPr eaLnBrk="1" hangingPunct="1">
              <a:spcBef>
                <a:spcPct val="0"/>
              </a:spcBef>
              <a:buFontTx/>
              <a:buChar char="•"/>
            </a:pPr>
            <a:endParaRPr lang="de-DE" smtClean="0"/>
          </a:p>
          <a:p>
            <a:pPr eaLnBrk="1" hangingPunct="1">
              <a:spcBef>
                <a:spcPct val="0"/>
              </a:spcBef>
              <a:buFontTx/>
              <a:buChar char="•"/>
            </a:pPr>
            <a:r>
              <a:rPr lang="de-DE" smtClean="0"/>
              <a:t>We put them to work  building rain gardens and conservation landscapes on institutional properties</a:t>
            </a:r>
          </a:p>
          <a:p>
            <a:pPr eaLnBrk="1" hangingPunct="1">
              <a:spcBef>
                <a:spcPct val="0"/>
              </a:spcBef>
              <a:buFontTx/>
              <a:buChar char="•"/>
            </a:pPr>
            <a:endParaRPr lang="de-DE" smtClean="0"/>
          </a:p>
          <a:p>
            <a:pPr eaLnBrk="1" hangingPunct="1">
              <a:spcBef>
                <a:spcPct val="0"/>
              </a:spcBef>
            </a:pPr>
            <a:r>
              <a:rPr lang="de-DE" smtClean="0"/>
              <a:t>(picture from the 2 May 2012 groundbreaking / kickoff with Ken Ulman)</a:t>
            </a:r>
          </a:p>
          <a:p>
            <a:pPr eaLnBrk="1" hangingPunct="1">
              <a:spcBef>
                <a:spcPct val="0"/>
              </a:spcBef>
            </a:pPr>
            <a:endParaRPr lang="de-DE" smtClean="0"/>
          </a:p>
          <a:p>
            <a:pPr eaLnBrk="1" hangingPunct="1">
              <a:spcBef>
                <a:spcPct val="0"/>
              </a:spcBef>
            </a:pPr>
            <a:r>
              <a:rPr lang="de-DE" smtClean="0"/>
              <a:t>What I will cover in these next few minutes </a:t>
            </a:r>
          </a:p>
          <a:p>
            <a:pPr eaLnBrk="1" hangingPunct="1">
              <a:spcBef>
                <a:spcPct val="0"/>
              </a:spcBef>
            </a:pPr>
            <a:r>
              <a:rPr lang="de-DE" smtClean="0"/>
              <a:t>Topics</a:t>
            </a:r>
          </a:p>
          <a:p>
            <a:pPr eaLnBrk="1" hangingPunct="1">
              <a:spcBef>
                <a:spcPct val="0"/>
              </a:spcBef>
              <a:buFontTx/>
              <a:buChar char="•"/>
            </a:pPr>
            <a:r>
              <a:rPr lang="de-DE" smtClean="0"/>
              <a:t>Drivers</a:t>
            </a:r>
          </a:p>
          <a:p>
            <a:pPr eaLnBrk="1" hangingPunct="1">
              <a:spcBef>
                <a:spcPct val="0"/>
              </a:spcBef>
              <a:buFontTx/>
              <a:buChar char="•"/>
            </a:pPr>
            <a:r>
              <a:rPr lang="de-DE" smtClean="0"/>
              <a:t>Overview of how we structured READY and got participation</a:t>
            </a:r>
          </a:p>
          <a:p>
            <a:pPr eaLnBrk="1" hangingPunct="1">
              <a:spcBef>
                <a:spcPct val="0"/>
              </a:spcBef>
              <a:buFontTx/>
              <a:buChar char="•"/>
            </a:pPr>
            <a:r>
              <a:rPr lang="de-DE" smtClean="0"/>
              <a:t>Program goals</a:t>
            </a:r>
          </a:p>
          <a:p>
            <a:pPr eaLnBrk="1" hangingPunct="1">
              <a:spcBef>
                <a:spcPct val="0"/>
              </a:spcBef>
              <a:buFontTx/>
              <a:buChar char="•"/>
            </a:pPr>
            <a:r>
              <a:rPr lang="de-DE" smtClean="0"/>
              <a:t>Delivery of the program</a:t>
            </a:r>
          </a:p>
          <a:p>
            <a:pPr eaLnBrk="1" hangingPunct="1">
              <a:spcBef>
                <a:spcPct val="0"/>
              </a:spcBef>
              <a:buFontTx/>
              <a:buChar char="•"/>
            </a:pPr>
            <a:r>
              <a:rPr lang="de-DE" smtClean="0"/>
              <a:t>Ensuring practices are installed correctly and provide pollution reduction</a:t>
            </a:r>
          </a:p>
          <a:p>
            <a:pPr eaLnBrk="1" hangingPunct="1">
              <a:spcBef>
                <a:spcPct val="0"/>
              </a:spcBef>
              <a:buFontTx/>
              <a:buChar char="•"/>
            </a:pPr>
            <a:r>
              <a:rPr lang="de-DE" smtClean="0"/>
              <a:t>Successes</a:t>
            </a:r>
          </a:p>
          <a:p>
            <a:pPr eaLnBrk="1" hangingPunct="1">
              <a:spcBef>
                <a:spcPct val="0"/>
              </a:spcBef>
              <a:buFontTx/>
              <a:buChar char="•"/>
            </a:pPr>
            <a:r>
              <a:rPr lang="de-DE" smtClean="0"/>
              <a:t>Lesson-Learned</a:t>
            </a:r>
          </a:p>
        </p:txBody>
      </p:sp>
      <p:sp>
        <p:nvSpPr>
          <p:cNvPr id="27652" name="Slide Number Placeholder 3"/>
          <p:cNvSpPr>
            <a:spLocks noGrp="1"/>
          </p:cNvSpPr>
          <p:nvPr>
            <p:ph type="sldNum" sz="quarter" idx="5"/>
          </p:nvPr>
        </p:nvSpPr>
        <p:spPr bwMode="auto">
          <a:noFill/>
          <a:ln>
            <a:miter lim="800000"/>
            <a:headEnd/>
            <a:tailEnd/>
          </a:ln>
        </p:spPr>
        <p:txBody>
          <a:bodyPr/>
          <a:lstStyle/>
          <a:p>
            <a:fld id="{5A26E596-3204-4A11-805E-39A60BC7E69A}" type="slidenum">
              <a:rPr lang="de-DE"/>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24363"/>
            <a:ext cx="5486400" cy="4651375"/>
          </a:xfrm>
        </p:spPr>
        <p:txBody>
          <a:bodyPr/>
          <a:lstStyle/>
          <a:p>
            <a:pPr eaLnBrk="1" hangingPunct="1">
              <a:spcBef>
                <a:spcPct val="0"/>
              </a:spcBef>
            </a:pPr>
            <a:r>
              <a:rPr lang="de-DE" smtClean="0"/>
              <a:t>The key drivers for launching the READY program were, and are:</a:t>
            </a:r>
          </a:p>
          <a:p>
            <a:pPr eaLnBrk="1" hangingPunct="1">
              <a:spcBef>
                <a:spcPct val="0"/>
              </a:spcBef>
            </a:pPr>
            <a:endParaRPr lang="de-DE" smtClean="0"/>
          </a:p>
          <a:p>
            <a:pPr eaLnBrk="1" hangingPunct="1">
              <a:spcBef>
                <a:spcPct val="0"/>
              </a:spcBef>
              <a:buFontTx/>
              <a:buChar char="•"/>
            </a:pPr>
            <a:r>
              <a:rPr lang="de-DE" smtClean="0"/>
              <a:t>The lack of good jobs for young adults. Across the country youth (16-24) unemployment was 17.1% for July 2012.  The BLS projection shows civilian labor force participation dropping to 48.2% in 2020, down from 55.4% in 2010. Some of what drives this are the babyboomers are staying in their jobs longer. While Howard County‘s unemployment in the aggregate at the end of 2012 was 6.6% seasonally adjusted, it is nonetheless harder, and will become increasingly harder for our young adults to get jobs. So job creation targeted at this age group makes sense. </a:t>
            </a:r>
            <a:br>
              <a:rPr lang="de-DE" smtClean="0"/>
            </a:br>
            <a:r>
              <a:rPr lang="de-DE" smtClean="0"/>
              <a:t/>
            </a:r>
            <a:br>
              <a:rPr lang="de-DE" smtClean="0"/>
            </a:br>
            <a:r>
              <a:rPr lang="de-DE" smtClean="0"/>
              <a:t>In 2012 almost 50% of the jobs for young adults across the country were in the hospitality (including food services) and retail sectors. We think green infrastructure is an emerging sector. Training young adults in this kind of work potentially gives them a leg up on starting meaningful careers.</a:t>
            </a:r>
          </a:p>
          <a:p>
            <a:pPr eaLnBrk="1" hangingPunct="1">
              <a:spcBef>
                <a:spcPct val="0"/>
              </a:spcBef>
              <a:buFontTx/>
              <a:buChar char="•"/>
            </a:pPr>
            <a:endParaRPr lang="de-DE" smtClean="0"/>
          </a:p>
          <a:p>
            <a:pPr eaLnBrk="1" hangingPunct="1">
              <a:spcBef>
                <a:spcPct val="0"/>
              </a:spcBef>
              <a:buFontTx/>
              <a:buChar char="•"/>
            </a:pPr>
            <a:r>
              <a:rPr lang="de-DE" smtClean="0"/>
              <a:t>2012 MS4 permit. 20 points over our targeted 10% target for treating impervious surfaces is a daunting challenge.</a:t>
            </a:r>
          </a:p>
          <a:p>
            <a:pPr eaLnBrk="1" hangingPunct="1">
              <a:spcBef>
                <a:spcPct val="0"/>
              </a:spcBef>
              <a:buFontTx/>
              <a:buChar char="•"/>
            </a:pPr>
            <a:endParaRPr lang="de-DE" smtClean="0"/>
          </a:p>
          <a:p>
            <a:pPr eaLnBrk="1" hangingPunct="1">
              <a:spcBef>
                <a:spcPct val="0"/>
              </a:spcBef>
              <a:buFontTx/>
              <a:buChar char="•"/>
            </a:pPr>
            <a:r>
              <a:rPr lang="de-DE" smtClean="0"/>
              <a:t>The Stormater Remediation Fee, will help deal with our TMDL bogies and provide funding for programs such as READY. However, the fee also affects non-profits such as churches which have huge paved parking lots. READY will prioritize work for congregations and non-profits so that they can apply for reductions of the fee. It‘s also a concrete way to show how the stormwater funds are being used. </a:t>
            </a:r>
          </a:p>
        </p:txBody>
      </p:sp>
      <p:sp>
        <p:nvSpPr>
          <p:cNvPr id="28676" name="Slide Number Placeholder 3"/>
          <p:cNvSpPr>
            <a:spLocks noGrp="1"/>
          </p:cNvSpPr>
          <p:nvPr>
            <p:ph type="sldNum" sz="quarter" idx="5"/>
          </p:nvPr>
        </p:nvSpPr>
        <p:spPr bwMode="auto">
          <a:noFill/>
          <a:ln>
            <a:miter lim="800000"/>
            <a:headEnd/>
            <a:tailEnd/>
          </a:ln>
        </p:spPr>
        <p:txBody>
          <a:bodyPr/>
          <a:lstStyle/>
          <a:p>
            <a:fld id="{D106904C-0519-4108-836E-813006539102}" type="slidenum">
              <a:rPr lang="de-DE"/>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xfrm>
            <a:off x="685800" y="4424363"/>
            <a:ext cx="5486400" cy="4498975"/>
          </a:xfrm>
          <a:noFill/>
        </p:spPr>
        <p:txBody>
          <a:bodyPr/>
          <a:lstStyle/>
          <a:p>
            <a:pPr marL="171450" indent="-171450" eaLnBrk="1" hangingPunct="1">
              <a:spcBef>
                <a:spcPct val="0"/>
              </a:spcBef>
              <a:buFontTx/>
              <a:buChar char="•"/>
            </a:pPr>
            <a:r>
              <a:rPr lang="de-DE" smtClean="0"/>
              <a:t>The idea for READY actually arose from within the Howard County community. PATH, People Acting Together in Howard, is an Industrial Areas Foundation affiliate. They operate something like union organizers. In Howard, PATH is comprised of 14 congregations representing more than 15,000 people. That community pinpointed the issues of jobs for young adults and the need to become better stewards of the environment. </a:t>
            </a:r>
          </a:p>
          <a:p>
            <a:pPr marL="628650" lvl="1" indent="-171450" eaLnBrk="1" hangingPunct="1">
              <a:spcBef>
                <a:spcPct val="0"/>
              </a:spcBef>
              <a:buFontTx/>
              <a:buChar char="•"/>
            </a:pPr>
            <a:r>
              <a:rPr lang="de-DE" smtClean="0"/>
              <a:t>Approached Ken Ulman, the CE, to discuss  how the county and the community could partner to address those issues. </a:t>
            </a:r>
          </a:p>
          <a:p>
            <a:pPr marL="628650" lvl="1" indent="-171450" eaLnBrk="1" hangingPunct="1">
              <a:spcBef>
                <a:spcPct val="0"/>
              </a:spcBef>
              <a:buFontTx/>
              <a:buChar char="•"/>
            </a:pPr>
            <a:r>
              <a:rPr lang="de-DE" smtClean="0"/>
              <a:t>Our office, OES, was asked to spearhead implementing the READY solution.</a:t>
            </a:r>
          </a:p>
          <a:p>
            <a:pPr marL="628650" lvl="1" indent="-171450" eaLnBrk="1" hangingPunct="1">
              <a:spcBef>
                <a:spcPct val="0"/>
              </a:spcBef>
              <a:buFontTx/>
              <a:buChar char="•"/>
            </a:pPr>
            <a:r>
              <a:rPr lang="de-DE" smtClean="0"/>
              <a:t>We brought in the ACB for its experience in building these kinds of programs.</a:t>
            </a:r>
          </a:p>
          <a:p>
            <a:pPr marL="628650" lvl="1" indent="-171450" eaLnBrk="1" hangingPunct="1">
              <a:spcBef>
                <a:spcPct val="0"/>
              </a:spcBef>
              <a:buFontTx/>
              <a:buChar char="•"/>
            </a:pPr>
            <a:r>
              <a:rPr lang="de-DE" smtClean="0"/>
              <a:t>The Columbia Association Watershed Manager provided invaluable coaching and support, and introduced READY to many HOA's in Columbia</a:t>
            </a:r>
          </a:p>
          <a:p>
            <a:pPr marL="628650" lvl="1" indent="-171450" eaLnBrk="1" hangingPunct="1">
              <a:spcBef>
                <a:spcPct val="0"/>
              </a:spcBef>
              <a:buFontTx/>
              <a:buChar char="•"/>
            </a:pPr>
            <a:r>
              <a:rPr lang="de-DE" smtClean="0"/>
              <a:t>We also partnered with UMD Sea Grant Extension and P&amp;PF for their knowledge of rain garden design and field work expertise.</a:t>
            </a:r>
          </a:p>
          <a:p>
            <a:pPr marL="628650" lvl="1" indent="-171450" eaLnBrk="1" hangingPunct="1">
              <a:spcBef>
                <a:spcPct val="0"/>
              </a:spcBef>
              <a:buFontTx/>
              <a:buChar char="•"/>
            </a:pPr>
            <a:r>
              <a:rPr lang="de-DE" smtClean="0"/>
              <a:t>Provided funding through a grant to the ACB from the county.</a:t>
            </a:r>
          </a:p>
          <a:p>
            <a:pPr marL="171450" indent="-171450" eaLnBrk="1" hangingPunct="1">
              <a:spcBef>
                <a:spcPct val="0"/>
              </a:spcBef>
              <a:buFontTx/>
              <a:buChar char="•"/>
            </a:pPr>
            <a:r>
              <a:rPr lang="de-DE" smtClean="0"/>
              <a:t>PATH screened the applicants, putting in some 250 man-hours. Many of the applicants came from PATH community, but we also had youth who were not associated with PATH. The ACB hired the young adults for the summer of 2012.</a:t>
            </a:r>
          </a:p>
          <a:p>
            <a:pPr marL="171450" indent="-171450" eaLnBrk="1" hangingPunct="1">
              <a:spcBef>
                <a:spcPct val="0"/>
              </a:spcBef>
              <a:buFontTx/>
              <a:buChar char="•"/>
            </a:pPr>
            <a:r>
              <a:rPr lang="de-DE" smtClean="0"/>
              <a:t>Paid living wages ($10 for Crew Members, $14 for Crew Leaders)</a:t>
            </a:r>
          </a:p>
          <a:p>
            <a:pPr marL="171450" indent="-171450" eaLnBrk="1" hangingPunct="1">
              <a:spcBef>
                <a:spcPct val="0"/>
              </a:spcBef>
              <a:buFontTx/>
              <a:buChar char="•"/>
            </a:pPr>
            <a:r>
              <a:rPr lang="de-DE" smtClean="0"/>
              <a:t>Trained the young adults to work safely to build rain gardens and cons landscapes</a:t>
            </a:r>
          </a:p>
          <a:p>
            <a:pPr marL="171450" indent="-171450" eaLnBrk="1" hangingPunct="1">
              <a:spcBef>
                <a:spcPct val="0"/>
              </a:spcBef>
              <a:buFontTx/>
              <a:buChar char="•"/>
            </a:pPr>
            <a:r>
              <a:rPr lang="de-DE" smtClean="0"/>
              <a:t>Provided them a day a week of environmental education on various  Chesapeake ecology topics, and gave them opportunities to learn about green jobs in the industry.</a:t>
            </a:r>
          </a:p>
        </p:txBody>
      </p:sp>
      <p:sp>
        <p:nvSpPr>
          <p:cNvPr id="29700" name="Slide Number Placeholder 3"/>
          <p:cNvSpPr>
            <a:spLocks noGrp="1"/>
          </p:cNvSpPr>
          <p:nvPr>
            <p:ph type="sldNum" sz="quarter" idx="5"/>
          </p:nvPr>
        </p:nvSpPr>
        <p:spPr bwMode="auto">
          <a:noFill/>
          <a:ln>
            <a:miter lim="800000"/>
            <a:headEnd/>
            <a:tailEnd/>
          </a:ln>
        </p:spPr>
        <p:txBody>
          <a:bodyPr/>
          <a:lstStyle/>
          <a:p>
            <a:fld id="{B8C04DC5-34AA-49D0-A3AD-27CBE75256EF}" type="slidenum">
              <a:rPr lang="de-DE"/>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de-DE" smtClean="0"/>
              <a:t>READY was totally an experiment for Howard County. Nothing like this has been done in the County before, so we had no way to calibrate the targets. We set a target of treating 120,000 sq.  ft. of impervious surfaces, and thought they would be hard-pressed to get 4 properties to sign up. </a:t>
            </a:r>
          </a:p>
          <a:p>
            <a:pPr eaLnBrk="1" hangingPunct="1">
              <a:spcBef>
                <a:spcPct val="0"/>
              </a:spcBef>
              <a:buFontTx/>
              <a:buChar char="•"/>
            </a:pPr>
            <a:endParaRPr lang="de-DE" smtClean="0"/>
          </a:p>
          <a:p>
            <a:pPr eaLnBrk="1" hangingPunct="1">
              <a:spcBef>
                <a:spcPct val="0"/>
              </a:spcBef>
              <a:buFontTx/>
              <a:buChar char="•"/>
            </a:pPr>
            <a:r>
              <a:rPr lang="de-DE" smtClean="0"/>
              <a:t>All told the READY team installed 31 rain gardens and conservation landscapes across Howard County</a:t>
            </a:r>
          </a:p>
          <a:p>
            <a:pPr eaLnBrk="1" hangingPunct="1">
              <a:spcBef>
                <a:spcPct val="0"/>
              </a:spcBef>
              <a:buFontTx/>
              <a:buChar char="•"/>
            </a:pPr>
            <a:r>
              <a:rPr lang="de-DE" smtClean="0"/>
              <a:t>Collectively these measures treat some 200,000 sq. ft. of impervious surfaces</a:t>
            </a:r>
          </a:p>
          <a:p>
            <a:pPr marL="628650" lvl="1" indent="-171450" eaLnBrk="1" hangingPunct="1">
              <a:spcBef>
                <a:spcPct val="0"/>
              </a:spcBef>
              <a:buFontTx/>
              <a:buChar char="•"/>
            </a:pPr>
            <a:r>
              <a:rPr lang="de-DE" smtClean="0"/>
              <a:t>beating the target</a:t>
            </a:r>
          </a:p>
          <a:p>
            <a:pPr eaLnBrk="1" hangingPunct="1">
              <a:spcBef>
                <a:spcPct val="0"/>
              </a:spcBef>
              <a:buFontTx/>
              <a:buChar char="•"/>
            </a:pPr>
            <a:r>
              <a:rPr lang="de-DE" smtClean="0"/>
              <a:t>Worked at institutional properties including congregational grounds, schools, home owner associations, and other non-profits</a:t>
            </a:r>
          </a:p>
          <a:p>
            <a:pPr eaLnBrk="1" hangingPunct="1">
              <a:spcBef>
                <a:spcPct val="0"/>
              </a:spcBef>
              <a:buFontTx/>
              <a:buChar char="•"/>
            </a:pPr>
            <a:endParaRPr lang="de-DE" smtClean="0"/>
          </a:p>
        </p:txBody>
      </p:sp>
      <p:sp>
        <p:nvSpPr>
          <p:cNvPr id="30724" name="Slide Number Placeholder 3"/>
          <p:cNvSpPr>
            <a:spLocks noGrp="1"/>
          </p:cNvSpPr>
          <p:nvPr>
            <p:ph type="sldNum" sz="quarter" idx="5"/>
          </p:nvPr>
        </p:nvSpPr>
        <p:spPr bwMode="auto">
          <a:noFill/>
          <a:ln>
            <a:miter lim="800000"/>
            <a:headEnd/>
            <a:tailEnd/>
          </a:ln>
        </p:spPr>
        <p:txBody>
          <a:bodyPr/>
          <a:lstStyle/>
          <a:p>
            <a:fld id="{5AB22197-D18F-4515-82ED-B38E695569F3}" type="slidenum">
              <a:rPr lang="de-DE"/>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marL="171450" indent="-171450" eaLnBrk="1" hangingPunct="1">
              <a:spcBef>
                <a:spcPct val="0"/>
              </a:spcBef>
              <a:buFontTx/>
              <a:buChar char="•"/>
            </a:pPr>
            <a:r>
              <a:rPr lang="de-DE" smtClean="0"/>
              <a:t>The READY team was divided into crews of 6, each with one Crew Leader and five Crew Members.</a:t>
            </a:r>
          </a:p>
          <a:p>
            <a:pPr marL="171450" indent="-171450" eaLnBrk="1" hangingPunct="1">
              <a:spcBef>
                <a:spcPct val="0"/>
              </a:spcBef>
              <a:buFontTx/>
              <a:buChar char="•"/>
            </a:pPr>
            <a:r>
              <a:rPr lang="de-DE" smtClean="0"/>
              <a:t>They deployed to different sites, sometimes as single crews, in many cases as groups of two or more crews depending on the size of the site.</a:t>
            </a:r>
          </a:p>
          <a:p>
            <a:pPr marL="171450" indent="-171450" eaLnBrk="1" hangingPunct="1">
              <a:spcBef>
                <a:spcPct val="0"/>
              </a:spcBef>
              <a:buFontTx/>
              <a:buChar char="•"/>
            </a:pPr>
            <a:r>
              <a:rPr lang="de-DE" smtClean="0"/>
              <a:t>Pictured here are before, during, and after stages of the work at Morningside Park Senior Apartments, one of our Howard County Public Housing facilities. The READY team built 4 rain gardens here, three relatively small ones plus this big one. Together the rain gardens are about 2600 sq. ft. treating somewhere around 22,000 sq. ft. of rooftop, pavements, and actuall y the grassy areas that were simply sheeting water toward a storm sewer in the middle.</a:t>
            </a:r>
          </a:p>
          <a:p>
            <a:pPr marL="171450" indent="-171450" eaLnBrk="1" hangingPunct="1">
              <a:spcBef>
                <a:spcPct val="0"/>
              </a:spcBef>
              <a:buFontTx/>
              <a:buChar char="•"/>
            </a:pPr>
            <a:r>
              <a:rPr lang="de-DE" smtClean="0"/>
              <a:t>One thing we noticed at a lot of locations are how landscapes have been constructed to empty into storm sewers. Since these are always at the lowest spots,  we thought about creating some pooling through raising the storm sewer openings by adding a couple courses of bricks beneath the grates. An expedient measure which seems to work was to install a collar made of 2x6's around the opening, effectively raising the opening. </a:t>
            </a:r>
          </a:p>
        </p:txBody>
      </p:sp>
      <p:sp>
        <p:nvSpPr>
          <p:cNvPr id="31748" name="Slide Number Placeholder 3"/>
          <p:cNvSpPr>
            <a:spLocks noGrp="1"/>
          </p:cNvSpPr>
          <p:nvPr>
            <p:ph type="sldNum" sz="quarter" idx="5"/>
          </p:nvPr>
        </p:nvSpPr>
        <p:spPr bwMode="auto">
          <a:noFill/>
          <a:ln>
            <a:miter lim="800000"/>
            <a:headEnd/>
            <a:tailEnd/>
          </a:ln>
        </p:spPr>
        <p:txBody>
          <a:bodyPr/>
          <a:lstStyle/>
          <a:p>
            <a:fld id="{719066B6-7948-40C8-9622-59DC30F4010B}" type="slidenum">
              <a:rPr lang="de-DE"/>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24363"/>
            <a:ext cx="5486400" cy="4422775"/>
          </a:xfrm>
        </p:spPr>
        <p:txBody>
          <a:bodyPr/>
          <a:lstStyle/>
          <a:p>
            <a:pPr eaLnBrk="1" hangingPunct="1">
              <a:spcBef>
                <a:spcPct val="0"/>
              </a:spcBef>
            </a:pPr>
            <a:r>
              <a:rPr lang="de-DE" smtClean="0"/>
              <a:t>Here's another example. This site is the Oakland Mills Interfaith Center in Columbia MD.</a:t>
            </a:r>
          </a:p>
          <a:p>
            <a:pPr eaLnBrk="1" hangingPunct="1">
              <a:spcBef>
                <a:spcPct val="0"/>
              </a:spcBef>
            </a:pPr>
            <a:endParaRPr lang="de-DE" smtClean="0"/>
          </a:p>
          <a:p>
            <a:pPr eaLnBrk="1" hangingPunct="1">
              <a:spcBef>
                <a:spcPct val="0"/>
              </a:spcBef>
              <a:buFontTx/>
              <a:buChar char="•"/>
            </a:pPr>
            <a:r>
              <a:rPr lang="de-DE" smtClean="0"/>
              <a:t>The aerial shows  the large parking lot and the rooftop surfaces of the building. </a:t>
            </a:r>
          </a:p>
          <a:p>
            <a:pPr eaLnBrk="1" hangingPunct="1">
              <a:spcBef>
                <a:spcPct val="0"/>
              </a:spcBef>
              <a:buFontTx/>
              <a:buChar char="•"/>
            </a:pPr>
            <a:r>
              <a:rPr lang="de-DE" smtClean="0"/>
              <a:t>Part of the parking lot, again amounting to 22,000 sq. ft., drains into a previously grassy swale that used to just move the water onto the adjacent property to the west. </a:t>
            </a:r>
          </a:p>
          <a:p>
            <a:pPr eaLnBrk="1" hangingPunct="1">
              <a:spcBef>
                <a:spcPct val="0"/>
              </a:spcBef>
              <a:buFontTx/>
              <a:buChar char="•"/>
            </a:pPr>
            <a:r>
              <a:rPr lang="de-DE" smtClean="0"/>
              <a:t>The picture on the left shows the parking lot rain garden partially filled during a thunderstorm.</a:t>
            </a:r>
          </a:p>
          <a:p>
            <a:pPr eaLnBrk="1" hangingPunct="1">
              <a:spcBef>
                <a:spcPct val="0"/>
              </a:spcBef>
              <a:buFontTx/>
              <a:buChar char="•"/>
            </a:pPr>
            <a:r>
              <a:rPr lang="de-DE" smtClean="0"/>
              <a:t>The east side of the building is where we put in a second rain garden. Two of three downspouts, flowing water from around 8,000 sq. ft. of the roof, used to splash out onto a driveway to the north of the building. That water had eroded and undercut one edge of the driveway to the point the pavement was crumbling. All three downspouts are tied in through trenched hoses with cleanouts to the rain garden (bottom photo). The building manager gave us some footage that shows the rain garden filling up during a storm. He said that by the next day there was no water left on the surface of the garden. </a:t>
            </a:r>
          </a:p>
          <a:p>
            <a:pPr eaLnBrk="1" hangingPunct="1">
              <a:spcBef>
                <a:spcPct val="0"/>
              </a:spcBef>
              <a:buFontTx/>
              <a:buChar char="•"/>
            </a:pPr>
            <a:endParaRPr lang="de-DE" smtClean="0"/>
          </a:p>
          <a:p>
            <a:pPr eaLnBrk="1" hangingPunct="1">
              <a:spcBef>
                <a:spcPct val="0"/>
              </a:spcBef>
              <a:buFontTx/>
              <a:buChar char="•"/>
            </a:pPr>
            <a:r>
              <a:rPr lang="de-DE" smtClean="0"/>
              <a:t>This is an example of an additional value to doing these kinds of watershed protection measures on properties. In many cases the customers had flooding and erosion problems that the rain gardens now cure.</a:t>
            </a:r>
          </a:p>
          <a:p>
            <a:pPr eaLnBrk="1" hangingPunct="1">
              <a:spcBef>
                <a:spcPct val="0"/>
              </a:spcBef>
              <a:buFontTx/>
              <a:buChar char="•"/>
            </a:pPr>
            <a:endParaRPr lang="de-DE" smtClean="0"/>
          </a:p>
          <a:p>
            <a:pPr eaLnBrk="1" hangingPunct="1">
              <a:spcBef>
                <a:spcPct val="0"/>
              </a:spcBef>
              <a:buFontTx/>
              <a:buChar char="•"/>
            </a:pPr>
            <a:r>
              <a:rPr lang="de-DE" smtClean="0"/>
              <a:t>We did some pollution removal estimates using the simplified Schueler method. </a:t>
            </a:r>
          </a:p>
          <a:p>
            <a:pPr eaLnBrk="1" hangingPunct="1">
              <a:spcBef>
                <a:spcPct val="0"/>
              </a:spcBef>
            </a:pPr>
            <a:endParaRPr lang="de-DE" smtClean="0"/>
          </a:p>
          <a:p>
            <a:pPr eaLnBrk="1" hangingPunct="1">
              <a:spcBef>
                <a:spcPct val="0"/>
              </a:spcBef>
            </a:pPr>
            <a:endParaRPr lang="de-DE" smtClean="0"/>
          </a:p>
        </p:txBody>
      </p:sp>
      <p:sp>
        <p:nvSpPr>
          <p:cNvPr id="32772" name="Slide Number Placeholder 3"/>
          <p:cNvSpPr>
            <a:spLocks noGrp="1"/>
          </p:cNvSpPr>
          <p:nvPr>
            <p:ph type="sldNum" sz="quarter" idx="5"/>
          </p:nvPr>
        </p:nvSpPr>
        <p:spPr bwMode="auto">
          <a:noFill/>
          <a:ln>
            <a:miter lim="800000"/>
            <a:headEnd/>
            <a:tailEnd/>
          </a:ln>
        </p:spPr>
        <p:txBody>
          <a:bodyPr/>
          <a:lstStyle/>
          <a:p>
            <a:fld id="{5C66AE0D-4EE5-4EDC-A3B8-8CC54EC2662B}" type="slidenum">
              <a:rPr lang="de-DE"/>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de-DE" smtClean="0"/>
              <a:t>Summarize with some what worked, and what we could do better:</a:t>
            </a:r>
          </a:p>
          <a:p>
            <a:pPr eaLnBrk="1" hangingPunct="1">
              <a:spcBef>
                <a:spcPct val="0"/>
              </a:spcBef>
            </a:pPr>
            <a:endParaRPr lang="de-DE" smtClean="0"/>
          </a:p>
          <a:p>
            <a:pPr eaLnBrk="1" hangingPunct="1">
              <a:spcBef>
                <a:spcPct val="0"/>
              </a:spcBef>
              <a:buFontTx/>
              <a:buChar char="•"/>
            </a:pPr>
            <a:r>
              <a:rPr lang="de-DE" smtClean="0"/>
              <a:t>The young adults clearly found value in the READY program. For many the money is helping them to pay for school. One woman is finally able to start paying her grandmother back for years of piano lessons. Each of the young adults has an interesting story. </a:t>
            </a:r>
          </a:p>
          <a:p>
            <a:pPr marL="628650" lvl="1" indent="-171450" eaLnBrk="1" hangingPunct="1">
              <a:spcBef>
                <a:spcPct val="0"/>
              </a:spcBef>
              <a:buFontTx/>
              <a:buChar char="•"/>
            </a:pPr>
            <a:r>
              <a:rPr lang="de-DE" smtClean="0"/>
              <a:t>The young adults are also flexible. Many instantly changed their habits about water usage. As you heard one say in the video, many also said they "had no idea" about the problem of stormwater runoff. READY might be a drop in the bucket, so to speak, but if we could spread such behavior change we could make a difference in less than a generation.</a:t>
            </a:r>
          </a:p>
          <a:p>
            <a:pPr eaLnBrk="1" hangingPunct="1">
              <a:spcBef>
                <a:spcPct val="0"/>
              </a:spcBef>
              <a:buFontTx/>
              <a:buChar char="•"/>
            </a:pPr>
            <a:r>
              <a:rPr lang="de-DE" smtClean="0"/>
              <a:t>Training was a key factor. Fortunately we had no accidents in 2012 because we stressed safety. But think about it. These young adults</a:t>
            </a:r>
          </a:p>
          <a:p>
            <a:pPr marL="628650" lvl="1" indent="-171450" eaLnBrk="1" hangingPunct="1">
              <a:spcBef>
                <a:spcPct val="0"/>
              </a:spcBef>
              <a:buFontTx/>
              <a:buChar char="•"/>
            </a:pPr>
            <a:r>
              <a:rPr lang="de-DE" smtClean="0"/>
              <a:t>learned about first aid and emergency procedures</a:t>
            </a:r>
          </a:p>
          <a:p>
            <a:pPr marL="628650" lvl="1" indent="-171450" eaLnBrk="1" hangingPunct="1">
              <a:spcBef>
                <a:spcPct val="0"/>
              </a:spcBef>
              <a:buFontTx/>
              <a:buChar char="•"/>
            </a:pPr>
            <a:r>
              <a:rPr lang="de-DE" smtClean="0"/>
              <a:t>using tools efficiently</a:t>
            </a:r>
          </a:p>
          <a:p>
            <a:pPr marL="628650" lvl="1" indent="-171450" eaLnBrk="1" hangingPunct="1">
              <a:spcBef>
                <a:spcPct val="0"/>
              </a:spcBef>
              <a:buFontTx/>
              <a:buChar char="•"/>
            </a:pPr>
            <a:r>
              <a:rPr lang="de-DE" smtClean="0"/>
              <a:t>got some exposure to the why's and practices of rain garden design</a:t>
            </a:r>
          </a:p>
          <a:p>
            <a:pPr marL="628650" lvl="1" indent="-171450" eaLnBrk="1" hangingPunct="1">
              <a:spcBef>
                <a:spcPct val="0"/>
              </a:spcBef>
              <a:buFontTx/>
              <a:buChar char="•"/>
            </a:pPr>
            <a:r>
              <a:rPr lang="de-DE" smtClean="0"/>
              <a:t>got Environmental Education about Chesapeake ecology, hydrology, aquaculture, invasive species, endangered species, and water reclamation</a:t>
            </a:r>
          </a:p>
          <a:p>
            <a:pPr marL="628650" lvl="1" indent="-171450" eaLnBrk="1" hangingPunct="1">
              <a:spcBef>
                <a:spcPct val="0"/>
              </a:spcBef>
              <a:buFontTx/>
              <a:buChar char="•"/>
            </a:pPr>
            <a:r>
              <a:rPr lang="de-DE" smtClean="0"/>
              <a:t>learned how to work and communicate as teams under harsh conditions</a:t>
            </a:r>
          </a:p>
          <a:p>
            <a:pPr marL="628650" lvl="1" indent="-171450" eaLnBrk="1" hangingPunct="1">
              <a:spcBef>
                <a:spcPct val="0"/>
              </a:spcBef>
            </a:pPr>
            <a:r>
              <a:rPr lang="de-DE" smtClean="0"/>
              <a:t>Put that together, that's one helluva learning experience that most would not get from a summer job in retail or fast food service.</a:t>
            </a:r>
          </a:p>
          <a:p>
            <a:pPr marL="628650" lvl="1" indent="-171450" eaLnBrk="1" hangingPunct="1">
              <a:spcBef>
                <a:spcPct val="0"/>
              </a:spcBef>
            </a:pPr>
            <a:endParaRPr lang="de-DE" smtClean="0"/>
          </a:p>
          <a:p>
            <a:pPr marL="628650" lvl="1" indent="-171450" eaLnBrk="1" hangingPunct="1">
              <a:spcBef>
                <a:spcPct val="0"/>
              </a:spcBef>
            </a:pPr>
            <a:r>
              <a:rPr lang="de-DE" smtClean="0"/>
              <a:t>(Continues on next page)</a:t>
            </a:r>
          </a:p>
        </p:txBody>
      </p:sp>
      <p:sp>
        <p:nvSpPr>
          <p:cNvPr id="33796" name="Slide Number Placeholder 3"/>
          <p:cNvSpPr>
            <a:spLocks noGrp="1"/>
          </p:cNvSpPr>
          <p:nvPr>
            <p:ph type="sldNum" sz="quarter" idx="5"/>
          </p:nvPr>
        </p:nvSpPr>
        <p:spPr bwMode="auto">
          <a:noFill/>
          <a:ln>
            <a:miter lim="800000"/>
            <a:headEnd/>
            <a:tailEnd/>
          </a:ln>
        </p:spPr>
        <p:txBody>
          <a:bodyPr/>
          <a:lstStyle/>
          <a:p>
            <a:fld id="{05851584-638C-4B81-9B69-6EDF1C00A3D1}" type="slidenum">
              <a:rPr lang="de-DE"/>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275138"/>
            <a:ext cx="5486400" cy="4572000"/>
          </a:xfrm>
        </p:spPr>
        <p:txBody>
          <a:bodyPr rtlCol="0"/>
          <a:lstStyle/>
          <a:p>
            <a:pPr eaLnBrk="1" fontAlgn="auto" hangingPunct="1">
              <a:spcBef>
                <a:spcPts val="0"/>
              </a:spcBef>
              <a:spcAft>
                <a:spcPts val="0"/>
              </a:spcAft>
              <a:defRPr/>
            </a:pPr>
            <a:r>
              <a:rPr lang="de-DE" smtClean="0"/>
              <a:t>What needs work?</a:t>
            </a:r>
          </a:p>
          <a:p>
            <a:pPr marL="171450" indent="-171450" eaLnBrk="1" fontAlgn="auto" hangingPunct="1">
              <a:spcBef>
                <a:spcPts val="0"/>
              </a:spcBef>
              <a:spcAft>
                <a:spcPts val="0"/>
              </a:spcAft>
              <a:buFont typeface="Arial" pitchFamily="34" charset="0"/>
              <a:buChar char="•"/>
              <a:defRPr/>
            </a:pPr>
            <a:r>
              <a:rPr lang="de-DE" smtClean="0"/>
              <a:t>Logistics and supply chain management were issues. None of the building rain garden guides tell you what to do with excess soil, and you tend to have to replace a lot of our Piedmont clays with bio-soils around here. In 2012 we had to find all sorts of ad hoc ways to get rid of the excess soil. For 2013 we are making arrangements to collaborate with other HC organizations  to help with that issue, in part by trying to mix our own bio-soil using some of the excess soil which may also drive down costs. Another issue we had was the supply of plants. Though the work was targeted for the summer, one really needs to place orders for plants early, alongside the landscapers that work year-round.</a:t>
            </a:r>
          </a:p>
          <a:p>
            <a:pPr marL="171450" indent="-171450" eaLnBrk="1" fontAlgn="auto" hangingPunct="1">
              <a:spcBef>
                <a:spcPts val="0"/>
              </a:spcBef>
              <a:spcAft>
                <a:spcPts val="0"/>
              </a:spcAft>
              <a:buFont typeface="Arial" pitchFamily="34" charset="0"/>
              <a:buChar char="•"/>
              <a:defRPr/>
            </a:pPr>
            <a:r>
              <a:rPr lang="de-DE" smtClean="0"/>
              <a:t>We know that we cannot get to our TMDL bogies just through big construction projects downstream -- we have to move upstream to capture rainwater where it falls. That means watershed protection measures will have to be distributed, even to the homeowner and commercial entity level, not just the READY rain gardens. And that will pose the challenge of maintaining the watershed protection measures to ensure they remain functional, and inspecting them to verify the functionality. As for READY, their first task for 2013 will be to inspect what they put in last year. We know the gardens all structurally survived the rains of Superstorm Sandy. Some could use some tweaks. Mainly we want to see that the property owners are taking care of the gardens.</a:t>
            </a:r>
          </a:p>
          <a:p>
            <a:pPr marL="171450" indent="-171450" eaLnBrk="1" fontAlgn="auto" hangingPunct="1">
              <a:spcBef>
                <a:spcPts val="0"/>
              </a:spcBef>
              <a:spcAft>
                <a:spcPts val="0"/>
              </a:spcAft>
              <a:buFont typeface="Arial" pitchFamily="34" charset="0"/>
              <a:buChar char="•"/>
              <a:defRPr/>
            </a:pPr>
            <a:r>
              <a:rPr lang="de-DE" smtClean="0"/>
              <a:t>Evolve the program into a more general purpose conservation corps (you elaborate)</a:t>
            </a:r>
          </a:p>
          <a:p>
            <a:pPr marL="171450" indent="-171450" eaLnBrk="1" fontAlgn="auto" hangingPunct="1">
              <a:spcBef>
                <a:spcPts val="0"/>
              </a:spcBef>
              <a:spcAft>
                <a:spcPts val="0"/>
              </a:spcAft>
              <a:buFont typeface="Arial" pitchFamily="34" charset="0"/>
              <a:buChar char="•"/>
              <a:defRPr/>
            </a:pPr>
            <a:r>
              <a:rPr lang="de-DE" smtClean="0"/>
              <a:t>The partnership will apply for more grant funding to expand to cover more jobs.</a:t>
            </a:r>
          </a:p>
        </p:txBody>
      </p:sp>
      <p:sp>
        <p:nvSpPr>
          <p:cNvPr id="34820" name="Slide Number Placeholder 3"/>
          <p:cNvSpPr>
            <a:spLocks noGrp="1"/>
          </p:cNvSpPr>
          <p:nvPr>
            <p:ph type="sldNum" sz="quarter" idx="5"/>
          </p:nvPr>
        </p:nvSpPr>
        <p:spPr bwMode="auto">
          <a:noFill/>
          <a:ln>
            <a:miter lim="800000"/>
            <a:headEnd/>
            <a:tailEnd/>
          </a:ln>
        </p:spPr>
        <p:txBody>
          <a:bodyPr/>
          <a:lstStyle/>
          <a:p>
            <a:fld id="{ADEF5B4A-6F30-4571-B144-401ED97ECF4A}" type="slidenum">
              <a:rPr lang="de-DE"/>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l="40053" t="13588" r="5675" b="31697"/>
          <a:stretch>
            <a:fillRect/>
          </a:stretch>
        </p:blipFill>
        <p:spPr bwMode="auto">
          <a:xfrm>
            <a:off x="0" y="0"/>
            <a:ext cx="9144000" cy="6134100"/>
          </a:xfrm>
          <a:prstGeom prst="rect">
            <a:avLst/>
          </a:prstGeom>
          <a:noFill/>
          <a:ln w="9525">
            <a:noFill/>
            <a:miter lim="800000"/>
            <a:headEnd/>
            <a:tailEnd/>
          </a:ln>
        </p:spPr>
      </p:pic>
      <p:sp>
        <p:nvSpPr>
          <p:cNvPr id="5" name="Rectangle 4"/>
          <p:cNvSpPr/>
          <p:nvPr userDrawn="1"/>
        </p:nvSpPr>
        <p:spPr>
          <a:xfrm>
            <a:off x="0" y="1"/>
            <a:ext cx="9144000" cy="6134169"/>
          </a:xfrm>
          <a:prstGeom prst="rect">
            <a:avLst/>
          </a:prstGeom>
          <a:gradFill flip="none" rotWithShape="1">
            <a:gsLst>
              <a:gs pos="33000">
                <a:srgbClr val="FFFFFF">
                  <a:alpha val="0"/>
                </a:srgbClr>
              </a:gs>
              <a:gs pos="0">
                <a:srgbClr val="FFFFFF">
                  <a:alpha val="0"/>
                </a:srgbClr>
              </a:gs>
              <a:gs pos="100000">
                <a:srgbClr val="FFFFFF">
                  <a:lumMod val="100000"/>
                </a:srgbClr>
              </a:gs>
            </a:gsLst>
            <a:lin ang="5400000" scaled="0"/>
            <a:tileRect r="-100000" b="-100000"/>
          </a:gradFill>
          <a:ln>
            <a:noFill/>
          </a:ln>
          <a:effectLst>
            <a:glow>
              <a:schemeClr val="bg1"/>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6" name="Picture 2" descr="Z:\0-Docs\0-Rain Garden\Marketing\Logos\READY Logo Thumbnail.png"/>
          <p:cNvPicPr>
            <a:picLocks noChangeAspect="1" noChangeArrowheads="1"/>
          </p:cNvPicPr>
          <p:nvPr/>
        </p:nvPicPr>
        <p:blipFill>
          <a:blip r:embed="rId3" cstate="print"/>
          <a:srcRect/>
          <a:stretch>
            <a:fillRect/>
          </a:stretch>
        </p:blipFill>
        <p:spPr bwMode="auto">
          <a:xfrm>
            <a:off x="2443163" y="5257800"/>
            <a:ext cx="560387" cy="609600"/>
          </a:xfrm>
          <a:prstGeom prst="rect">
            <a:avLst/>
          </a:prstGeom>
          <a:noFill/>
          <a:ln w="9525">
            <a:noFill/>
            <a:miter lim="800000"/>
            <a:headEnd/>
            <a:tailEnd/>
          </a:ln>
        </p:spPr>
      </p:pic>
      <p:pic>
        <p:nvPicPr>
          <p:cNvPr id="7" name="Picture 3" descr="Z:\0-Docs\0-Rain Garden\Marketing\Logos\HCOES logo.png"/>
          <p:cNvPicPr>
            <a:picLocks noChangeAspect="1" noChangeArrowheads="1"/>
          </p:cNvPicPr>
          <p:nvPr/>
        </p:nvPicPr>
        <p:blipFill>
          <a:blip r:embed="rId4" cstate="print"/>
          <a:srcRect/>
          <a:stretch>
            <a:fillRect/>
          </a:stretch>
        </p:blipFill>
        <p:spPr bwMode="auto">
          <a:xfrm>
            <a:off x="4800600" y="5257800"/>
            <a:ext cx="679450" cy="609600"/>
          </a:xfrm>
          <a:prstGeom prst="rect">
            <a:avLst/>
          </a:prstGeom>
          <a:noFill/>
          <a:ln w="9525">
            <a:noFill/>
            <a:miter lim="800000"/>
            <a:headEnd/>
            <a:tailEnd/>
          </a:ln>
        </p:spPr>
      </p:pic>
      <p:pic>
        <p:nvPicPr>
          <p:cNvPr id="8" name="Picture 4" descr="Z:\0-Docs\0-Rain Garden\Marketing\Logos\ACB_Logo_2c.png"/>
          <p:cNvPicPr>
            <a:picLocks noChangeAspect="1" noChangeArrowheads="1"/>
          </p:cNvPicPr>
          <p:nvPr/>
        </p:nvPicPr>
        <p:blipFill>
          <a:blip r:embed="rId5" cstate="print"/>
          <a:srcRect/>
          <a:stretch>
            <a:fillRect/>
          </a:stretch>
        </p:blipFill>
        <p:spPr bwMode="auto">
          <a:xfrm>
            <a:off x="609600" y="5257800"/>
            <a:ext cx="1554163" cy="609600"/>
          </a:xfrm>
          <a:prstGeom prst="rect">
            <a:avLst/>
          </a:prstGeom>
          <a:noFill/>
          <a:ln w="9525">
            <a:noFill/>
            <a:miter lim="800000"/>
            <a:headEnd/>
            <a:tailEnd/>
          </a:ln>
        </p:spPr>
      </p:pic>
      <p:pic>
        <p:nvPicPr>
          <p:cNvPr id="9" name="Picture 5" descr="Z:\0-Docs\0-Rain Garden\Marketing\Logos\PATHfinal.png"/>
          <p:cNvPicPr>
            <a:picLocks noChangeAspect="1" noChangeArrowheads="1"/>
          </p:cNvPicPr>
          <p:nvPr/>
        </p:nvPicPr>
        <p:blipFill>
          <a:blip r:embed="rId6" cstate="print"/>
          <a:srcRect/>
          <a:stretch>
            <a:fillRect/>
          </a:stretch>
        </p:blipFill>
        <p:spPr bwMode="auto">
          <a:xfrm>
            <a:off x="3200400" y="5257800"/>
            <a:ext cx="1465263" cy="609600"/>
          </a:xfrm>
          <a:prstGeom prst="rect">
            <a:avLst/>
          </a:prstGeom>
          <a:noFill/>
          <a:ln w="9525">
            <a:noFill/>
            <a:miter lim="800000"/>
            <a:headEnd/>
            <a:tailEnd/>
          </a:ln>
        </p:spPr>
      </p:pic>
      <p:pic>
        <p:nvPicPr>
          <p:cNvPr id="10" name="Picture 6" descr="Z:\0-Docs\0-Rain Garden\Marketing\Logos\P&amp;PF Tertiary_yellow [Konvertiert].png"/>
          <p:cNvPicPr>
            <a:picLocks noChangeAspect="1" noChangeArrowheads="1"/>
          </p:cNvPicPr>
          <p:nvPr/>
        </p:nvPicPr>
        <p:blipFill>
          <a:blip r:embed="rId7" cstate="print"/>
          <a:srcRect/>
          <a:stretch>
            <a:fillRect/>
          </a:stretch>
        </p:blipFill>
        <p:spPr bwMode="auto">
          <a:xfrm>
            <a:off x="5638800" y="5257800"/>
            <a:ext cx="1527175" cy="609600"/>
          </a:xfrm>
          <a:prstGeom prst="rect">
            <a:avLst/>
          </a:prstGeom>
          <a:noFill/>
          <a:ln w="9525">
            <a:noFill/>
            <a:miter lim="800000"/>
            <a:headEnd/>
            <a:tailEnd/>
          </a:ln>
        </p:spPr>
      </p:pic>
      <p:pic>
        <p:nvPicPr>
          <p:cNvPr id="11" name="Picture 7" descr="Z:\0-Docs\0-Rain Garden\Marketing\Logos\Extension_slogan_color (1).png"/>
          <p:cNvPicPr>
            <a:picLocks noChangeAspect="1" noChangeArrowheads="1"/>
          </p:cNvPicPr>
          <p:nvPr/>
        </p:nvPicPr>
        <p:blipFill>
          <a:blip r:embed="rId8" cstate="print"/>
          <a:srcRect/>
          <a:stretch>
            <a:fillRect/>
          </a:stretch>
        </p:blipFill>
        <p:spPr bwMode="auto">
          <a:xfrm>
            <a:off x="7339013" y="5257800"/>
            <a:ext cx="1271587" cy="609600"/>
          </a:xfrm>
          <a:prstGeom prst="rect">
            <a:avLst/>
          </a:prstGeom>
          <a:noFill/>
          <a:ln w="9525">
            <a:noFill/>
            <a:miter lim="800000"/>
            <a:headEnd/>
            <a:tailEnd/>
          </a:ln>
        </p:spPr>
      </p:pic>
      <p:sp>
        <p:nvSpPr>
          <p:cNvPr id="12" name="TextBox 11"/>
          <p:cNvSpPr txBox="1">
            <a:spLocks noChangeArrowheads="1"/>
          </p:cNvSpPr>
          <p:nvPr/>
        </p:nvSpPr>
        <p:spPr bwMode="auto">
          <a:xfrm>
            <a:off x="7165975" y="6096000"/>
            <a:ext cx="14446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de-DE" sz="900" smtClean="0">
                <a:latin typeface="Arial" charset="0"/>
              </a:rPr>
              <a:t>21 February 2013</a:t>
            </a:r>
          </a:p>
        </p:txBody>
      </p:sp>
      <p:sp>
        <p:nvSpPr>
          <p:cNvPr id="13" name="TextBox 12"/>
          <p:cNvSpPr txBox="1">
            <a:spLocks noChangeArrowheads="1"/>
          </p:cNvSpPr>
          <p:nvPr/>
        </p:nvSpPr>
        <p:spPr bwMode="auto">
          <a:xfrm>
            <a:off x="614363" y="6096000"/>
            <a:ext cx="65484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de-DE" sz="900" smtClean="0">
                <a:latin typeface="Arial" charset="0"/>
              </a:rPr>
              <a:t>Howard County, Maryland</a:t>
            </a:r>
          </a:p>
        </p:txBody>
      </p:sp>
      <p:sp>
        <p:nvSpPr>
          <p:cNvPr id="2" name="Title 1"/>
          <p:cNvSpPr>
            <a:spLocks noGrp="1"/>
          </p:cNvSpPr>
          <p:nvPr>
            <p:ph type="ctrTitle"/>
          </p:nvPr>
        </p:nvSpPr>
        <p:spPr>
          <a:xfrm>
            <a:off x="609600" y="2438400"/>
            <a:ext cx="8001000" cy="1470025"/>
          </a:xfrm>
        </p:spPr>
        <p:txBody>
          <a:bodyPr anchor="b"/>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3908425"/>
            <a:ext cx="8001000" cy="861420"/>
          </a:xfrm>
        </p:spPr>
        <p:txBody>
          <a:bodyPr anchor="t">
            <a:normAutofit/>
          </a:bodyPr>
          <a:lstStyle>
            <a:lvl1pPr marL="0" indent="0" algn="r">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6087"/>
            <a:ext cx="2660650" cy="1185861"/>
          </a:xfrm>
        </p:spPr>
        <p:txBody>
          <a:bodyPr anchor="t"/>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29000" y="446087"/>
            <a:ext cx="5181600"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0" y="1676401"/>
            <a:ext cx="2660650" cy="4191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D44FA11C-059B-426A-AD8D-85EAE62792A1}" type="datetimeFigureOut">
              <a:rPr lang="de-DE"/>
              <a:pPr/>
              <a:t>20.02.2013</a:t>
            </a:fld>
            <a:endParaRPr lang="de-DE"/>
          </a:p>
        </p:txBody>
      </p:sp>
      <p:sp>
        <p:nvSpPr>
          <p:cNvPr id="6" name="Footer Placeholder 5"/>
          <p:cNvSpPr>
            <a:spLocks noGrp="1"/>
          </p:cNvSpPr>
          <p:nvPr>
            <p:ph type="ftr" sz="quarter" idx="11"/>
          </p:nvPr>
        </p:nvSpPr>
        <p:spPr>
          <a:xfrm>
            <a:off x="1181100" y="5943600"/>
            <a:ext cx="5981700" cy="373063"/>
          </a:xfrm>
        </p:spPr>
        <p:txBody>
          <a:bodyPr/>
          <a:lstStyle>
            <a:lvl1pPr>
              <a:defRPr/>
            </a:lvl1pPr>
          </a:lstStyle>
          <a:p>
            <a:endParaRPr lang="en-US"/>
          </a:p>
        </p:txBody>
      </p:sp>
      <p:sp>
        <p:nvSpPr>
          <p:cNvPr id="7" name="Slide Number Placeholder 6"/>
          <p:cNvSpPr>
            <a:spLocks noGrp="1"/>
          </p:cNvSpPr>
          <p:nvPr>
            <p:ph type="sldNum" sz="quarter" idx="12"/>
          </p:nvPr>
        </p:nvSpPr>
        <p:spPr>
          <a:xfrm>
            <a:off x="533400" y="5951538"/>
            <a:ext cx="647700" cy="365125"/>
          </a:xfrm>
        </p:spPr>
        <p:txBody>
          <a:bodyPr/>
          <a:lstStyle>
            <a:lvl1pPr>
              <a:defRPr/>
            </a:lvl1pPr>
          </a:lstStyle>
          <a:p>
            <a:fld id="{EBF323FE-2909-4578-88A3-73B127A73254}"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pPr>
              <a:defRPr/>
            </a:pPr>
            <a:r>
              <a:rPr lang="de-DE"/>
              <a:t>30 September 2012</a:t>
            </a:r>
          </a:p>
        </p:txBody>
      </p:sp>
      <p:sp>
        <p:nvSpPr>
          <p:cNvPr id="4" name="Footer Placeholder 3"/>
          <p:cNvSpPr>
            <a:spLocks noGrp="1"/>
          </p:cNvSpPr>
          <p:nvPr>
            <p:ph type="ftr" sz="quarter" idx="11"/>
          </p:nvPr>
        </p:nvSpPr>
        <p:spPr>
          <a:xfrm>
            <a:off x="1181100" y="5943600"/>
            <a:ext cx="5981700" cy="373063"/>
          </a:xfr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F2E618-F15E-4407-B369-CB2480C4B824}" type="slidenum">
              <a:rPr lang="de-DE"/>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Oval 5"/>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Oval 6"/>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8" name="Oval 7"/>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9" name="Oval 8"/>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0" name="Oval 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1" name="Oval 10"/>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Oval 11"/>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p>
            <a:pPr lvl="0"/>
            <a:r>
              <a:rPr lang="en-US" noProof="0" smtClean="0"/>
              <a:t>Click icon to add picture</a:t>
            </a:r>
            <a:endParaRPr lang="en-US" noProof="0"/>
          </a:p>
        </p:txBody>
      </p:sp>
      <p:sp>
        <p:nvSpPr>
          <p:cNvPr id="13" name="Date Placeholder 4"/>
          <p:cNvSpPr>
            <a:spLocks noGrp="1"/>
          </p:cNvSpPr>
          <p:nvPr>
            <p:ph type="dt" sz="half" idx="15"/>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F8C78D9D-C3E9-47B9-9C29-835D72F1DD89}" type="datetimeFigureOut">
              <a:rPr lang="de-DE"/>
              <a:pPr/>
              <a:t>20.02.2013</a:t>
            </a:fld>
            <a:endParaRPr lang="de-DE"/>
          </a:p>
        </p:txBody>
      </p:sp>
      <p:sp>
        <p:nvSpPr>
          <p:cNvPr id="14" name="Footer Placeholder 5"/>
          <p:cNvSpPr>
            <a:spLocks noGrp="1"/>
          </p:cNvSpPr>
          <p:nvPr>
            <p:ph type="ftr" sz="quarter" idx="16"/>
          </p:nvPr>
        </p:nvSpPr>
        <p:spPr/>
        <p:txBody>
          <a:bodyPr/>
          <a:lstStyle>
            <a:lvl1pPr>
              <a:defRPr/>
            </a:lvl1pPr>
          </a:lstStyle>
          <a:p>
            <a:endParaRPr lang="en-US"/>
          </a:p>
        </p:txBody>
      </p:sp>
      <p:sp>
        <p:nvSpPr>
          <p:cNvPr id="15" name="Slide Number Placeholder 6"/>
          <p:cNvSpPr>
            <a:spLocks noGrp="1"/>
          </p:cNvSpPr>
          <p:nvPr>
            <p:ph type="sldNum" sz="quarter" idx="17"/>
          </p:nvPr>
        </p:nvSpPr>
        <p:spPr/>
        <p:txBody>
          <a:bodyPr/>
          <a:lstStyle>
            <a:lvl1pPr>
              <a:defRPr/>
            </a:lvl1pPr>
          </a:lstStyle>
          <a:p>
            <a:fld id="{9B7AA40E-0B95-4054-8B70-D845EA12D985}" type="slidenum">
              <a:rPr lang="de-DE"/>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A88B5CAD-3890-4E1B-AACF-370C97FEBCA8}" type="datetimeFigureOut">
              <a:rPr lang="de-DE"/>
              <a:pPr/>
              <a:t>20.02.2013</a:t>
            </a:fld>
            <a:endParaRPr lang="de-DE"/>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830DDF-AA65-4783-B427-25A3E9B874A4}" type="slidenum">
              <a:rPr lang="de-DE"/>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D3A01201-7B23-43A6-99B7-BAA2CB159095}" type="datetimeFigureOut">
              <a:rPr lang="de-DE"/>
              <a:pPr/>
              <a:t>20.02.2013</a:t>
            </a:fld>
            <a:endParaRPr lang="de-DE"/>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818D0D-6975-47B9-94BC-8295D26DD377}"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D">
    <p:spTree>
      <p:nvGrpSpPr>
        <p:cNvPr id="1" name=""/>
        <p:cNvGrpSpPr/>
        <p:nvPr/>
      </p:nvGrpSpPr>
      <p:grpSpPr>
        <a:xfrm>
          <a:off x="0" y="0"/>
          <a:ext cx="0" cy="0"/>
          <a:chOff x="0" y="0"/>
          <a:chExt cx="0" cy="0"/>
        </a:xfrm>
      </p:grpSpPr>
      <p:pic>
        <p:nvPicPr>
          <p:cNvPr id="11" name="Picture 2" descr="Z:\0-Docs\0-Rain Garden\Marketing\Logos\READY Logo Thumbnail.png"/>
          <p:cNvPicPr>
            <a:picLocks noChangeAspect="1" noChangeArrowheads="1"/>
          </p:cNvPicPr>
          <p:nvPr/>
        </p:nvPicPr>
        <p:blipFill>
          <a:blip r:embed="rId2" cstate="print"/>
          <a:srcRect/>
          <a:stretch>
            <a:fillRect/>
          </a:stretch>
        </p:blipFill>
        <p:spPr bwMode="auto">
          <a:xfrm>
            <a:off x="609600" y="384175"/>
            <a:ext cx="685800" cy="746125"/>
          </a:xfrm>
          <a:prstGeom prst="rect">
            <a:avLst/>
          </a:prstGeom>
          <a:noFill/>
          <a:ln w="9525">
            <a:noFill/>
            <a:miter lim="800000"/>
            <a:headEnd/>
            <a:tailEnd/>
          </a:ln>
        </p:spPr>
      </p:pic>
      <p:sp>
        <p:nvSpPr>
          <p:cNvPr id="12" name="TextBox 11"/>
          <p:cNvSpPr txBox="1"/>
          <p:nvPr/>
        </p:nvSpPr>
        <p:spPr>
          <a:xfrm>
            <a:off x="609600" y="1295400"/>
            <a:ext cx="2057400" cy="230188"/>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LOCATION</a:t>
            </a:r>
            <a:endParaRPr lang="de-DE" sz="900">
              <a:solidFill>
                <a:schemeClr val="bg2"/>
              </a:solidFill>
            </a:endParaRPr>
          </a:p>
        </p:txBody>
      </p:sp>
      <p:sp>
        <p:nvSpPr>
          <p:cNvPr id="13" name="TextBox 12"/>
          <p:cNvSpPr txBox="1"/>
          <p:nvPr/>
        </p:nvSpPr>
        <p:spPr>
          <a:xfrm>
            <a:off x="609600" y="1981200"/>
            <a:ext cx="2057400" cy="230188"/>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CONTACT</a:t>
            </a:r>
            <a:endParaRPr lang="de-DE" sz="900">
              <a:solidFill>
                <a:schemeClr val="bg2"/>
              </a:solidFill>
            </a:endParaRPr>
          </a:p>
        </p:txBody>
      </p:sp>
      <p:sp>
        <p:nvSpPr>
          <p:cNvPr id="15" name="TextBox 14"/>
          <p:cNvSpPr txBox="1"/>
          <p:nvPr/>
        </p:nvSpPr>
        <p:spPr>
          <a:xfrm>
            <a:off x="609600" y="3048000"/>
            <a:ext cx="2057400" cy="230188"/>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Total Rain Garden Size (s.f.)</a:t>
            </a:r>
            <a:endParaRPr lang="de-DE" sz="900">
              <a:solidFill>
                <a:schemeClr val="bg2"/>
              </a:solidFill>
            </a:endParaRPr>
          </a:p>
        </p:txBody>
      </p:sp>
      <p:sp>
        <p:nvSpPr>
          <p:cNvPr id="17" name="TextBox 16"/>
          <p:cNvSpPr txBox="1"/>
          <p:nvPr/>
        </p:nvSpPr>
        <p:spPr>
          <a:xfrm>
            <a:off x="609600" y="3505200"/>
            <a:ext cx="2057400" cy="369888"/>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Total Impervious Surfaces</a:t>
            </a:r>
            <a:br>
              <a:rPr lang="de-DE" sz="900" b="1">
                <a:solidFill>
                  <a:schemeClr val="bg2"/>
                </a:solidFill>
              </a:rPr>
            </a:br>
            <a:r>
              <a:rPr lang="de-DE" sz="900" b="1">
                <a:solidFill>
                  <a:schemeClr val="bg2"/>
                </a:solidFill>
              </a:rPr>
              <a:t>Treated (s.f.)</a:t>
            </a:r>
            <a:endParaRPr lang="de-DE" sz="900">
              <a:solidFill>
                <a:schemeClr val="bg2"/>
              </a:solidFill>
            </a:endParaRPr>
          </a:p>
        </p:txBody>
      </p:sp>
      <p:sp>
        <p:nvSpPr>
          <p:cNvPr id="18" name="TextBox 17"/>
          <p:cNvSpPr txBox="1"/>
          <p:nvPr/>
        </p:nvSpPr>
        <p:spPr>
          <a:xfrm>
            <a:off x="609600" y="4110038"/>
            <a:ext cx="2057400" cy="231775"/>
          </a:xfrm>
          <a:prstGeom prst="rect">
            <a:avLst/>
          </a:prstGeom>
          <a:solidFill>
            <a:schemeClr val="accent2"/>
          </a:solidFill>
          <a:ln>
            <a:solidFill>
              <a:schemeClr val="tx1">
                <a:lumMod val="65000"/>
                <a:lumOff val="35000"/>
              </a:schemeClr>
            </a:solidFill>
          </a:ln>
        </p:spPr>
        <p:txBody>
          <a:bodyPr>
            <a:spAutoFit/>
          </a:bodyPr>
          <a:lstStyle/>
          <a:p>
            <a:pPr fontAlgn="auto">
              <a:spcBef>
                <a:spcPts val="0"/>
              </a:spcBef>
              <a:spcAft>
                <a:spcPts val="0"/>
              </a:spcAft>
              <a:defRPr/>
            </a:pPr>
            <a:r>
              <a:rPr lang="de-DE" sz="900" b="1">
                <a:solidFill>
                  <a:schemeClr val="bg2"/>
                </a:solidFill>
                <a:latin typeface="+mn-lt"/>
                <a:cs typeface="+mn-cs"/>
              </a:rPr>
              <a:t>SITES </a:t>
            </a:r>
            <a:r>
              <a:rPr lang="de-DE" sz="900">
                <a:solidFill>
                  <a:schemeClr val="bg2"/>
                </a:solidFill>
                <a:latin typeface="+mn-lt"/>
                <a:cs typeface="+mn-cs"/>
              </a:rPr>
              <a:t>(click to view maps)</a:t>
            </a:r>
          </a:p>
        </p:txBody>
      </p:sp>
      <p:sp>
        <p:nvSpPr>
          <p:cNvPr id="19" name="TextBox 18"/>
          <p:cNvSpPr txBox="1"/>
          <p:nvPr/>
        </p:nvSpPr>
        <p:spPr>
          <a:xfrm>
            <a:off x="2819400" y="1295400"/>
            <a:ext cx="5791200" cy="230188"/>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PROBLEM ADDRESSED</a:t>
            </a:r>
            <a:endParaRPr lang="de-DE" sz="900">
              <a:solidFill>
                <a:schemeClr val="bg2"/>
              </a:solidFill>
            </a:endParaRPr>
          </a:p>
        </p:txBody>
      </p:sp>
      <p:sp>
        <p:nvSpPr>
          <p:cNvPr id="20" name="TextBox 19"/>
          <p:cNvSpPr txBox="1"/>
          <p:nvPr/>
        </p:nvSpPr>
        <p:spPr>
          <a:xfrm>
            <a:off x="2819400" y="2590800"/>
            <a:ext cx="5791200" cy="230188"/>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WHAT READY DID</a:t>
            </a:r>
            <a:endParaRPr lang="de-DE" sz="900">
              <a:solidFill>
                <a:schemeClr val="bg2"/>
              </a:solidFill>
            </a:endParaRPr>
          </a:p>
        </p:txBody>
      </p:sp>
      <p:sp>
        <p:nvSpPr>
          <p:cNvPr id="21" name="TextBox 20"/>
          <p:cNvSpPr txBox="1"/>
          <p:nvPr/>
        </p:nvSpPr>
        <p:spPr>
          <a:xfrm>
            <a:off x="2819400" y="4113213"/>
            <a:ext cx="5791200" cy="230187"/>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PHOTOS</a:t>
            </a:r>
            <a:endParaRPr lang="de-DE" sz="900">
              <a:solidFill>
                <a:schemeClr val="bg2"/>
              </a:solidFill>
            </a:endParaRPr>
          </a:p>
        </p:txBody>
      </p:sp>
      <p:sp>
        <p:nvSpPr>
          <p:cNvPr id="22" name="TextBox 21"/>
          <p:cNvSpPr txBox="1">
            <a:spLocks noChangeArrowheads="1"/>
          </p:cNvSpPr>
          <p:nvPr/>
        </p:nvSpPr>
        <p:spPr bwMode="auto">
          <a:xfrm>
            <a:off x="1660525" y="388938"/>
            <a:ext cx="100647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de-DE" sz="1600" b="1" smtClean="0">
                <a:solidFill>
                  <a:srgbClr val="00B050"/>
                </a:solidFill>
                <a:latin typeface="Lucida Sans Unicode" pitchFamily="34" charset="0"/>
                <a:ea typeface="Lucida Sans Unicode" pitchFamily="34" charset="0"/>
                <a:cs typeface="Lucida Sans Unicode" pitchFamily="34" charset="0"/>
              </a:rPr>
              <a:t>READY</a:t>
            </a:r>
            <a:br>
              <a:rPr lang="de-DE" sz="1600" b="1" smtClean="0">
                <a:solidFill>
                  <a:srgbClr val="00B050"/>
                </a:solidFill>
                <a:latin typeface="Lucida Sans Unicode" pitchFamily="34" charset="0"/>
                <a:ea typeface="Lucida Sans Unicode" pitchFamily="34" charset="0"/>
                <a:cs typeface="Lucida Sans Unicode" pitchFamily="34" charset="0"/>
              </a:rPr>
            </a:br>
            <a:r>
              <a:rPr lang="de-DE" sz="1600" b="1" smtClean="0">
                <a:solidFill>
                  <a:srgbClr val="00B050"/>
                </a:solidFill>
                <a:latin typeface="Lucida Sans Unicode" pitchFamily="34" charset="0"/>
                <a:ea typeface="Lucida Sans Unicode" pitchFamily="34" charset="0"/>
                <a:cs typeface="Lucida Sans Unicode" pitchFamily="34" charset="0"/>
              </a:rPr>
              <a:t>Rain</a:t>
            </a:r>
            <a:br>
              <a:rPr lang="de-DE" sz="1600" b="1" smtClean="0">
                <a:solidFill>
                  <a:srgbClr val="00B050"/>
                </a:solidFill>
                <a:latin typeface="Lucida Sans Unicode" pitchFamily="34" charset="0"/>
                <a:ea typeface="Lucida Sans Unicode" pitchFamily="34" charset="0"/>
                <a:cs typeface="Lucida Sans Unicode" pitchFamily="34" charset="0"/>
              </a:rPr>
            </a:br>
            <a:r>
              <a:rPr lang="de-DE" sz="1600" b="1" smtClean="0">
                <a:solidFill>
                  <a:srgbClr val="00B050"/>
                </a:solidFill>
                <a:latin typeface="Lucida Sans Unicode" pitchFamily="34" charset="0"/>
                <a:ea typeface="Lucida Sans Unicode" pitchFamily="34" charset="0"/>
                <a:cs typeface="Lucida Sans Unicode" pitchFamily="34" charset="0"/>
              </a:rPr>
              <a:t>Gardens</a:t>
            </a:r>
          </a:p>
        </p:txBody>
      </p:sp>
      <p:sp>
        <p:nvSpPr>
          <p:cNvPr id="24" name="TextBox 23"/>
          <p:cNvSpPr txBox="1">
            <a:spLocks noChangeArrowheads="1"/>
          </p:cNvSpPr>
          <p:nvPr/>
        </p:nvSpPr>
        <p:spPr bwMode="auto">
          <a:xfrm>
            <a:off x="7162800" y="6096000"/>
            <a:ext cx="14478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de-DE" sz="900" smtClean="0">
                <a:latin typeface="Arial" charset="0"/>
              </a:rPr>
              <a:t>30 September 2012</a:t>
            </a:r>
          </a:p>
        </p:txBody>
      </p:sp>
      <p:sp>
        <p:nvSpPr>
          <p:cNvPr id="26" name="Rectangle 25"/>
          <p:cNvSpPr/>
          <p:nvPr/>
        </p:nvSpPr>
        <p:spPr>
          <a:xfrm>
            <a:off x="2819400" y="4343400"/>
            <a:ext cx="5791200" cy="1600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7" name="TextBox 26"/>
          <p:cNvSpPr txBox="1">
            <a:spLocks noChangeArrowheads="1"/>
          </p:cNvSpPr>
          <p:nvPr/>
        </p:nvSpPr>
        <p:spPr bwMode="auto">
          <a:xfrm>
            <a:off x="614363" y="6096000"/>
            <a:ext cx="65484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de-DE" sz="900" smtClean="0">
                <a:latin typeface="Arial" charset="0"/>
              </a:rPr>
              <a:t>Howard County, Maryland</a:t>
            </a:r>
          </a:p>
        </p:txBody>
      </p:sp>
      <p:sp>
        <p:nvSpPr>
          <p:cNvPr id="29" name="TextBox 28"/>
          <p:cNvSpPr txBox="1"/>
          <p:nvPr/>
        </p:nvSpPr>
        <p:spPr>
          <a:xfrm>
            <a:off x="609600" y="5486400"/>
            <a:ext cx="2057400" cy="230188"/>
          </a:xfrm>
          <a:prstGeom prst="rect">
            <a:avLst/>
          </a:prstGeom>
          <a:solidFill>
            <a:schemeClr val="accent2"/>
          </a:solidFill>
          <a:ln>
            <a:solidFill>
              <a:schemeClr val="tx1">
                <a:lumMod val="65000"/>
                <a:lumOff val="35000"/>
              </a:schemeClr>
            </a:solidFill>
          </a:ln>
        </p:spPr>
        <p:txBody>
          <a:bodyPr>
            <a:spAutoFit/>
          </a:bodyPr>
          <a:lstStyle/>
          <a:p>
            <a:pPr fontAlgn="auto">
              <a:spcBef>
                <a:spcPts val="0"/>
              </a:spcBef>
              <a:spcAft>
                <a:spcPts val="0"/>
              </a:spcAft>
              <a:defRPr/>
            </a:pPr>
            <a:r>
              <a:rPr lang="de-DE" sz="900" b="1">
                <a:solidFill>
                  <a:schemeClr val="bg2"/>
                </a:solidFill>
                <a:latin typeface="+mn-lt"/>
                <a:cs typeface="+mn-cs"/>
              </a:rPr>
              <a:t>DESIGNS </a:t>
            </a:r>
            <a:r>
              <a:rPr lang="de-DE" sz="900">
                <a:solidFill>
                  <a:schemeClr val="bg2"/>
                </a:solidFill>
                <a:latin typeface="+mn-lt"/>
                <a:cs typeface="+mn-cs"/>
              </a:rPr>
              <a:t>(click for diagrams)</a:t>
            </a:r>
          </a:p>
        </p:txBody>
      </p:sp>
      <p:sp>
        <p:nvSpPr>
          <p:cNvPr id="8" name="Text Placeholder 7"/>
          <p:cNvSpPr>
            <a:spLocks noGrp="1"/>
          </p:cNvSpPr>
          <p:nvPr>
            <p:ph type="body" sz="quarter" idx="13"/>
          </p:nvPr>
        </p:nvSpPr>
        <p:spPr>
          <a:xfrm>
            <a:off x="2819400" y="384175"/>
            <a:ext cx="5791200" cy="758825"/>
          </a:xfrm>
        </p:spPr>
        <p:txBody>
          <a:bodyPr>
            <a:noAutofit/>
          </a:bodyPr>
          <a:lstStyle>
            <a:lvl1pPr marL="0" indent="0" algn="r">
              <a:spcBef>
                <a:spcPts val="0"/>
              </a:spcBef>
              <a:spcAft>
                <a:spcPts val="0"/>
              </a:spcAft>
              <a:buFontTx/>
              <a:buNone/>
              <a:defRPr sz="2000"/>
            </a:lvl1pPr>
            <a:lvl2pPr marL="457200" indent="0">
              <a:buNone/>
              <a:defRPr/>
            </a:lvl2pPr>
          </a:lstStyle>
          <a:p>
            <a:pPr lvl="0"/>
            <a:r>
              <a:rPr lang="en-US" smtClean="0"/>
              <a:t>Click to edit Master text styles</a:t>
            </a:r>
          </a:p>
        </p:txBody>
      </p:sp>
      <p:sp>
        <p:nvSpPr>
          <p:cNvPr id="10" name="Text Placeholder 9"/>
          <p:cNvSpPr>
            <a:spLocks noGrp="1"/>
          </p:cNvSpPr>
          <p:nvPr>
            <p:ph type="body" sz="quarter" idx="14"/>
          </p:nvPr>
        </p:nvSpPr>
        <p:spPr>
          <a:xfrm>
            <a:off x="609600" y="1524000"/>
            <a:ext cx="2057400" cy="457200"/>
          </a:xfrm>
          <a:ln>
            <a:solidFill>
              <a:schemeClr val="tx1"/>
            </a:solidFill>
          </a:ln>
        </p:spPr>
        <p:txBody>
          <a:bodyPr anchor="t">
            <a:normAutofit/>
          </a:bodyPr>
          <a:lstStyle>
            <a:lvl1pPr marL="0" indent="0">
              <a:spcBef>
                <a:spcPts val="0"/>
              </a:spcBef>
              <a:spcAft>
                <a:spcPts val="0"/>
              </a:spcAft>
              <a:buNone/>
              <a:defRPr sz="1000"/>
            </a:lvl1pPr>
          </a:lstStyle>
          <a:p>
            <a:pPr lvl="0"/>
            <a:r>
              <a:rPr lang="en-US" smtClean="0"/>
              <a:t>Click to edit Master text styles</a:t>
            </a:r>
          </a:p>
        </p:txBody>
      </p:sp>
      <p:sp>
        <p:nvSpPr>
          <p:cNvPr id="14" name="Text Placeholder 9"/>
          <p:cNvSpPr>
            <a:spLocks noGrp="1"/>
          </p:cNvSpPr>
          <p:nvPr>
            <p:ph type="body" sz="quarter" idx="15"/>
          </p:nvPr>
        </p:nvSpPr>
        <p:spPr>
          <a:xfrm>
            <a:off x="609600" y="2212032"/>
            <a:ext cx="2057400" cy="838200"/>
          </a:xfrm>
          <a:ln>
            <a:solidFill>
              <a:schemeClr val="tx1"/>
            </a:solidFill>
          </a:ln>
        </p:spPr>
        <p:txBody>
          <a:bodyPr anchor="t">
            <a:normAutofit/>
          </a:bodyPr>
          <a:lstStyle>
            <a:lvl1pPr marL="0" indent="0">
              <a:spcBef>
                <a:spcPts val="0"/>
              </a:spcBef>
              <a:spcAft>
                <a:spcPts val="0"/>
              </a:spcAft>
              <a:buNone/>
              <a:defRPr sz="1000"/>
            </a:lvl1pPr>
          </a:lstStyle>
          <a:p>
            <a:pPr lvl="0"/>
            <a:r>
              <a:rPr lang="en-US" smtClean="0"/>
              <a:t>Click to edit Master text styles</a:t>
            </a:r>
          </a:p>
        </p:txBody>
      </p:sp>
      <p:sp>
        <p:nvSpPr>
          <p:cNvPr id="16" name="Text Placeholder 9"/>
          <p:cNvSpPr>
            <a:spLocks noGrp="1"/>
          </p:cNvSpPr>
          <p:nvPr>
            <p:ph type="body" sz="quarter" idx="16"/>
          </p:nvPr>
        </p:nvSpPr>
        <p:spPr>
          <a:xfrm>
            <a:off x="609600" y="3278832"/>
            <a:ext cx="2057400" cy="228600"/>
          </a:xfrm>
          <a:ln>
            <a:solidFill>
              <a:schemeClr val="tx1"/>
            </a:solidFill>
          </a:ln>
        </p:spPr>
        <p:txBody>
          <a:bodyPr anchor="t">
            <a:normAutofit/>
          </a:bodyPr>
          <a:lstStyle>
            <a:lvl1pPr marL="0" indent="0" algn="ctr">
              <a:spcBef>
                <a:spcPts val="0"/>
              </a:spcBef>
              <a:spcAft>
                <a:spcPts val="0"/>
              </a:spcAft>
              <a:buNone/>
              <a:defRPr sz="1000"/>
            </a:lvl1pPr>
          </a:lstStyle>
          <a:p>
            <a:pPr lvl="0"/>
            <a:r>
              <a:rPr lang="en-US" smtClean="0"/>
              <a:t>Click to edit Master text styles</a:t>
            </a:r>
          </a:p>
        </p:txBody>
      </p:sp>
      <p:sp>
        <p:nvSpPr>
          <p:cNvPr id="23" name="Text Placeholder 9"/>
          <p:cNvSpPr>
            <a:spLocks noGrp="1"/>
          </p:cNvSpPr>
          <p:nvPr>
            <p:ph type="body" sz="quarter" idx="17"/>
          </p:nvPr>
        </p:nvSpPr>
        <p:spPr>
          <a:xfrm>
            <a:off x="609601" y="3874532"/>
            <a:ext cx="2057400" cy="228600"/>
          </a:xfrm>
          <a:ln>
            <a:solidFill>
              <a:schemeClr val="tx1"/>
            </a:solidFill>
          </a:ln>
        </p:spPr>
        <p:txBody>
          <a:bodyPr anchor="t">
            <a:normAutofit/>
          </a:bodyPr>
          <a:lstStyle>
            <a:lvl1pPr marL="0" indent="0" algn="ctr">
              <a:spcBef>
                <a:spcPts val="0"/>
              </a:spcBef>
              <a:spcAft>
                <a:spcPts val="0"/>
              </a:spcAft>
              <a:buNone/>
              <a:defRPr sz="1000"/>
            </a:lvl1pPr>
          </a:lstStyle>
          <a:p>
            <a:pPr lvl="0"/>
            <a:r>
              <a:rPr lang="en-US" smtClean="0"/>
              <a:t>Click to edit Master text styles</a:t>
            </a:r>
          </a:p>
        </p:txBody>
      </p:sp>
      <p:sp>
        <p:nvSpPr>
          <p:cNvPr id="25" name="Text Placeholder 9"/>
          <p:cNvSpPr>
            <a:spLocks noGrp="1"/>
          </p:cNvSpPr>
          <p:nvPr>
            <p:ph type="body" sz="quarter" idx="18"/>
          </p:nvPr>
        </p:nvSpPr>
        <p:spPr>
          <a:xfrm>
            <a:off x="609600" y="4341193"/>
            <a:ext cx="2057400" cy="1145208"/>
          </a:xfrm>
          <a:ln>
            <a:solidFill>
              <a:schemeClr val="tx1"/>
            </a:solidFill>
          </a:ln>
        </p:spPr>
        <p:txBody>
          <a:bodyPr anchor="t">
            <a:normAutofit/>
          </a:bodyPr>
          <a:lstStyle>
            <a:lvl1pPr marL="0" indent="0" algn="l">
              <a:spcBef>
                <a:spcPts val="0"/>
              </a:spcBef>
              <a:spcAft>
                <a:spcPts val="0"/>
              </a:spcAft>
              <a:buNone/>
              <a:defRPr sz="1000"/>
            </a:lvl1pPr>
          </a:lstStyle>
          <a:p>
            <a:pPr lvl="0"/>
            <a:r>
              <a:rPr lang="en-US" smtClean="0"/>
              <a:t>Click to edit Master text styles</a:t>
            </a:r>
          </a:p>
        </p:txBody>
      </p:sp>
      <p:sp>
        <p:nvSpPr>
          <p:cNvPr id="28" name="Text Placeholder 9"/>
          <p:cNvSpPr>
            <a:spLocks noGrp="1"/>
          </p:cNvSpPr>
          <p:nvPr>
            <p:ph type="body" sz="quarter" idx="19"/>
          </p:nvPr>
        </p:nvSpPr>
        <p:spPr>
          <a:xfrm>
            <a:off x="2819400" y="1523999"/>
            <a:ext cx="5791200" cy="1066801"/>
          </a:xfrm>
          <a:ln>
            <a:solidFill>
              <a:schemeClr val="tx1"/>
            </a:solidFill>
          </a:ln>
        </p:spPr>
        <p:txBody>
          <a:bodyPr anchor="t">
            <a:normAutofit/>
          </a:bodyPr>
          <a:lstStyle>
            <a:lvl1pPr marL="0" indent="0">
              <a:spcBef>
                <a:spcPts val="0"/>
              </a:spcBef>
              <a:spcAft>
                <a:spcPts val="0"/>
              </a:spcAft>
              <a:buNone/>
              <a:defRPr sz="1000"/>
            </a:lvl1pPr>
          </a:lstStyle>
          <a:p>
            <a:pPr lvl="0"/>
            <a:r>
              <a:rPr lang="en-US" smtClean="0"/>
              <a:t>Click to edit Master text styles</a:t>
            </a:r>
          </a:p>
        </p:txBody>
      </p:sp>
      <p:sp>
        <p:nvSpPr>
          <p:cNvPr id="30" name="Text Placeholder 9"/>
          <p:cNvSpPr>
            <a:spLocks noGrp="1"/>
          </p:cNvSpPr>
          <p:nvPr>
            <p:ph type="body" sz="quarter" idx="20"/>
          </p:nvPr>
        </p:nvSpPr>
        <p:spPr>
          <a:xfrm>
            <a:off x="2819400" y="2819400"/>
            <a:ext cx="5791200" cy="1290961"/>
          </a:xfrm>
          <a:ln>
            <a:solidFill>
              <a:schemeClr val="tx1"/>
            </a:solidFill>
          </a:ln>
        </p:spPr>
        <p:txBody>
          <a:bodyPr anchor="t">
            <a:normAutofit/>
          </a:bodyPr>
          <a:lstStyle>
            <a:lvl1pPr marL="0" indent="0">
              <a:spcBef>
                <a:spcPts val="0"/>
              </a:spcBef>
              <a:spcAft>
                <a:spcPts val="0"/>
              </a:spcAft>
              <a:buNone/>
              <a:defRPr sz="1000"/>
            </a:lvl1pPr>
          </a:lstStyle>
          <a:p>
            <a:pPr lvl="0"/>
            <a:r>
              <a:rPr lang="en-US" smtClean="0"/>
              <a:t>Click to edit Master text styles</a:t>
            </a:r>
          </a:p>
        </p:txBody>
      </p:sp>
      <p:sp>
        <p:nvSpPr>
          <p:cNvPr id="40" name="Text Placeholder 9"/>
          <p:cNvSpPr>
            <a:spLocks noGrp="1"/>
          </p:cNvSpPr>
          <p:nvPr>
            <p:ph type="body" sz="quarter" idx="21"/>
          </p:nvPr>
        </p:nvSpPr>
        <p:spPr>
          <a:xfrm>
            <a:off x="609600" y="5717232"/>
            <a:ext cx="2057400" cy="226368"/>
          </a:xfrm>
          <a:ln>
            <a:solidFill>
              <a:schemeClr val="tx1"/>
            </a:solidFill>
          </a:ln>
        </p:spPr>
        <p:txBody>
          <a:bodyPr anchor="t">
            <a:normAutofit/>
          </a:bodyPr>
          <a:lstStyle>
            <a:lvl1pPr marL="0" indent="0" algn="l">
              <a:spcBef>
                <a:spcPts val="0"/>
              </a:spcBef>
              <a:spcAft>
                <a:spcPts val="0"/>
              </a:spcAft>
              <a:buNone/>
              <a:defRPr sz="100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609600" y="457200"/>
            <a:ext cx="1447800" cy="473075"/>
          </a:xfrm>
          <a:prstGeom prst="rect">
            <a:avLst/>
          </a:prstGeom>
          <a:noFill/>
          <a:ln w="9525">
            <a:noFill/>
            <a:miter lim="800000"/>
            <a:headEnd/>
            <a:tailEnd/>
          </a:ln>
        </p:spPr>
      </p:pic>
      <p:sp>
        <p:nvSpPr>
          <p:cNvPr id="2" name="Title 1"/>
          <p:cNvSpPr>
            <a:spLocks noGrp="1"/>
          </p:cNvSpPr>
          <p:nvPr>
            <p:ph type="title"/>
          </p:nvPr>
        </p:nvSpPr>
        <p:spPr>
          <a:xfrm>
            <a:off x="2352676" y="381000"/>
            <a:ext cx="6257924" cy="874713"/>
          </a:xfrm>
        </p:spPr>
        <p:txBody>
          <a:bodyPr anchor="t"/>
          <a:lstStyle>
            <a:lvl1pPr>
              <a:defRPr sz="2000" b="1"/>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609600" y="1752600"/>
            <a:ext cx="8077200" cy="4038600"/>
          </a:xfrm>
        </p:spPr>
        <p:txBody>
          <a:bodyPr/>
          <a:lstStyle>
            <a:lvl1pPr marL="285750" indent="-285750">
              <a:buFont typeface="Arial" pitchFamily="34" charset="0"/>
              <a:buChar char="•"/>
              <a:defRPr/>
            </a:lvl1pPr>
            <a:lvl3pPr marL="1143000" indent="-228600">
              <a:buFont typeface="Courier New"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5" name="Date Placeholder 2"/>
          <p:cNvSpPr>
            <a:spLocks noGrp="1"/>
          </p:cNvSpPr>
          <p:nvPr>
            <p:ph type="dt" sz="half" idx="14"/>
          </p:nvPr>
        </p:nvSpPr>
        <p:spPr/>
        <p:txBody>
          <a:bodyPr/>
          <a:lstStyle>
            <a:lvl1pPr>
              <a:defRPr/>
            </a:lvl1pPr>
          </a:lstStyle>
          <a:p>
            <a:pPr>
              <a:defRPr/>
            </a:pPr>
            <a:r>
              <a:rPr lang="de-DE"/>
              <a:t>21 February 2013</a:t>
            </a:r>
          </a:p>
        </p:txBody>
      </p:sp>
      <p:sp>
        <p:nvSpPr>
          <p:cNvPr id="6" name="Footer Placeholder 3"/>
          <p:cNvSpPr>
            <a:spLocks noGrp="1"/>
          </p:cNvSpPr>
          <p:nvPr>
            <p:ph type="ftr" sz="quarter" idx="15"/>
          </p:nvPr>
        </p:nvSpPr>
        <p:spPr/>
        <p:txBody>
          <a:bodyPr/>
          <a:lstStyle>
            <a:lvl1pPr>
              <a:defRPr/>
            </a:lvl1pPr>
          </a:lstStyle>
          <a:p>
            <a:endParaRPr lang="en-US"/>
          </a:p>
        </p:txBody>
      </p:sp>
      <p:sp>
        <p:nvSpPr>
          <p:cNvPr id="7" name="Slide Number Placeholder 4"/>
          <p:cNvSpPr>
            <a:spLocks noGrp="1"/>
          </p:cNvSpPr>
          <p:nvPr>
            <p:ph type="sldNum" sz="quarter" idx="16"/>
          </p:nvPr>
        </p:nvSpPr>
        <p:spPr/>
        <p:txBody>
          <a:bodyPr/>
          <a:lstStyle>
            <a:lvl1pPr>
              <a:defRPr/>
            </a:lvl1pPr>
          </a:lstStyle>
          <a:p>
            <a:fld id="{3BAA8E78-A459-4AFF-8F99-19608AF061B0}"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005E1AD7-B9F3-4780-81F3-3BB96359F83C}" type="datetimeFigureOut">
              <a:rPr lang="de-DE"/>
              <a:pPr/>
              <a:t>20.02.2013</a:t>
            </a:fld>
            <a:endParaRPr lang="de-DE"/>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8E25EF-5070-4A0C-ACA8-384A3396BB02}"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FB828BA8-007F-45F2-A0CF-9FE48C74D20F}" type="datetimeFigureOut">
              <a:rPr lang="de-DE"/>
              <a:pPr/>
              <a:t>20.02.2013</a:t>
            </a:fld>
            <a:endParaRPr lang="de-DE"/>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906478-9832-493F-9617-23731B85BD20}"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Z:\0-Docs\0-Rain Garden\Marketing\Logos\READY Logo Thumbnail.png"/>
          <p:cNvPicPr>
            <a:picLocks noChangeAspect="1" noChangeArrowheads="1"/>
          </p:cNvPicPr>
          <p:nvPr/>
        </p:nvPicPr>
        <p:blipFill>
          <a:blip r:embed="rId2" cstate="print"/>
          <a:srcRect/>
          <a:stretch>
            <a:fillRect/>
          </a:stretch>
        </p:blipFill>
        <p:spPr bwMode="auto">
          <a:xfrm>
            <a:off x="2443163" y="5257800"/>
            <a:ext cx="560387" cy="609600"/>
          </a:xfrm>
          <a:prstGeom prst="rect">
            <a:avLst/>
          </a:prstGeom>
          <a:noFill/>
          <a:ln w="9525">
            <a:noFill/>
            <a:miter lim="800000"/>
            <a:headEnd/>
            <a:tailEnd/>
          </a:ln>
        </p:spPr>
      </p:pic>
      <p:pic>
        <p:nvPicPr>
          <p:cNvPr id="5" name="Picture 3" descr="Z:\0-Docs\0-Rain Garden\Marketing\Logos\HCOES logo.png"/>
          <p:cNvPicPr>
            <a:picLocks noChangeAspect="1" noChangeArrowheads="1"/>
          </p:cNvPicPr>
          <p:nvPr/>
        </p:nvPicPr>
        <p:blipFill>
          <a:blip r:embed="rId3" cstate="print"/>
          <a:srcRect/>
          <a:stretch>
            <a:fillRect/>
          </a:stretch>
        </p:blipFill>
        <p:spPr bwMode="auto">
          <a:xfrm>
            <a:off x="4800600" y="5257800"/>
            <a:ext cx="679450" cy="609600"/>
          </a:xfrm>
          <a:prstGeom prst="rect">
            <a:avLst/>
          </a:prstGeom>
          <a:noFill/>
          <a:ln w="9525">
            <a:noFill/>
            <a:miter lim="800000"/>
            <a:headEnd/>
            <a:tailEnd/>
          </a:ln>
        </p:spPr>
      </p:pic>
      <p:pic>
        <p:nvPicPr>
          <p:cNvPr id="6" name="Picture 4" descr="Z:\0-Docs\0-Rain Garden\Marketing\Logos\ACB_Logo_2c.png"/>
          <p:cNvPicPr>
            <a:picLocks noChangeAspect="1" noChangeArrowheads="1"/>
          </p:cNvPicPr>
          <p:nvPr/>
        </p:nvPicPr>
        <p:blipFill>
          <a:blip r:embed="rId4" cstate="print"/>
          <a:srcRect/>
          <a:stretch>
            <a:fillRect/>
          </a:stretch>
        </p:blipFill>
        <p:spPr bwMode="auto">
          <a:xfrm>
            <a:off x="609600" y="5257800"/>
            <a:ext cx="1554163" cy="609600"/>
          </a:xfrm>
          <a:prstGeom prst="rect">
            <a:avLst/>
          </a:prstGeom>
          <a:noFill/>
          <a:ln w="9525">
            <a:noFill/>
            <a:miter lim="800000"/>
            <a:headEnd/>
            <a:tailEnd/>
          </a:ln>
        </p:spPr>
      </p:pic>
      <p:pic>
        <p:nvPicPr>
          <p:cNvPr id="7" name="Picture 5" descr="Z:\0-Docs\0-Rain Garden\Marketing\Logos\PATHfinal.png"/>
          <p:cNvPicPr>
            <a:picLocks noChangeAspect="1" noChangeArrowheads="1"/>
          </p:cNvPicPr>
          <p:nvPr/>
        </p:nvPicPr>
        <p:blipFill>
          <a:blip r:embed="rId5" cstate="print"/>
          <a:srcRect/>
          <a:stretch>
            <a:fillRect/>
          </a:stretch>
        </p:blipFill>
        <p:spPr bwMode="auto">
          <a:xfrm>
            <a:off x="3200400" y="5257800"/>
            <a:ext cx="1465263" cy="609600"/>
          </a:xfrm>
          <a:prstGeom prst="rect">
            <a:avLst/>
          </a:prstGeom>
          <a:noFill/>
          <a:ln w="9525">
            <a:noFill/>
            <a:miter lim="800000"/>
            <a:headEnd/>
            <a:tailEnd/>
          </a:ln>
        </p:spPr>
      </p:pic>
      <p:pic>
        <p:nvPicPr>
          <p:cNvPr id="8" name="Picture 6" descr="Z:\0-Docs\0-Rain Garden\Marketing\Logos\P&amp;PF Tertiary_yellow [Konvertiert].png"/>
          <p:cNvPicPr>
            <a:picLocks noChangeAspect="1" noChangeArrowheads="1"/>
          </p:cNvPicPr>
          <p:nvPr/>
        </p:nvPicPr>
        <p:blipFill>
          <a:blip r:embed="rId6" cstate="print"/>
          <a:srcRect/>
          <a:stretch>
            <a:fillRect/>
          </a:stretch>
        </p:blipFill>
        <p:spPr bwMode="auto">
          <a:xfrm>
            <a:off x="5638800" y="5257800"/>
            <a:ext cx="1527175" cy="609600"/>
          </a:xfrm>
          <a:prstGeom prst="rect">
            <a:avLst/>
          </a:prstGeom>
          <a:noFill/>
          <a:ln w="9525">
            <a:noFill/>
            <a:miter lim="800000"/>
            <a:headEnd/>
            <a:tailEnd/>
          </a:ln>
        </p:spPr>
      </p:pic>
      <p:pic>
        <p:nvPicPr>
          <p:cNvPr id="9" name="Picture 7" descr="Z:\0-Docs\0-Rain Garden\Marketing\Logos\Extension_slogan_color (1).png"/>
          <p:cNvPicPr>
            <a:picLocks noChangeAspect="1" noChangeArrowheads="1"/>
          </p:cNvPicPr>
          <p:nvPr/>
        </p:nvPicPr>
        <p:blipFill>
          <a:blip r:embed="rId7" cstate="print"/>
          <a:srcRect/>
          <a:stretch>
            <a:fillRect/>
          </a:stretch>
        </p:blipFill>
        <p:spPr bwMode="auto">
          <a:xfrm>
            <a:off x="7339013" y="5257800"/>
            <a:ext cx="1271587" cy="609600"/>
          </a:xfrm>
          <a:prstGeom prst="rect">
            <a:avLst/>
          </a:prstGeom>
          <a:noFill/>
          <a:ln w="9525">
            <a:noFill/>
            <a:miter lim="800000"/>
            <a:headEnd/>
            <a:tailEnd/>
          </a:ln>
        </p:spPr>
      </p:pic>
      <p:sp>
        <p:nvSpPr>
          <p:cNvPr id="10" name="TextBox 9"/>
          <p:cNvSpPr txBox="1">
            <a:spLocks noChangeArrowheads="1"/>
          </p:cNvSpPr>
          <p:nvPr/>
        </p:nvSpPr>
        <p:spPr bwMode="auto">
          <a:xfrm>
            <a:off x="7165975" y="6096000"/>
            <a:ext cx="14446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de-DE" sz="900" smtClean="0">
                <a:latin typeface="Arial" charset="0"/>
              </a:rPr>
              <a:t>30 September 2012</a:t>
            </a:r>
          </a:p>
        </p:txBody>
      </p:sp>
      <p:sp>
        <p:nvSpPr>
          <p:cNvPr id="11" name="TextBox 10"/>
          <p:cNvSpPr txBox="1">
            <a:spLocks noChangeArrowheads="1"/>
          </p:cNvSpPr>
          <p:nvPr/>
        </p:nvSpPr>
        <p:spPr bwMode="auto">
          <a:xfrm>
            <a:off x="614363" y="6096000"/>
            <a:ext cx="65484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de-DE" sz="900" smtClean="0">
                <a:latin typeface="Arial" charset="0"/>
              </a:rPr>
              <a:t>Howard County, Maryland</a:t>
            </a:r>
          </a:p>
        </p:txBody>
      </p:sp>
      <p:sp>
        <p:nvSpPr>
          <p:cNvPr id="2" name="Title 1"/>
          <p:cNvSpPr>
            <a:spLocks noGrp="1"/>
          </p:cNvSpPr>
          <p:nvPr>
            <p:ph type="ctrTitle"/>
          </p:nvPr>
        </p:nvSpPr>
        <p:spPr>
          <a:xfrm>
            <a:off x="609600" y="2438400"/>
            <a:ext cx="800100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609600" y="3908425"/>
            <a:ext cx="8001000" cy="861420"/>
          </a:xfrm>
        </p:spPr>
        <p:txBody>
          <a:bodyPr anchor="t">
            <a:normAutofit/>
          </a:bodyPr>
          <a:lstStyle>
            <a:lvl1pPr marL="0" indent="0" algn="r">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077FD150-4A56-4579-92FE-3C569501DD64}" type="datetimeFigureOut">
              <a:rPr lang="de-DE"/>
              <a:pPr/>
              <a:t>20.02.2013</a:t>
            </a:fld>
            <a:endParaRPr lang="de-DE"/>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EAA4A-8B10-459C-BD23-F31ACAD446EB}"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76BA41BD-E10D-4FFF-91FA-F11989A20E41}" type="datetimeFigureOut">
              <a:rPr lang="de-DE"/>
              <a:pPr/>
              <a:t>20.02.2013</a:t>
            </a:fld>
            <a:endParaRPr lang="de-DE"/>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8A1C12-C2F0-4735-B46F-42E273EA4D2A}"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charset="0"/>
              </a:defRPr>
            </a:lvl1pPr>
          </a:lstStyle>
          <a:p>
            <a:fld id="{DEA26280-AA00-4A6F-A89D-0C8F83F5C9B6}" type="datetimeFigureOut">
              <a:rPr lang="de-DE"/>
              <a:pPr/>
              <a:t>20.02.2013</a:t>
            </a:fld>
            <a:endParaRPr lang="de-DE"/>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D159560-8676-4C6D-B35D-D9D780D41C0E}"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81000"/>
            <a:ext cx="80010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371600"/>
            <a:ext cx="8001000" cy="457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62800" y="6096000"/>
            <a:ext cx="1447800" cy="220663"/>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cs typeface="+mn-cs"/>
              </a:defRPr>
            </a:lvl1pPr>
          </a:lstStyle>
          <a:p>
            <a:pPr>
              <a:defRPr/>
            </a:pPr>
            <a:r>
              <a:rPr lang="de-DE"/>
              <a:t>21 February 2013</a:t>
            </a:r>
          </a:p>
        </p:txBody>
      </p:sp>
      <p:sp>
        <p:nvSpPr>
          <p:cNvPr id="5" name="Footer Placeholder 4"/>
          <p:cNvSpPr>
            <a:spLocks noGrp="1"/>
          </p:cNvSpPr>
          <p:nvPr>
            <p:ph type="ftr" sz="quarter" idx="3"/>
          </p:nvPr>
        </p:nvSpPr>
        <p:spPr>
          <a:xfrm>
            <a:off x="1295400" y="6096000"/>
            <a:ext cx="5867400" cy="220663"/>
          </a:xfrm>
          <a:prstGeom prst="rect">
            <a:avLst/>
          </a:prstGeom>
        </p:spPr>
        <p:txBody>
          <a:bodyPr vert="horz" wrap="square" lIns="91440" tIns="45720" rIns="91440" bIns="45720" numCol="1" anchor="b" anchorCtr="0" compatLnSpc="1">
            <a:prstTxWarp prst="textNoShape">
              <a:avLst/>
            </a:prstTxWarp>
          </a:bodyPr>
          <a:lstStyle>
            <a:lvl1pPr>
              <a:defRPr sz="900">
                <a:solidFill>
                  <a:srgbClr val="898989"/>
                </a:solidFill>
              </a:defRPr>
            </a:lvl1pPr>
          </a:lstStyle>
          <a:p>
            <a:endParaRPr lang="en-US"/>
          </a:p>
        </p:txBody>
      </p:sp>
      <p:sp>
        <p:nvSpPr>
          <p:cNvPr id="6" name="Slide Number Placeholder 5"/>
          <p:cNvSpPr>
            <a:spLocks noGrp="1"/>
          </p:cNvSpPr>
          <p:nvPr>
            <p:ph type="sldNum" sz="quarter" idx="4"/>
          </p:nvPr>
        </p:nvSpPr>
        <p:spPr>
          <a:xfrm>
            <a:off x="609600" y="6096000"/>
            <a:ext cx="685800" cy="220663"/>
          </a:xfrm>
          <a:prstGeom prst="rect">
            <a:avLst/>
          </a:prstGeom>
        </p:spPr>
        <p:txBody>
          <a:bodyPr vert="horz" wrap="square" lIns="91440" tIns="45720" rIns="91440" bIns="45720" numCol="1" anchor="b" anchorCtr="0" compatLnSpc="1">
            <a:prstTxWarp prst="textNoShape">
              <a:avLst/>
            </a:prstTxWarp>
          </a:bodyPr>
          <a:lstStyle>
            <a:lvl1pPr>
              <a:defRPr sz="900">
                <a:solidFill>
                  <a:srgbClr val="898989"/>
                </a:solidFill>
              </a:defRPr>
            </a:lvl1pPr>
          </a:lstStyle>
          <a:p>
            <a:fld id="{8A53FF7E-F5CA-47C2-92A3-492893B1992E}" type="slidenum">
              <a:rPr lang="de-DE"/>
              <a:pPr/>
              <a:t>‹#›</a:t>
            </a:fld>
            <a:endParaRPr lang="de-DE"/>
          </a:p>
        </p:txBody>
      </p:sp>
      <p:sp>
        <p:nvSpPr>
          <p:cNvPr id="31" name="Slide Number Placeholder 5"/>
          <p:cNvSpPr txBox="1">
            <a:spLocks/>
          </p:cNvSpPr>
          <p:nvPr/>
        </p:nvSpPr>
        <p:spPr>
          <a:xfrm>
            <a:off x="609600" y="457200"/>
            <a:ext cx="685800" cy="685800"/>
          </a:xfrm>
          <a:prstGeom prst="rect">
            <a:avLst/>
          </a:prstGeom>
        </p:spPr>
        <p:txBody>
          <a:bodyPr anchor="b"/>
          <a:lstStyle/>
          <a:p>
            <a:endParaRPr lang="en-US">
              <a:solidFill>
                <a:srgbClr val="898989"/>
              </a:solidFill>
            </a:endParaRP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Lst>
  <p:timing>
    <p:tnLst>
      <p:par>
        <p:cTn id="1" dur="indefinite" restart="never" nodeType="tmRoot"/>
      </p:par>
    </p:tnLst>
  </p:timing>
  <p:txStyles>
    <p:titleStyle>
      <a:lvl1pPr algn="r" defTabSz="457200"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r" defTabSz="457200" rtl="0" eaLnBrk="0" fontAlgn="base" hangingPunct="0">
        <a:spcBef>
          <a:spcPct val="0"/>
        </a:spcBef>
        <a:spcAft>
          <a:spcPct val="0"/>
        </a:spcAft>
        <a:defRPr sz="2400">
          <a:solidFill>
            <a:schemeClr val="tx1"/>
          </a:solidFill>
          <a:latin typeface="Arial" charset="0"/>
          <a:cs typeface="Arial" charset="0"/>
        </a:defRPr>
      </a:lvl2pPr>
      <a:lvl3pPr algn="r" defTabSz="457200" rtl="0" eaLnBrk="0" fontAlgn="base" hangingPunct="0">
        <a:spcBef>
          <a:spcPct val="0"/>
        </a:spcBef>
        <a:spcAft>
          <a:spcPct val="0"/>
        </a:spcAft>
        <a:defRPr sz="2400">
          <a:solidFill>
            <a:schemeClr val="tx1"/>
          </a:solidFill>
          <a:latin typeface="Arial" charset="0"/>
          <a:cs typeface="Arial" charset="0"/>
        </a:defRPr>
      </a:lvl3pPr>
      <a:lvl4pPr algn="r" defTabSz="457200" rtl="0" eaLnBrk="0" fontAlgn="base" hangingPunct="0">
        <a:spcBef>
          <a:spcPct val="0"/>
        </a:spcBef>
        <a:spcAft>
          <a:spcPct val="0"/>
        </a:spcAft>
        <a:defRPr sz="2400">
          <a:solidFill>
            <a:schemeClr val="tx1"/>
          </a:solidFill>
          <a:latin typeface="Arial" charset="0"/>
          <a:cs typeface="Arial" charset="0"/>
        </a:defRPr>
      </a:lvl4pPr>
      <a:lvl5pPr algn="r" defTabSz="457200" rtl="0" eaLnBrk="0" fontAlgn="base" hangingPunct="0">
        <a:spcBef>
          <a:spcPct val="0"/>
        </a:spcBef>
        <a:spcAft>
          <a:spcPct val="0"/>
        </a:spcAft>
        <a:defRPr sz="2400">
          <a:solidFill>
            <a:schemeClr val="tx1"/>
          </a:solidFill>
          <a:latin typeface="Arial"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pitchFamily="2" charset="2"/>
        <a:buChar char="v"/>
        <a:defRPr kern="1200">
          <a:solidFill>
            <a:schemeClr val="tx1"/>
          </a:solidFill>
          <a:latin typeface="Arial" pitchFamily="34" charset="0"/>
          <a:ea typeface="+mn-ea"/>
          <a:cs typeface="Arial" pitchFamily="34" charset="0"/>
        </a:defRPr>
      </a:lvl1pPr>
      <a:lvl2pPr marL="742950" indent="-285750" algn="l" defTabSz="457200" rtl="0" eaLnBrk="0" fontAlgn="base" hangingPunct="0">
        <a:spcBef>
          <a:spcPct val="20000"/>
        </a:spcBef>
        <a:spcAft>
          <a:spcPts val="600"/>
        </a:spcAft>
        <a:buClr>
          <a:schemeClr val="tx2"/>
        </a:buClr>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defTabSz="457200" rtl="0" eaLnBrk="0" fontAlgn="base" hangingPunct="0">
        <a:spcBef>
          <a:spcPct val="20000"/>
        </a:spcBef>
        <a:spcAft>
          <a:spcPts val="600"/>
        </a:spcAft>
        <a:buClr>
          <a:schemeClr val="tx2"/>
        </a:buClr>
        <a:buFont typeface="Arial" charset="0"/>
        <a:buChar char="•"/>
        <a:defRPr sz="1400" kern="1200">
          <a:solidFill>
            <a:schemeClr val="tx1"/>
          </a:solidFill>
          <a:latin typeface="Arial" pitchFamily="34" charset="0"/>
          <a:ea typeface="+mn-ea"/>
          <a:cs typeface="Arial" pitchFamily="34" charset="0"/>
        </a:defRPr>
      </a:lvl3pPr>
      <a:lvl4pPr marL="1600200" indent="-228600" algn="l" defTabSz="457200" rtl="0" eaLnBrk="0" fontAlgn="base" hangingPunct="0">
        <a:spcBef>
          <a:spcPct val="20000"/>
        </a:spcBef>
        <a:spcAft>
          <a:spcPts val="600"/>
        </a:spcAft>
        <a:buClr>
          <a:schemeClr val="tx2"/>
        </a:buClr>
        <a:buFont typeface="Symbol" pitchFamily="18" charset="2"/>
        <a:buChar char="-"/>
        <a:defRPr sz="12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ts val="600"/>
        </a:spcAft>
        <a:buClr>
          <a:schemeClr val="tx2"/>
        </a:buClr>
        <a:buFont typeface="Symbol" pitchFamily="18"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jcaldwell@howardcountymd.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de-DE" b="1" smtClean="0">
                <a:solidFill>
                  <a:schemeClr val="bg1"/>
                </a:solidFill>
                <a:latin typeface="Arial" charset="0"/>
                <a:cs typeface="Arial" charset="0"/>
              </a:rPr>
              <a:t>READY Rain Gardens</a:t>
            </a:r>
          </a:p>
        </p:txBody>
      </p:sp>
      <p:sp>
        <p:nvSpPr>
          <p:cNvPr id="16387" name="Subtitle 2"/>
          <p:cNvSpPr>
            <a:spLocks noGrp="1"/>
          </p:cNvSpPr>
          <p:nvPr>
            <p:ph type="subTitle" idx="1"/>
          </p:nvPr>
        </p:nvSpPr>
        <p:spPr>
          <a:xfrm>
            <a:off x="609600" y="3908425"/>
            <a:ext cx="8001000" cy="862013"/>
          </a:xfrm>
        </p:spPr>
        <p:txBody>
          <a:bodyPr/>
          <a:lstStyle/>
          <a:p>
            <a:r>
              <a:rPr lang="de-DE" smtClean="0">
                <a:solidFill>
                  <a:schemeClr val="bg1"/>
                </a:solidFill>
                <a:latin typeface="Arial" charset="0"/>
                <a:cs typeface="Arial" charset="0"/>
              </a:rPr>
              <a:t>Summer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2600" y="381000"/>
            <a:ext cx="6858000" cy="874713"/>
          </a:xfrm>
        </p:spPr>
        <p:txBody>
          <a:bodyPr/>
          <a:lstStyle/>
          <a:p>
            <a:r>
              <a:rPr lang="de-DE" smtClean="0">
                <a:latin typeface="Arial" charset="0"/>
                <a:cs typeface="Arial" charset="0"/>
              </a:rPr>
              <a:t>Restoring the Environment and Developing Youth</a:t>
            </a:r>
            <a:br>
              <a:rPr lang="de-DE" smtClean="0">
                <a:latin typeface="Arial" charset="0"/>
                <a:cs typeface="Arial" charset="0"/>
              </a:rPr>
            </a:br>
            <a:r>
              <a:rPr lang="de-DE" smtClean="0">
                <a:latin typeface="Arial" charset="0"/>
                <a:cs typeface="Arial" charset="0"/>
              </a:rPr>
              <a:t>(READY)</a:t>
            </a:r>
          </a:p>
        </p:txBody>
      </p:sp>
      <p:sp>
        <p:nvSpPr>
          <p:cNvPr id="17411" name="Text Placeholder 2"/>
          <p:cNvSpPr>
            <a:spLocks noGrp="1"/>
          </p:cNvSpPr>
          <p:nvPr>
            <p:ph type="body" sz="quarter" idx="13"/>
          </p:nvPr>
        </p:nvSpPr>
        <p:spPr>
          <a:xfrm>
            <a:off x="381000" y="2743200"/>
            <a:ext cx="3048000" cy="3886200"/>
          </a:xfrm>
        </p:spPr>
        <p:txBody>
          <a:bodyPr/>
          <a:lstStyle/>
          <a:p>
            <a:pPr marL="0" indent="0">
              <a:buFont typeface="Wingdings" pitchFamily="2" charset="2"/>
              <a:buNone/>
            </a:pPr>
            <a:r>
              <a:rPr lang="de-DE" sz="2400" smtClean="0">
                <a:latin typeface="Arial" charset="0"/>
                <a:cs typeface="Arial" charset="0"/>
              </a:rPr>
              <a:t>Creating green jobs for young adults, working to improve watershed health through reduction of stormwater runoff</a:t>
            </a:r>
            <a:br>
              <a:rPr lang="de-DE" sz="2400" smtClean="0">
                <a:latin typeface="Arial" charset="0"/>
                <a:cs typeface="Arial" charset="0"/>
              </a:rPr>
            </a:br>
            <a:endParaRPr lang="de-DE" sz="2400" smtClean="0">
              <a:latin typeface="Arial" charset="0"/>
              <a:cs typeface="Arial" charset="0"/>
            </a:endParaRPr>
          </a:p>
        </p:txBody>
      </p:sp>
      <p:pic>
        <p:nvPicPr>
          <p:cNvPr id="17412" name="Picture 1"/>
          <p:cNvPicPr>
            <a:picLocks noChangeAspect="1"/>
          </p:cNvPicPr>
          <p:nvPr/>
        </p:nvPicPr>
        <p:blipFill>
          <a:blip r:embed="rId3" cstate="print"/>
          <a:srcRect/>
          <a:stretch>
            <a:fillRect/>
          </a:stretch>
        </p:blipFill>
        <p:spPr bwMode="auto">
          <a:xfrm>
            <a:off x="3425825" y="2124075"/>
            <a:ext cx="5118100" cy="3429000"/>
          </a:xfrm>
          <a:prstGeom prst="rect">
            <a:avLst/>
          </a:prstGeom>
          <a:noFill/>
          <a:ln w="9525">
            <a:noFill/>
            <a:miter lim="800000"/>
            <a:headEnd/>
            <a:tailEnd/>
          </a:ln>
        </p:spPr>
      </p:pic>
      <p:pic>
        <p:nvPicPr>
          <p:cNvPr id="17413" name="Picture 5"/>
          <p:cNvPicPr>
            <a:picLocks noChangeAspect="1"/>
          </p:cNvPicPr>
          <p:nvPr/>
        </p:nvPicPr>
        <p:blipFill>
          <a:blip r:embed="rId4" cstate="print"/>
          <a:srcRect/>
          <a:stretch>
            <a:fillRect/>
          </a:stretch>
        </p:blipFill>
        <p:spPr bwMode="auto">
          <a:xfrm>
            <a:off x="1219200" y="1981200"/>
            <a:ext cx="119062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52675" y="381000"/>
            <a:ext cx="6257925" cy="874713"/>
          </a:xfrm>
        </p:spPr>
        <p:txBody>
          <a:bodyPr/>
          <a:lstStyle/>
          <a:p>
            <a:r>
              <a:rPr lang="de-DE" smtClean="0">
                <a:latin typeface="Arial" charset="0"/>
                <a:cs typeface="Arial" charset="0"/>
              </a:rPr>
              <a:t>Drivers</a:t>
            </a:r>
          </a:p>
        </p:txBody>
      </p:sp>
      <p:pic>
        <p:nvPicPr>
          <p:cNvPr id="18435" name="Picture 4"/>
          <p:cNvPicPr>
            <a:picLocks noChangeAspect="1"/>
          </p:cNvPicPr>
          <p:nvPr/>
        </p:nvPicPr>
        <p:blipFill>
          <a:blip r:embed="rId3" cstate="print"/>
          <a:srcRect/>
          <a:stretch>
            <a:fillRect/>
          </a:stretch>
        </p:blipFill>
        <p:spPr bwMode="auto">
          <a:xfrm>
            <a:off x="4497388" y="1371600"/>
            <a:ext cx="3884612" cy="5059363"/>
          </a:xfrm>
          <a:prstGeom prst="rect">
            <a:avLst/>
          </a:prstGeom>
          <a:noFill/>
          <a:ln w="9525">
            <a:noFill/>
            <a:miter lim="800000"/>
            <a:headEnd/>
            <a:tailEnd/>
          </a:ln>
        </p:spPr>
      </p:pic>
      <p:sp>
        <p:nvSpPr>
          <p:cNvPr id="7" name="Rectangle 3"/>
          <p:cNvSpPr>
            <a:spLocks noChangeArrowheads="1"/>
          </p:cNvSpPr>
          <p:nvPr/>
        </p:nvSpPr>
        <p:spPr bwMode="auto">
          <a:xfrm>
            <a:off x="381000" y="1343025"/>
            <a:ext cx="3962400"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buFont typeface="Arial" charset="0"/>
              <a:buChar char="•"/>
            </a:pPr>
            <a:r>
              <a:rPr lang="de-DE"/>
              <a:t>Increasingly difficult for young adults to find jobs</a:t>
            </a:r>
            <a:br>
              <a:rPr lang="de-DE"/>
            </a:br>
            <a:endParaRPr lang="de-DE"/>
          </a:p>
          <a:p>
            <a:pPr marL="285750" indent="-285750">
              <a:buFont typeface="Arial" charset="0"/>
              <a:buChar char="•"/>
            </a:pPr>
            <a:endParaRPr lang="de-DE"/>
          </a:p>
          <a:p>
            <a:pPr marL="285750" indent="-285750">
              <a:buFont typeface="Arial" charset="0"/>
              <a:buChar char="•"/>
            </a:pPr>
            <a:r>
              <a:rPr lang="de-DE"/>
              <a:t>2012 MS4 permit will, short-term, require treating 30% of impervious surfaces that have little stormwater runoff treatment</a:t>
            </a:r>
          </a:p>
          <a:p>
            <a:pPr marL="285750" indent="-285750"/>
            <a:endParaRPr lang="de-DE"/>
          </a:p>
          <a:p>
            <a:pPr marL="285750" indent="-285750"/>
            <a:endParaRPr lang="de-DE"/>
          </a:p>
          <a:p>
            <a:pPr marL="285750" indent="-285750">
              <a:buFont typeface="Arial" charset="0"/>
              <a:buChar char="•"/>
            </a:pPr>
            <a:r>
              <a:rPr lang="de-DE"/>
              <a:t>Implementation of Stormwater Remediation Fee affects all, including non-profits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42875" y="1219200"/>
            <a:ext cx="8467725" cy="2209800"/>
          </a:xfrm>
          <a:prstGeom prst="rect">
            <a:avLst/>
          </a:prstGeom>
          <a:solidFill>
            <a:srgbClr val="F3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9459" name="Title 1"/>
          <p:cNvSpPr>
            <a:spLocks noGrp="1"/>
          </p:cNvSpPr>
          <p:nvPr>
            <p:ph type="title"/>
          </p:nvPr>
        </p:nvSpPr>
        <p:spPr>
          <a:xfrm>
            <a:off x="2352675" y="381000"/>
            <a:ext cx="6257925" cy="874713"/>
          </a:xfrm>
        </p:spPr>
        <p:txBody>
          <a:bodyPr/>
          <a:lstStyle/>
          <a:p>
            <a:r>
              <a:rPr lang="de-DE" smtClean="0">
                <a:latin typeface="Arial" charset="0"/>
                <a:cs typeface="Arial" charset="0"/>
              </a:rPr>
              <a:t>Organization and Participant Network</a:t>
            </a:r>
            <a:endParaRPr lang="de-DE" sz="3200" smtClean="0">
              <a:latin typeface="Arial" charset="0"/>
              <a:cs typeface="Arial" charset="0"/>
            </a:endParaRPr>
          </a:p>
        </p:txBody>
      </p:sp>
      <p:pic>
        <p:nvPicPr>
          <p:cNvPr id="19460" name="Picture 3"/>
          <p:cNvPicPr>
            <a:picLocks noChangeAspect="1"/>
          </p:cNvPicPr>
          <p:nvPr/>
        </p:nvPicPr>
        <p:blipFill>
          <a:blip r:embed="rId3" cstate="print"/>
          <a:srcRect/>
          <a:stretch>
            <a:fillRect/>
          </a:stretch>
        </p:blipFill>
        <p:spPr bwMode="auto">
          <a:xfrm>
            <a:off x="5975350" y="1406525"/>
            <a:ext cx="2482850" cy="973138"/>
          </a:xfrm>
          <a:prstGeom prst="rect">
            <a:avLst/>
          </a:prstGeom>
          <a:noFill/>
          <a:ln w="9525">
            <a:noFill/>
            <a:miter lim="800000"/>
            <a:headEnd/>
            <a:tailEnd/>
          </a:ln>
        </p:spPr>
      </p:pic>
      <p:pic>
        <p:nvPicPr>
          <p:cNvPr id="19461" name="Picture 5"/>
          <p:cNvPicPr>
            <a:picLocks noChangeAspect="1"/>
          </p:cNvPicPr>
          <p:nvPr/>
        </p:nvPicPr>
        <p:blipFill>
          <a:blip r:embed="rId4" cstate="print"/>
          <a:srcRect/>
          <a:stretch>
            <a:fillRect/>
          </a:stretch>
        </p:blipFill>
        <p:spPr bwMode="auto">
          <a:xfrm>
            <a:off x="1981200" y="1465263"/>
            <a:ext cx="2057400" cy="855662"/>
          </a:xfrm>
          <a:prstGeom prst="rect">
            <a:avLst/>
          </a:prstGeom>
          <a:noFill/>
          <a:ln w="9525">
            <a:noFill/>
            <a:miter lim="800000"/>
            <a:headEnd/>
            <a:tailEnd/>
          </a:ln>
        </p:spPr>
      </p:pic>
      <p:pic>
        <p:nvPicPr>
          <p:cNvPr id="19462" name="Picture 6"/>
          <p:cNvPicPr>
            <a:picLocks noChangeAspect="1"/>
          </p:cNvPicPr>
          <p:nvPr/>
        </p:nvPicPr>
        <p:blipFill>
          <a:blip r:embed="rId5" cstate="print"/>
          <a:srcRect/>
          <a:stretch>
            <a:fillRect/>
          </a:stretch>
        </p:blipFill>
        <p:spPr bwMode="auto">
          <a:xfrm>
            <a:off x="6705600" y="2636838"/>
            <a:ext cx="1371600" cy="547687"/>
          </a:xfrm>
          <a:prstGeom prst="rect">
            <a:avLst/>
          </a:prstGeom>
          <a:noFill/>
          <a:ln w="9525">
            <a:noFill/>
            <a:miter lim="800000"/>
            <a:headEnd/>
            <a:tailEnd/>
          </a:ln>
        </p:spPr>
      </p:pic>
      <p:pic>
        <p:nvPicPr>
          <p:cNvPr id="19463" name="Picture 7"/>
          <p:cNvPicPr>
            <a:picLocks noChangeAspect="1"/>
          </p:cNvPicPr>
          <p:nvPr/>
        </p:nvPicPr>
        <p:blipFill>
          <a:blip r:embed="rId6" cstate="print"/>
          <a:srcRect/>
          <a:stretch>
            <a:fillRect/>
          </a:stretch>
        </p:blipFill>
        <p:spPr bwMode="auto">
          <a:xfrm>
            <a:off x="4876800" y="2636838"/>
            <a:ext cx="1144588" cy="547687"/>
          </a:xfrm>
          <a:prstGeom prst="rect">
            <a:avLst/>
          </a:prstGeom>
          <a:noFill/>
          <a:ln w="9525">
            <a:noFill/>
            <a:miter lim="800000"/>
            <a:headEnd/>
            <a:tailEnd/>
          </a:ln>
        </p:spPr>
      </p:pic>
      <p:pic>
        <p:nvPicPr>
          <p:cNvPr id="19464" name="Picture 8"/>
          <p:cNvPicPr>
            <a:picLocks noChangeAspect="1"/>
          </p:cNvPicPr>
          <p:nvPr/>
        </p:nvPicPr>
        <p:blipFill>
          <a:blip r:embed="rId7" cstate="print"/>
          <a:srcRect/>
          <a:stretch>
            <a:fillRect/>
          </a:stretch>
        </p:blipFill>
        <p:spPr bwMode="auto">
          <a:xfrm>
            <a:off x="4375150" y="3886200"/>
            <a:ext cx="1190625" cy="1295400"/>
          </a:xfrm>
          <a:prstGeom prst="rect">
            <a:avLst/>
          </a:prstGeom>
          <a:noFill/>
          <a:ln w="9525">
            <a:noFill/>
            <a:miter lim="800000"/>
            <a:headEnd/>
            <a:tailEnd/>
          </a:ln>
        </p:spPr>
      </p:pic>
      <p:pic>
        <p:nvPicPr>
          <p:cNvPr id="19465" name="Picture 9"/>
          <p:cNvPicPr>
            <a:picLocks noChangeAspect="1"/>
          </p:cNvPicPr>
          <p:nvPr/>
        </p:nvPicPr>
        <p:blipFill>
          <a:blip r:embed="rId8" cstate="print"/>
          <a:srcRect/>
          <a:stretch>
            <a:fillRect/>
          </a:stretch>
        </p:blipFill>
        <p:spPr bwMode="auto">
          <a:xfrm>
            <a:off x="4356100" y="1371600"/>
            <a:ext cx="1273175" cy="1066800"/>
          </a:xfrm>
          <a:prstGeom prst="rect">
            <a:avLst/>
          </a:prstGeom>
          <a:noFill/>
          <a:ln w="9525">
            <a:noFill/>
            <a:miter lim="800000"/>
            <a:headEnd/>
            <a:tailEnd/>
          </a:ln>
        </p:spPr>
      </p:pic>
      <p:sp>
        <p:nvSpPr>
          <p:cNvPr id="14" name="Right Brace 13"/>
          <p:cNvSpPr/>
          <p:nvPr/>
        </p:nvSpPr>
        <p:spPr>
          <a:xfrm rot="5400000">
            <a:off x="5102225" y="415925"/>
            <a:ext cx="342900" cy="6369050"/>
          </a:xfrm>
          <a:prstGeom prst="rightBrace">
            <a:avLst>
              <a:gd name="adj1" fmla="val 83333"/>
              <a:gd name="adj2" fmla="val 5465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cs typeface="Arial" charset="0"/>
            </a:endParaRPr>
          </a:p>
        </p:txBody>
      </p:sp>
      <p:sp>
        <p:nvSpPr>
          <p:cNvPr id="19467" name="TextBox 14"/>
          <p:cNvSpPr txBox="1">
            <a:spLocks noChangeArrowheads="1"/>
          </p:cNvSpPr>
          <p:nvPr/>
        </p:nvSpPr>
        <p:spPr bwMode="auto">
          <a:xfrm>
            <a:off x="228600" y="1524000"/>
            <a:ext cx="1828800" cy="738188"/>
          </a:xfrm>
          <a:prstGeom prst="rect">
            <a:avLst/>
          </a:prstGeom>
          <a:noFill/>
          <a:ln w="9525">
            <a:noFill/>
            <a:miter lim="800000"/>
            <a:headEnd/>
            <a:tailEnd/>
          </a:ln>
        </p:spPr>
        <p:txBody>
          <a:bodyPr>
            <a:spAutoFit/>
          </a:bodyPr>
          <a:lstStyle/>
          <a:p>
            <a:r>
              <a:rPr lang="de-DE" sz="1400">
                <a:latin typeface="Arial" charset="0"/>
              </a:rPr>
              <a:t>14 Congregations</a:t>
            </a:r>
          </a:p>
          <a:p>
            <a:r>
              <a:rPr lang="de-DE" sz="1400">
                <a:latin typeface="Arial" charset="0"/>
              </a:rPr>
              <a:t>representing</a:t>
            </a:r>
          </a:p>
          <a:p>
            <a:r>
              <a:rPr lang="de-DE" sz="1400">
                <a:latin typeface="Arial" charset="0"/>
              </a:rPr>
              <a:t>&gt;15,000 people</a:t>
            </a:r>
          </a:p>
        </p:txBody>
      </p:sp>
      <p:sp>
        <p:nvSpPr>
          <p:cNvPr id="17" name="Left Bracket 16"/>
          <p:cNvSpPr/>
          <p:nvPr/>
        </p:nvSpPr>
        <p:spPr>
          <a:xfrm rot="10800000">
            <a:off x="1781175" y="1524000"/>
            <a:ext cx="66675" cy="744538"/>
          </a:xfrm>
          <a:prstGeom prst="leftBracket">
            <a:avLst>
              <a:gd name="adj" fmla="val 9333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cs typeface="Arial" charset="0"/>
            </a:endParaRPr>
          </a:p>
        </p:txBody>
      </p:sp>
      <p:sp>
        <p:nvSpPr>
          <p:cNvPr id="19469" name="TextBox 17"/>
          <p:cNvSpPr txBox="1">
            <a:spLocks noChangeArrowheads="1"/>
          </p:cNvSpPr>
          <p:nvPr/>
        </p:nvSpPr>
        <p:spPr bwMode="auto">
          <a:xfrm>
            <a:off x="5883275" y="3916363"/>
            <a:ext cx="2879725" cy="2246312"/>
          </a:xfrm>
          <a:prstGeom prst="rect">
            <a:avLst/>
          </a:prstGeom>
          <a:noFill/>
          <a:ln w="9525">
            <a:noFill/>
            <a:miter lim="800000"/>
            <a:headEnd/>
            <a:tailEnd/>
          </a:ln>
        </p:spPr>
        <p:txBody>
          <a:bodyPr>
            <a:spAutoFit/>
          </a:bodyPr>
          <a:lstStyle/>
          <a:p>
            <a:pPr marL="285750" indent="-285750">
              <a:lnSpc>
                <a:spcPct val="200000"/>
              </a:lnSpc>
              <a:buFont typeface="Arial" charset="0"/>
              <a:buChar char="•"/>
            </a:pPr>
            <a:r>
              <a:rPr lang="de-DE" sz="1400">
                <a:solidFill>
                  <a:srgbClr val="3333CC"/>
                </a:solidFill>
                <a:latin typeface="Arial" charset="0"/>
              </a:rPr>
              <a:t>31 young adults, ages 16-24</a:t>
            </a:r>
          </a:p>
          <a:p>
            <a:pPr marL="285750" indent="-285750">
              <a:lnSpc>
                <a:spcPct val="200000"/>
              </a:lnSpc>
              <a:buFont typeface="Arial" charset="0"/>
              <a:buChar char="•"/>
            </a:pPr>
            <a:r>
              <a:rPr lang="de-DE" sz="1400">
                <a:solidFill>
                  <a:srgbClr val="3333CC"/>
                </a:solidFill>
                <a:latin typeface="Arial" charset="0"/>
              </a:rPr>
              <a:t>Paid living wages</a:t>
            </a:r>
          </a:p>
          <a:p>
            <a:pPr marL="285750" indent="-285750">
              <a:buFont typeface="Arial" charset="0"/>
              <a:buChar char="•"/>
            </a:pPr>
            <a:r>
              <a:rPr lang="de-DE" sz="1400">
                <a:solidFill>
                  <a:srgbClr val="3333CC"/>
                </a:solidFill>
                <a:latin typeface="Arial" charset="0"/>
              </a:rPr>
              <a:t>Rain gardens and conservation landscaping</a:t>
            </a:r>
          </a:p>
          <a:p>
            <a:pPr marL="285750" indent="-285750">
              <a:lnSpc>
                <a:spcPct val="200000"/>
              </a:lnSpc>
              <a:buFont typeface="Arial" charset="0"/>
              <a:buChar char="•"/>
            </a:pPr>
            <a:r>
              <a:rPr lang="de-DE" sz="1400">
                <a:solidFill>
                  <a:srgbClr val="3333CC"/>
                </a:solidFill>
                <a:latin typeface="Arial" charset="0"/>
              </a:rPr>
              <a:t>Environmental education</a:t>
            </a:r>
          </a:p>
          <a:p>
            <a:pPr marL="285750" indent="-285750">
              <a:buFont typeface="Arial" charset="0"/>
              <a:buChar char="•"/>
            </a:pPr>
            <a:r>
              <a:rPr lang="de-DE" sz="1400">
                <a:solidFill>
                  <a:srgbClr val="3333CC"/>
                </a:solidFill>
                <a:latin typeface="Arial" charset="0"/>
              </a:rPr>
              <a:t>Exposure to potential future employers</a:t>
            </a:r>
          </a:p>
        </p:txBody>
      </p:sp>
      <p:pic>
        <p:nvPicPr>
          <p:cNvPr id="19470" name="Picture 19"/>
          <p:cNvPicPr>
            <a:picLocks noChangeAspect="1"/>
          </p:cNvPicPr>
          <p:nvPr/>
        </p:nvPicPr>
        <p:blipFill>
          <a:blip r:embed="rId9" cstate="print"/>
          <a:srcRect/>
          <a:stretch>
            <a:fillRect/>
          </a:stretch>
        </p:blipFill>
        <p:spPr bwMode="auto">
          <a:xfrm>
            <a:off x="304800" y="3921125"/>
            <a:ext cx="3565525" cy="2520950"/>
          </a:xfrm>
          <a:prstGeom prst="rect">
            <a:avLst/>
          </a:prstGeom>
          <a:noFill/>
          <a:ln w="9525">
            <a:noFill/>
            <a:miter lim="800000"/>
            <a:headEnd/>
            <a:tailEnd/>
          </a:ln>
        </p:spPr>
      </p:pic>
      <p:pic>
        <p:nvPicPr>
          <p:cNvPr id="19471" name="Picture 4"/>
          <p:cNvPicPr>
            <a:picLocks noChangeAspect="1"/>
          </p:cNvPicPr>
          <p:nvPr/>
        </p:nvPicPr>
        <p:blipFill>
          <a:blip r:embed="rId10" cstate="print"/>
          <a:srcRect/>
          <a:stretch>
            <a:fillRect/>
          </a:stretch>
        </p:blipFill>
        <p:spPr bwMode="auto">
          <a:xfrm>
            <a:off x="914400" y="2636838"/>
            <a:ext cx="3394075" cy="57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52675" y="381000"/>
            <a:ext cx="6257925" cy="874713"/>
          </a:xfrm>
        </p:spPr>
        <p:txBody>
          <a:bodyPr/>
          <a:lstStyle/>
          <a:p>
            <a:r>
              <a:rPr lang="de-DE" smtClean="0">
                <a:latin typeface="Arial" charset="0"/>
                <a:cs typeface="Arial" charset="0"/>
              </a:rPr>
              <a:t>What READY Accomplished</a:t>
            </a:r>
          </a:p>
        </p:txBody>
      </p:sp>
      <p:sp>
        <p:nvSpPr>
          <p:cNvPr id="20483" name="Rectangle 3"/>
          <p:cNvSpPr>
            <a:spLocks noChangeArrowheads="1"/>
          </p:cNvSpPr>
          <p:nvPr/>
        </p:nvSpPr>
        <p:spPr bwMode="auto">
          <a:xfrm>
            <a:off x="4114800" y="1352550"/>
            <a:ext cx="4648200" cy="2032000"/>
          </a:xfrm>
          <a:prstGeom prst="rect">
            <a:avLst/>
          </a:prstGeom>
          <a:noFill/>
          <a:ln w="9525">
            <a:noFill/>
            <a:miter lim="800000"/>
            <a:headEnd/>
            <a:tailEnd/>
          </a:ln>
        </p:spPr>
        <p:txBody>
          <a:bodyPr>
            <a:spAutoFit/>
          </a:bodyPr>
          <a:lstStyle/>
          <a:p>
            <a:pPr marL="285750" indent="-285750">
              <a:buFont typeface="Arial" charset="0"/>
              <a:buChar char="•"/>
            </a:pPr>
            <a:r>
              <a:rPr lang="de-DE" sz="1400"/>
              <a:t>In 2012, 31 rain gardens and conservation landscapes</a:t>
            </a:r>
            <a:br>
              <a:rPr lang="de-DE" sz="1400"/>
            </a:br>
            <a:endParaRPr lang="de-DE" sz="1400"/>
          </a:p>
          <a:p>
            <a:pPr marL="285750" indent="-285750">
              <a:buFont typeface="Arial" charset="0"/>
              <a:buChar char="•"/>
            </a:pPr>
            <a:r>
              <a:rPr lang="de-DE" sz="1400"/>
              <a:t>Treated ˜200,000 sq. ft. of  impervious surfaces</a:t>
            </a:r>
            <a:br>
              <a:rPr lang="de-DE" sz="1400"/>
            </a:br>
            <a:endParaRPr lang="de-DE" sz="1400"/>
          </a:p>
          <a:p>
            <a:pPr marL="285750" indent="-285750">
              <a:buFont typeface="Arial" charset="0"/>
              <a:buChar char="•"/>
            </a:pPr>
            <a:r>
              <a:rPr lang="de-DE" sz="1400"/>
              <a:t>Locations: prominent institutional properties (schools, congregational grounds, homeowner association properties)</a:t>
            </a:r>
          </a:p>
        </p:txBody>
      </p:sp>
      <p:sp>
        <p:nvSpPr>
          <p:cNvPr id="6" name="TextBox 5"/>
          <p:cNvSpPr txBox="1"/>
          <p:nvPr/>
        </p:nvSpPr>
        <p:spPr>
          <a:xfrm>
            <a:off x="609600" y="1473200"/>
            <a:ext cx="3276600" cy="231775"/>
          </a:xfrm>
          <a:prstGeom prst="rect">
            <a:avLst/>
          </a:prstGeom>
          <a:solidFill>
            <a:schemeClr val="accent2"/>
          </a:solidFill>
          <a:ln>
            <a:solidFill>
              <a:schemeClr val="tx1">
                <a:lumMod val="65000"/>
                <a:lumOff val="35000"/>
              </a:schemeClr>
            </a:solidFill>
          </a:ln>
        </p:spPr>
        <p:txBody>
          <a:bodyPr>
            <a:spAutoFit/>
          </a:bodyPr>
          <a:lstStyle/>
          <a:p>
            <a:r>
              <a:rPr lang="de-DE" sz="900" b="1">
                <a:solidFill>
                  <a:schemeClr val="bg2"/>
                </a:solidFill>
              </a:rPr>
              <a:t>LOCATIONS</a:t>
            </a:r>
            <a:endParaRPr lang="de-DE" sz="900">
              <a:solidFill>
                <a:schemeClr val="bg2"/>
              </a:solidFill>
            </a:endParaRPr>
          </a:p>
        </p:txBody>
      </p:sp>
      <p:sp>
        <p:nvSpPr>
          <p:cNvPr id="20485" name="Text Placeholder 9"/>
          <p:cNvSpPr>
            <a:spLocks noGrp="1"/>
          </p:cNvSpPr>
          <p:nvPr>
            <p:ph type="body" sz="quarter" idx="4294967295"/>
          </p:nvPr>
        </p:nvSpPr>
        <p:spPr>
          <a:xfrm>
            <a:off x="609600" y="1701800"/>
            <a:ext cx="3276600" cy="4318000"/>
          </a:xfrm>
          <a:ln>
            <a:solidFill>
              <a:schemeClr val="tx1"/>
            </a:solidFill>
          </a:ln>
        </p:spPr>
        <p:txBody>
          <a:bodyPr anchor="t"/>
          <a:lstStyle/>
          <a:p>
            <a:pPr marL="0" indent="0">
              <a:spcBef>
                <a:spcPct val="0"/>
              </a:spcBef>
              <a:spcAft>
                <a:spcPct val="0"/>
              </a:spcAft>
              <a:buFont typeface="Wingdings" pitchFamily="2" charset="2"/>
              <a:buNone/>
            </a:pPr>
            <a:endParaRPr lang="en-US" sz="1400" smtClean="0">
              <a:latin typeface="Arial" charset="0"/>
              <a:cs typeface="Arial" charset="0"/>
            </a:endParaRPr>
          </a:p>
          <a:p>
            <a:pPr marL="0" indent="0">
              <a:spcBef>
                <a:spcPct val="0"/>
              </a:spcBef>
              <a:spcAft>
                <a:spcPct val="0"/>
              </a:spcAft>
              <a:buFont typeface="Wingdings" pitchFamily="2" charset="2"/>
              <a:buNone/>
            </a:pPr>
            <a:r>
              <a:rPr lang="en-US" sz="1400" smtClean="0">
                <a:latin typeface="Arial" charset="0"/>
                <a:cs typeface="Arial" charset="0"/>
              </a:rPr>
              <a:t>Beth Shalom Congregation</a:t>
            </a:r>
            <a:br>
              <a:rPr lang="en-US" sz="1400" smtClean="0">
                <a:latin typeface="Arial" charset="0"/>
                <a:cs typeface="Arial" charset="0"/>
              </a:rPr>
            </a:br>
            <a:r>
              <a:rPr lang="en-US" sz="1400" smtClean="0">
                <a:latin typeface="Arial" charset="0"/>
                <a:cs typeface="Arial" charset="0"/>
              </a:rPr>
              <a:t>Bethany United Methodist Church</a:t>
            </a:r>
          </a:p>
          <a:p>
            <a:pPr marL="0" indent="0">
              <a:spcBef>
                <a:spcPct val="0"/>
              </a:spcBef>
              <a:spcAft>
                <a:spcPct val="0"/>
              </a:spcAft>
              <a:buFont typeface="Wingdings" pitchFamily="2" charset="2"/>
              <a:buNone/>
            </a:pPr>
            <a:r>
              <a:rPr lang="en-US" sz="1400" smtClean="0">
                <a:latin typeface="Arial" charset="0"/>
                <a:cs typeface="Arial" charset="0"/>
              </a:rPr>
              <a:t>Dorsey Emmanuel United Methodist</a:t>
            </a:r>
          </a:p>
          <a:p>
            <a:pPr marL="0" indent="0">
              <a:spcBef>
                <a:spcPct val="0"/>
              </a:spcBef>
              <a:spcAft>
                <a:spcPct val="0"/>
              </a:spcAft>
              <a:buFont typeface="Wingdings" pitchFamily="2" charset="2"/>
              <a:buNone/>
            </a:pPr>
            <a:r>
              <a:rPr lang="en-US" sz="1400" smtClean="0">
                <a:latin typeface="Arial" charset="0"/>
                <a:cs typeface="Arial" charset="0"/>
              </a:rPr>
              <a:t>The Enclave at Ellicott Hills</a:t>
            </a:r>
          </a:p>
          <a:p>
            <a:pPr marL="0" indent="0">
              <a:spcBef>
                <a:spcPct val="0"/>
              </a:spcBef>
              <a:spcAft>
                <a:spcPct val="0"/>
              </a:spcAft>
              <a:buFont typeface="Wingdings" pitchFamily="2" charset="2"/>
              <a:buNone/>
            </a:pPr>
            <a:r>
              <a:rPr lang="en-US" sz="1400" smtClean="0">
                <a:latin typeface="Arial" charset="0"/>
                <a:cs typeface="Arial" charset="0"/>
              </a:rPr>
              <a:t>Forest Ridge Elementary School</a:t>
            </a:r>
          </a:p>
          <a:p>
            <a:pPr marL="0" indent="0">
              <a:spcBef>
                <a:spcPct val="0"/>
              </a:spcBef>
              <a:spcAft>
                <a:spcPct val="0"/>
              </a:spcAft>
              <a:buFont typeface="Wingdings" pitchFamily="2" charset="2"/>
              <a:buNone/>
            </a:pPr>
            <a:r>
              <a:rPr lang="en-US" sz="1400" smtClean="0">
                <a:latin typeface="Arial" charset="0"/>
                <a:cs typeface="Arial" charset="0"/>
              </a:rPr>
              <a:t>Franciscan Friars’ Provincial House</a:t>
            </a:r>
          </a:p>
          <a:p>
            <a:pPr marL="0" indent="0">
              <a:spcBef>
                <a:spcPct val="0"/>
              </a:spcBef>
              <a:spcAft>
                <a:spcPct val="0"/>
              </a:spcAft>
              <a:buFont typeface="Wingdings" pitchFamily="2" charset="2"/>
              <a:buNone/>
            </a:pPr>
            <a:r>
              <a:rPr lang="en-US" sz="1400" smtClean="0">
                <a:latin typeface="Arial" charset="0"/>
                <a:cs typeface="Arial" charset="0"/>
              </a:rPr>
              <a:t>Glen Mar United Methodist Church</a:t>
            </a:r>
          </a:p>
          <a:p>
            <a:pPr marL="0" indent="0">
              <a:spcBef>
                <a:spcPct val="0"/>
              </a:spcBef>
              <a:spcAft>
                <a:spcPct val="0"/>
              </a:spcAft>
              <a:buFont typeface="Wingdings" pitchFamily="2" charset="2"/>
              <a:buNone/>
            </a:pPr>
            <a:r>
              <a:rPr lang="en-US" sz="1400" smtClean="0">
                <a:latin typeface="Arial" charset="0"/>
                <a:cs typeface="Arial" charset="0"/>
              </a:rPr>
              <a:t>Howard Community College</a:t>
            </a:r>
          </a:p>
          <a:p>
            <a:pPr marL="0" indent="0">
              <a:spcBef>
                <a:spcPct val="0"/>
              </a:spcBef>
              <a:spcAft>
                <a:spcPct val="0"/>
              </a:spcAft>
              <a:buFont typeface="Wingdings" pitchFamily="2" charset="2"/>
              <a:buNone/>
            </a:pPr>
            <a:r>
              <a:rPr lang="en-US" sz="1400" smtClean="0">
                <a:latin typeface="Arial" charset="0"/>
                <a:cs typeface="Arial" charset="0"/>
              </a:rPr>
              <a:t>Manor Woods Elementary School</a:t>
            </a:r>
          </a:p>
          <a:p>
            <a:pPr marL="0" indent="0">
              <a:spcBef>
                <a:spcPct val="0"/>
              </a:spcBef>
              <a:spcAft>
                <a:spcPct val="0"/>
              </a:spcAft>
              <a:buFont typeface="Wingdings" pitchFamily="2" charset="2"/>
              <a:buNone/>
            </a:pPr>
            <a:r>
              <a:rPr lang="en-US" sz="1400" smtClean="0">
                <a:latin typeface="Arial" charset="0"/>
                <a:cs typeface="Arial" charset="0"/>
              </a:rPr>
              <a:t>Morningside Park Senior Apartments</a:t>
            </a:r>
          </a:p>
          <a:p>
            <a:pPr marL="0" indent="0">
              <a:spcBef>
                <a:spcPct val="0"/>
              </a:spcBef>
              <a:spcAft>
                <a:spcPct val="0"/>
              </a:spcAft>
              <a:buFont typeface="Wingdings" pitchFamily="2" charset="2"/>
              <a:buNone/>
            </a:pPr>
            <a:r>
              <a:rPr lang="en-US" sz="1400" smtClean="0">
                <a:latin typeface="Arial" charset="0"/>
                <a:cs typeface="Arial" charset="0"/>
              </a:rPr>
              <a:t>Oakland Mills Interfaith Center</a:t>
            </a:r>
          </a:p>
          <a:p>
            <a:pPr marL="0" indent="0">
              <a:spcBef>
                <a:spcPct val="0"/>
              </a:spcBef>
              <a:spcAft>
                <a:spcPct val="0"/>
              </a:spcAft>
              <a:buFont typeface="Wingdings" pitchFamily="2" charset="2"/>
              <a:buNone/>
            </a:pPr>
            <a:r>
              <a:rPr lang="en-US" sz="1400" smtClean="0">
                <a:latin typeface="Arial" charset="0"/>
                <a:cs typeface="Arial" charset="0"/>
              </a:rPr>
              <a:t>Owen Brown Interfaith Center</a:t>
            </a:r>
          </a:p>
          <a:p>
            <a:pPr marL="0" indent="0">
              <a:spcBef>
                <a:spcPct val="0"/>
              </a:spcBef>
              <a:spcAft>
                <a:spcPct val="0"/>
              </a:spcAft>
              <a:buFont typeface="Wingdings" pitchFamily="2" charset="2"/>
              <a:buNone/>
            </a:pPr>
            <a:r>
              <a:rPr lang="en-US" sz="1400" smtClean="0">
                <a:latin typeface="Arial" charset="0"/>
                <a:cs typeface="Arial" charset="0"/>
              </a:rPr>
              <a:t>Rockburn Elementary School</a:t>
            </a:r>
          </a:p>
          <a:p>
            <a:pPr marL="0" indent="0">
              <a:spcBef>
                <a:spcPct val="0"/>
              </a:spcBef>
              <a:spcAft>
                <a:spcPct val="0"/>
              </a:spcAft>
              <a:buFont typeface="Wingdings" pitchFamily="2" charset="2"/>
              <a:buNone/>
            </a:pPr>
            <a:r>
              <a:rPr lang="en-US" sz="1400" smtClean="0">
                <a:latin typeface="Arial" charset="0"/>
                <a:cs typeface="Arial" charset="0"/>
              </a:rPr>
              <a:t>Spring Breeze Community Association</a:t>
            </a:r>
          </a:p>
          <a:p>
            <a:pPr marL="0" indent="0">
              <a:spcBef>
                <a:spcPct val="0"/>
              </a:spcBef>
              <a:spcAft>
                <a:spcPct val="0"/>
              </a:spcAft>
              <a:buFont typeface="Wingdings" pitchFamily="2" charset="2"/>
              <a:buNone/>
            </a:pPr>
            <a:r>
              <a:rPr lang="en-US" sz="1400" smtClean="0">
                <a:latin typeface="Arial" charset="0"/>
                <a:cs typeface="Arial" charset="0"/>
              </a:rPr>
              <a:t>Temple Isaiah</a:t>
            </a:r>
          </a:p>
          <a:p>
            <a:pPr marL="0" indent="0">
              <a:spcBef>
                <a:spcPct val="0"/>
              </a:spcBef>
              <a:spcAft>
                <a:spcPct val="0"/>
              </a:spcAft>
              <a:buFont typeface="Wingdings" pitchFamily="2" charset="2"/>
              <a:buNone/>
            </a:pPr>
            <a:r>
              <a:rPr lang="en-US" sz="1400" smtClean="0">
                <a:latin typeface="Arial" charset="0"/>
                <a:cs typeface="Arial" charset="0"/>
              </a:rPr>
              <a:t>Wilde Lake Interfaith Center</a:t>
            </a:r>
          </a:p>
        </p:txBody>
      </p:sp>
      <p:pic>
        <p:nvPicPr>
          <p:cNvPr id="20486" name="Picture 7"/>
          <p:cNvPicPr>
            <a:picLocks noChangeAspect="1"/>
          </p:cNvPicPr>
          <p:nvPr/>
        </p:nvPicPr>
        <p:blipFill>
          <a:blip r:embed="rId3" cstate="print"/>
          <a:srcRect/>
          <a:stretch>
            <a:fillRect/>
          </a:stretch>
        </p:blipFill>
        <p:spPr bwMode="auto">
          <a:xfrm>
            <a:off x="4487863" y="3733800"/>
            <a:ext cx="4198937" cy="279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p:cNvPicPr>
          <p:nvPr/>
        </p:nvPicPr>
        <p:blipFill>
          <a:blip r:embed="rId3" cstate="print"/>
          <a:srcRect/>
          <a:stretch>
            <a:fillRect/>
          </a:stretch>
        </p:blipFill>
        <p:spPr bwMode="auto">
          <a:xfrm>
            <a:off x="7086600" y="4311650"/>
            <a:ext cx="1882775" cy="2262188"/>
          </a:xfrm>
          <a:prstGeom prst="rect">
            <a:avLst/>
          </a:prstGeom>
          <a:noFill/>
          <a:ln w="9525">
            <a:noFill/>
            <a:miter lim="800000"/>
            <a:headEnd/>
            <a:tailEnd/>
          </a:ln>
        </p:spPr>
      </p:pic>
      <p:sp>
        <p:nvSpPr>
          <p:cNvPr id="21507" name="Title 1"/>
          <p:cNvSpPr>
            <a:spLocks noGrp="1"/>
          </p:cNvSpPr>
          <p:nvPr>
            <p:ph type="title"/>
          </p:nvPr>
        </p:nvSpPr>
        <p:spPr>
          <a:xfrm>
            <a:off x="2352675" y="381000"/>
            <a:ext cx="6257925" cy="874713"/>
          </a:xfrm>
        </p:spPr>
        <p:txBody>
          <a:bodyPr/>
          <a:lstStyle/>
          <a:p>
            <a:r>
              <a:rPr lang="de-DE" smtClean="0">
                <a:latin typeface="Arial" charset="0"/>
                <a:cs typeface="Arial" charset="0"/>
              </a:rPr>
              <a:t>Working, Learning, Making a Difference</a:t>
            </a:r>
          </a:p>
        </p:txBody>
      </p:sp>
      <p:pic>
        <p:nvPicPr>
          <p:cNvPr id="21508" name="Picture 5"/>
          <p:cNvPicPr>
            <a:picLocks noChangeAspect="1"/>
          </p:cNvPicPr>
          <p:nvPr/>
        </p:nvPicPr>
        <p:blipFill>
          <a:blip r:embed="rId4" cstate="print"/>
          <a:srcRect/>
          <a:stretch>
            <a:fillRect/>
          </a:stretch>
        </p:blipFill>
        <p:spPr bwMode="auto">
          <a:xfrm>
            <a:off x="838200" y="1546225"/>
            <a:ext cx="2514600" cy="1662113"/>
          </a:xfrm>
          <a:prstGeom prst="rect">
            <a:avLst/>
          </a:prstGeom>
          <a:noFill/>
          <a:ln w="9525">
            <a:noFill/>
            <a:miter lim="800000"/>
            <a:headEnd/>
            <a:tailEnd/>
          </a:ln>
        </p:spPr>
      </p:pic>
      <p:pic>
        <p:nvPicPr>
          <p:cNvPr id="21509" name="Picture 6"/>
          <p:cNvPicPr>
            <a:picLocks noChangeAspect="1"/>
          </p:cNvPicPr>
          <p:nvPr/>
        </p:nvPicPr>
        <p:blipFill>
          <a:blip r:embed="rId5" cstate="print"/>
          <a:srcRect/>
          <a:stretch>
            <a:fillRect/>
          </a:stretch>
        </p:blipFill>
        <p:spPr bwMode="auto">
          <a:xfrm>
            <a:off x="2514600" y="2857500"/>
            <a:ext cx="2514600" cy="1885950"/>
          </a:xfrm>
          <a:prstGeom prst="rect">
            <a:avLst/>
          </a:prstGeom>
          <a:noFill/>
          <a:ln w="9525">
            <a:noFill/>
            <a:miter lim="800000"/>
            <a:headEnd/>
            <a:tailEnd/>
          </a:ln>
        </p:spPr>
      </p:pic>
      <p:pic>
        <p:nvPicPr>
          <p:cNvPr id="21510" name="Picture 4"/>
          <p:cNvPicPr>
            <a:picLocks noChangeAspect="1"/>
          </p:cNvPicPr>
          <p:nvPr/>
        </p:nvPicPr>
        <p:blipFill>
          <a:blip r:embed="rId6" cstate="print"/>
          <a:srcRect/>
          <a:stretch>
            <a:fillRect/>
          </a:stretch>
        </p:blipFill>
        <p:spPr bwMode="auto">
          <a:xfrm>
            <a:off x="4800600" y="4073525"/>
            <a:ext cx="2514600" cy="1671638"/>
          </a:xfrm>
          <a:prstGeom prst="rect">
            <a:avLst/>
          </a:prstGeom>
          <a:noFill/>
          <a:ln w="9525">
            <a:noFill/>
            <a:miter lim="800000"/>
            <a:headEnd/>
            <a:tailEnd/>
          </a:ln>
        </p:spPr>
      </p:pic>
      <p:pic>
        <p:nvPicPr>
          <p:cNvPr id="21511" name="Picture 7"/>
          <p:cNvPicPr>
            <a:picLocks noChangeAspect="1"/>
          </p:cNvPicPr>
          <p:nvPr/>
        </p:nvPicPr>
        <p:blipFill>
          <a:blip r:embed="rId7" cstate="print"/>
          <a:srcRect/>
          <a:stretch>
            <a:fillRect/>
          </a:stretch>
        </p:blipFill>
        <p:spPr bwMode="auto">
          <a:xfrm>
            <a:off x="7175500" y="1524000"/>
            <a:ext cx="1498600" cy="2462213"/>
          </a:xfrm>
          <a:prstGeom prst="rect">
            <a:avLst/>
          </a:prstGeom>
          <a:noFill/>
          <a:ln w="9525">
            <a:noFill/>
            <a:miter lim="800000"/>
            <a:headEnd/>
            <a:tailEnd/>
          </a:ln>
        </p:spPr>
      </p:pic>
      <p:pic>
        <p:nvPicPr>
          <p:cNvPr id="21512" name="Picture 8"/>
          <p:cNvPicPr>
            <a:picLocks noChangeAspect="1"/>
          </p:cNvPicPr>
          <p:nvPr/>
        </p:nvPicPr>
        <p:blipFill>
          <a:blip r:embed="rId8" cstate="print"/>
          <a:srcRect/>
          <a:stretch>
            <a:fillRect/>
          </a:stretch>
        </p:blipFill>
        <p:spPr bwMode="auto">
          <a:xfrm>
            <a:off x="685800" y="3581400"/>
            <a:ext cx="1730375" cy="2655888"/>
          </a:xfrm>
          <a:prstGeom prst="rect">
            <a:avLst/>
          </a:prstGeom>
          <a:noFill/>
          <a:ln w="9525">
            <a:noFill/>
            <a:miter lim="800000"/>
            <a:headEnd/>
            <a:tailEnd/>
          </a:ln>
        </p:spPr>
      </p:pic>
      <p:pic>
        <p:nvPicPr>
          <p:cNvPr id="21513" name="Picture 9"/>
          <p:cNvPicPr>
            <a:picLocks noChangeAspect="1"/>
          </p:cNvPicPr>
          <p:nvPr/>
        </p:nvPicPr>
        <p:blipFill>
          <a:blip r:embed="rId9" cstate="print"/>
          <a:srcRect/>
          <a:stretch>
            <a:fillRect/>
          </a:stretch>
        </p:blipFill>
        <p:spPr bwMode="auto">
          <a:xfrm>
            <a:off x="4495800" y="1370013"/>
            <a:ext cx="2428875" cy="1990725"/>
          </a:xfrm>
          <a:prstGeom prst="rect">
            <a:avLst/>
          </a:prstGeom>
          <a:noFill/>
          <a:ln w="9525">
            <a:noFill/>
            <a:miter lim="800000"/>
            <a:headEnd/>
            <a:tailEnd/>
          </a:ln>
        </p:spPr>
      </p:pic>
      <p:pic>
        <p:nvPicPr>
          <p:cNvPr id="21514" name="Picture 10"/>
          <p:cNvPicPr>
            <a:picLocks noChangeAspect="1"/>
          </p:cNvPicPr>
          <p:nvPr/>
        </p:nvPicPr>
        <p:blipFill>
          <a:blip r:embed="rId10" cstate="print"/>
          <a:srcRect/>
          <a:stretch>
            <a:fillRect/>
          </a:stretch>
        </p:blipFill>
        <p:spPr bwMode="auto">
          <a:xfrm>
            <a:off x="2552700" y="4953000"/>
            <a:ext cx="20955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52675" y="381000"/>
            <a:ext cx="6257925" cy="874713"/>
          </a:xfrm>
        </p:spPr>
        <p:txBody>
          <a:bodyPr/>
          <a:lstStyle/>
          <a:p>
            <a:r>
              <a:rPr lang="de-DE" smtClean="0">
                <a:latin typeface="Arial" charset="0"/>
                <a:cs typeface="Arial" charset="0"/>
              </a:rPr>
              <a:t>Oakland Mills Interfaith Center</a:t>
            </a:r>
          </a:p>
        </p:txBody>
      </p:sp>
      <p:pic>
        <p:nvPicPr>
          <p:cNvPr id="22531" name="Picture 4"/>
          <p:cNvPicPr>
            <a:picLocks noChangeAspect="1"/>
          </p:cNvPicPr>
          <p:nvPr/>
        </p:nvPicPr>
        <p:blipFill>
          <a:blip r:embed="rId3" cstate="print"/>
          <a:srcRect/>
          <a:stretch>
            <a:fillRect/>
          </a:stretch>
        </p:blipFill>
        <p:spPr bwMode="auto">
          <a:xfrm>
            <a:off x="4192588" y="1166813"/>
            <a:ext cx="4441825" cy="3371850"/>
          </a:xfrm>
          <a:prstGeom prst="rect">
            <a:avLst/>
          </a:prstGeom>
          <a:noFill/>
          <a:ln w="9525">
            <a:noFill/>
            <a:miter lim="800000"/>
            <a:headEnd/>
            <a:tailEnd/>
          </a:ln>
        </p:spPr>
      </p:pic>
      <p:pic>
        <p:nvPicPr>
          <p:cNvPr id="22532" name="Picture 6"/>
          <p:cNvPicPr>
            <a:picLocks noChangeAspect="1"/>
          </p:cNvPicPr>
          <p:nvPr/>
        </p:nvPicPr>
        <p:blipFill>
          <a:blip r:embed="rId4" cstate="print"/>
          <a:srcRect/>
          <a:stretch>
            <a:fillRect/>
          </a:stretch>
        </p:blipFill>
        <p:spPr bwMode="auto">
          <a:xfrm>
            <a:off x="209550" y="1166813"/>
            <a:ext cx="3810000" cy="2857500"/>
          </a:xfrm>
          <a:prstGeom prst="rect">
            <a:avLst/>
          </a:prstGeom>
          <a:noFill/>
          <a:ln w="9525">
            <a:noFill/>
            <a:miter lim="800000"/>
            <a:headEnd/>
            <a:tailEnd/>
          </a:ln>
        </p:spPr>
      </p:pic>
      <p:sp>
        <p:nvSpPr>
          <p:cNvPr id="22533" name="TextBox 7"/>
          <p:cNvSpPr txBox="1">
            <a:spLocks noChangeArrowheads="1"/>
          </p:cNvSpPr>
          <p:nvPr/>
        </p:nvSpPr>
        <p:spPr bwMode="auto">
          <a:xfrm>
            <a:off x="104775" y="4038600"/>
            <a:ext cx="3733800" cy="738188"/>
          </a:xfrm>
          <a:prstGeom prst="rect">
            <a:avLst/>
          </a:prstGeom>
          <a:noFill/>
          <a:ln w="9525">
            <a:noFill/>
            <a:miter lim="800000"/>
            <a:headEnd/>
            <a:tailEnd/>
          </a:ln>
        </p:spPr>
        <p:txBody>
          <a:bodyPr>
            <a:spAutoFit/>
          </a:bodyPr>
          <a:lstStyle/>
          <a:p>
            <a:r>
              <a:rPr lang="de-DE" sz="1400">
                <a:latin typeface="Arial" charset="0"/>
              </a:rPr>
              <a:t>Rain Garden 1 treats ˜22,000 sq. ft. of parking lot surface. Rocks prevent pooling of water and undercutting of pavement edge.</a:t>
            </a:r>
          </a:p>
        </p:txBody>
      </p:sp>
      <p:sp>
        <p:nvSpPr>
          <p:cNvPr id="22534" name="TextBox 8"/>
          <p:cNvSpPr txBox="1">
            <a:spLocks noChangeArrowheads="1"/>
          </p:cNvSpPr>
          <p:nvPr/>
        </p:nvSpPr>
        <p:spPr bwMode="auto">
          <a:xfrm>
            <a:off x="209550" y="4953000"/>
            <a:ext cx="3983038" cy="954088"/>
          </a:xfrm>
          <a:prstGeom prst="rect">
            <a:avLst/>
          </a:prstGeom>
          <a:noFill/>
          <a:ln w="9525">
            <a:noFill/>
            <a:miter lim="800000"/>
            <a:headEnd/>
            <a:tailEnd/>
          </a:ln>
        </p:spPr>
        <p:txBody>
          <a:bodyPr>
            <a:spAutoFit/>
          </a:bodyPr>
          <a:lstStyle/>
          <a:p>
            <a:r>
              <a:rPr lang="de-DE" sz="1400">
                <a:latin typeface="Arial" charset="0"/>
              </a:rPr>
              <a:t>Rain Garden 2 ties in three downspouts piped underground to treat ˜8,000 sq. ft. of rooftop. Installation eliminates erosion down the side of a driveway.</a:t>
            </a:r>
          </a:p>
        </p:txBody>
      </p:sp>
      <p:pic>
        <p:nvPicPr>
          <p:cNvPr id="22535" name="Picture 9"/>
          <p:cNvPicPr>
            <a:picLocks noChangeAspect="1"/>
          </p:cNvPicPr>
          <p:nvPr/>
        </p:nvPicPr>
        <p:blipFill>
          <a:blip r:embed="rId5" cstate="print"/>
          <a:srcRect/>
          <a:stretch>
            <a:fillRect/>
          </a:stretch>
        </p:blipFill>
        <p:spPr bwMode="auto">
          <a:xfrm>
            <a:off x="4192588" y="4138613"/>
            <a:ext cx="2513012" cy="1671637"/>
          </a:xfrm>
          <a:prstGeom prst="rect">
            <a:avLst/>
          </a:prstGeom>
          <a:noFill/>
          <a:ln w="9525">
            <a:noFill/>
            <a:miter lim="800000"/>
            <a:headEnd/>
            <a:tailEnd/>
          </a:ln>
        </p:spPr>
      </p:pic>
      <p:pic>
        <p:nvPicPr>
          <p:cNvPr id="22536" name="Picture 11"/>
          <p:cNvPicPr>
            <a:picLocks noChangeAspect="1"/>
          </p:cNvPicPr>
          <p:nvPr/>
        </p:nvPicPr>
        <p:blipFill>
          <a:blip r:embed="rId6" cstate="print"/>
          <a:srcRect/>
          <a:stretch>
            <a:fillRect/>
          </a:stretch>
        </p:blipFill>
        <p:spPr bwMode="auto">
          <a:xfrm>
            <a:off x="1676400" y="5867400"/>
            <a:ext cx="57150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352675" y="381000"/>
            <a:ext cx="6257925" cy="874713"/>
          </a:xfrm>
        </p:spPr>
        <p:txBody>
          <a:bodyPr/>
          <a:lstStyle/>
          <a:p>
            <a:r>
              <a:rPr lang="de-DE" smtClean="0">
                <a:latin typeface="Arial" charset="0"/>
                <a:cs typeface="Arial" charset="0"/>
              </a:rPr>
              <a:t>Lessons-Learned</a:t>
            </a:r>
          </a:p>
        </p:txBody>
      </p:sp>
      <p:sp>
        <p:nvSpPr>
          <p:cNvPr id="3" name="Text Placeholder 2"/>
          <p:cNvSpPr>
            <a:spLocks noGrp="1"/>
          </p:cNvSpPr>
          <p:nvPr>
            <p:ph type="body" sz="quarter" idx="13"/>
          </p:nvPr>
        </p:nvSpPr>
        <p:spPr>
          <a:xfrm>
            <a:off x="609600" y="1371600"/>
            <a:ext cx="8077200" cy="4800600"/>
          </a:xfrm>
        </p:spPr>
        <p:txBody>
          <a:bodyPr anchor="t"/>
          <a:lstStyle/>
          <a:p>
            <a:pPr marL="0" indent="0">
              <a:buFont typeface="Arial" charset="0"/>
              <a:buNone/>
            </a:pPr>
            <a:r>
              <a:rPr lang="de-DE" smtClean="0">
                <a:latin typeface="Arial" charset="0"/>
                <a:cs typeface="Arial" charset="0"/>
              </a:rPr>
              <a:t>What worked</a:t>
            </a:r>
          </a:p>
          <a:p>
            <a:pPr marL="0" indent="0">
              <a:buFont typeface="Arial" charset="0"/>
              <a:buChar char="•"/>
            </a:pPr>
            <a:r>
              <a:rPr lang="de-DE" smtClean="0">
                <a:latin typeface="Arial" charset="0"/>
                <a:cs typeface="Arial" charset="0"/>
              </a:rPr>
              <a:t>Combining job creation for young adults with stormwater runoff reduction was an experiment for Howard County – and it was a success!</a:t>
            </a:r>
          </a:p>
          <a:p>
            <a:pPr marL="0" indent="0">
              <a:buFont typeface="Arial" charset="0"/>
              <a:buChar char="•"/>
            </a:pPr>
            <a:r>
              <a:rPr lang="de-DE" smtClean="0">
                <a:latin typeface="Arial" charset="0"/>
                <a:cs typeface="Arial" charset="0"/>
              </a:rPr>
              <a:t>Training is key – no accidents</a:t>
            </a:r>
          </a:p>
          <a:p>
            <a:pPr marL="0" indent="0">
              <a:buFont typeface="Arial" charset="0"/>
              <a:buChar char="•"/>
            </a:pPr>
            <a:r>
              <a:rPr lang="de-DE" smtClean="0">
                <a:latin typeface="Arial" charset="0"/>
                <a:cs typeface="Arial" charset="0"/>
              </a:rPr>
              <a:t>Environmental education elements help these students become watershed protection ambassadors</a:t>
            </a:r>
          </a:p>
          <a:p>
            <a:pPr marL="0" indent="0">
              <a:buFont typeface="Arial" charset="0"/>
              <a:buNone/>
            </a:pPr>
            <a:endParaRPr lang="de-DE" smtClean="0">
              <a:latin typeface="Arial" charset="0"/>
              <a:cs typeface="Arial" charset="0"/>
            </a:endParaRPr>
          </a:p>
          <a:p>
            <a:pPr marL="0" indent="0">
              <a:buFont typeface="Arial" charset="0"/>
              <a:buNone/>
            </a:pPr>
            <a:r>
              <a:rPr lang="de-DE" smtClean="0">
                <a:latin typeface="Arial" charset="0"/>
                <a:cs typeface="Arial" charset="0"/>
              </a:rPr>
              <a:t>What needs work</a:t>
            </a:r>
          </a:p>
          <a:p>
            <a:pPr marL="0" indent="0">
              <a:buFont typeface="Arial" charset="0"/>
              <a:buChar char="•"/>
            </a:pPr>
            <a:r>
              <a:rPr lang="de-DE" smtClean="0">
                <a:latin typeface="Arial" charset="0"/>
                <a:cs typeface="Arial" charset="0"/>
              </a:rPr>
              <a:t>Logistics and supply chain management can be challenging</a:t>
            </a:r>
          </a:p>
          <a:p>
            <a:pPr marL="0" indent="0">
              <a:buFont typeface="Arial" charset="0"/>
              <a:buChar char="•"/>
            </a:pPr>
            <a:r>
              <a:rPr lang="de-DE" smtClean="0">
                <a:latin typeface="Arial" charset="0"/>
                <a:cs typeface="Arial" charset="0"/>
              </a:rPr>
              <a:t>Maintenance and auditing of distributed stormwater systems across the county will become ever more important to ensure long-term viability</a:t>
            </a:r>
          </a:p>
          <a:p>
            <a:pPr marL="0" indent="0">
              <a:buFont typeface="Arial" charset="0"/>
              <a:buChar char="•"/>
            </a:pPr>
            <a:r>
              <a:rPr lang="de-DE" smtClean="0">
                <a:latin typeface="Arial" charset="0"/>
                <a:cs typeface="Arial" charset="0"/>
              </a:rPr>
              <a:t>Evolve READY into a more general-purpose youth conservation corps</a:t>
            </a:r>
          </a:p>
          <a:p>
            <a:pPr marL="0" indent="0">
              <a:buFont typeface="Arial" charset="0"/>
              <a:buChar char="•"/>
            </a:pPr>
            <a:r>
              <a:rPr lang="de-DE" smtClean="0">
                <a:latin typeface="Arial" charset="0"/>
                <a:cs typeface="Arial" charset="0"/>
              </a:rPr>
              <a:t>Add other grant and funding sources to increase number of jobs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sz="quarter" idx="13"/>
          </p:nvPr>
        </p:nvSpPr>
        <p:spPr>
          <a:xfrm>
            <a:off x="609600" y="1447800"/>
            <a:ext cx="8077200" cy="685800"/>
          </a:xfrm>
        </p:spPr>
        <p:txBody>
          <a:bodyPr anchor="t"/>
          <a:lstStyle/>
          <a:p>
            <a:pPr marL="0" indent="0" algn="ctr">
              <a:buFont typeface="Wingdings" pitchFamily="2" charset="2"/>
              <a:buNone/>
            </a:pPr>
            <a:r>
              <a:rPr lang="de-DE" sz="4000" smtClean="0">
                <a:latin typeface="Arial" charset="0"/>
                <a:cs typeface="Arial" charset="0"/>
              </a:rPr>
              <a:t>Thanks for Your Attention!</a:t>
            </a:r>
          </a:p>
        </p:txBody>
      </p:sp>
      <p:sp>
        <p:nvSpPr>
          <p:cNvPr id="24579" name="Rectangle 3"/>
          <p:cNvSpPr>
            <a:spLocks noChangeArrowheads="1"/>
          </p:cNvSpPr>
          <p:nvPr/>
        </p:nvSpPr>
        <p:spPr bwMode="auto">
          <a:xfrm>
            <a:off x="914400" y="4332288"/>
            <a:ext cx="4572000" cy="2032000"/>
          </a:xfrm>
          <a:prstGeom prst="rect">
            <a:avLst/>
          </a:prstGeom>
          <a:noFill/>
          <a:ln w="9525">
            <a:noFill/>
            <a:miter lim="800000"/>
            <a:headEnd/>
            <a:tailEnd/>
          </a:ln>
        </p:spPr>
        <p:txBody>
          <a:bodyPr>
            <a:spAutoFit/>
          </a:bodyPr>
          <a:lstStyle/>
          <a:p>
            <a:r>
              <a:rPr lang="de-DE"/>
              <a:t>For further information, contact:</a:t>
            </a:r>
          </a:p>
          <a:p>
            <a:endParaRPr lang="de-DE"/>
          </a:p>
          <a:p>
            <a:r>
              <a:rPr lang="de-DE"/>
              <a:t>Jim Caldwell</a:t>
            </a:r>
          </a:p>
          <a:p>
            <a:r>
              <a:rPr lang="de-DE"/>
              <a:t>Watershed Manager</a:t>
            </a:r>
          </a:p>
          <a:p>
            <a:r>
              <a:rPr lang="de-DE"/>
              <a:t>Office of Environmental Sustainability</a:t>
            </a:r>
          </a:p>
          <a:p>
            <a:r>
              <a:rPr lang="de-DE"/>
              <a:t>Howard County</a:t>
            </a:r>
          </a:p>
          <a:p>
            <a:r>
              <a:rPr lang="de-DE">
                <a:hlinkClick r:id="rId3"/>
              </a:rPr>
              <a:t>jcaldwell@howardcountymd.gov</a:t>
            </a:r>
            <a:endParaRPr lang="de-DE"/>
          </a:p>
        </p:txBody>
      </p:sp>
      <p:pic>
        <p:nvPicPr>
          <p:cNvPr id="24580" name="Picture 4"/>
          <p:cNvPicPr>
            <a:picLocks noChangeAspect="1"/>
          </p:cNvPicPr>
          <p:nvPr/>
        </p:nvPicPr>
        <p:blipFill>
          <a:blip r:embed="rId4" cstate="print"/>
          <a:srcRect/>
          <a:stretch>
            <a:fillRect/>
          </a:stretch>
        </p:blipFill>
        <p:spPr bwMode="auto">
          <a:xfrm>
            <a:off x="5562600" y="2819400"/>
            <a:ext cx="2625725" cy="353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ADY Rain Garden Progra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txDef>
      <a:spPr>
        <a:noFill/>
      </a:spPr>
      <a:bodyPr wrap="square" rtlCol="0">
        <a:spAutoFit/>
      </a:bodyPr>
      <a:lstStyle>
        <a:defPPr>
          <a:defRPr sz="8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READY Rain Garden Program</Template>
  <TotalTime>1</TotalTime>
  <Words>1907</Words>
  <Application>Microsoft Office PowerPoint</Application>
  <PresentationFormat>Letter Paper (8.5x11 in)</PresentationFormat>
  <Paragraphs>152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Verdana</vt:lpstr>
      <vt:lpstr>Arial</vt:lpstr>
      <vt:lpstr>Wingdings</vt:lpstr>
      <vt:lpstr>Symbol</vt:lpstr>
      <vt:lpstr>Calibri</vt:lpstr>
      <vt:lpstr>Lucida Sans Unicode</vt:lpstr>
      <vt:lpstr>READY Rain Garden Program</vt:lpstr>
      <vt:lpstr>READY Rain Gardens</vt:lpstr>
      <vt:lpstr>Restoring the Environment and Developing Youth (READY)</vt:lpstr>
      <vt:lpstr>Drivers</vt:lpstr>
      <vt:lpstr>Organization and Participant Network</vt:lpstr>
      <vt:lpstr>What READY Accomplished</vt:lpstr>
      <vt:lpstr>Working, Learning, Making a Difference</vt:lpstr>
      <vt:lpstr>Oakland Mills Interfaith Center</vt:lpstr>
      <vt:lpstr>Lessons-Learned</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M. Tsusaki</dc:creator>
  <cp:lastModifiedBy>Jessica</cp:lastModifiedBy>
  <cp:revision>158</cp:revision>
  <cp:lastPrinted>2013-02-19T23:29:07Z</cp:lastPrinted>
  <dcterms:created xsi:type="dcterms:W3CDTF">2012-10-02T05:31:33Z</dcterms:created>
  <dcterms:modified xsi:type="dcterms:W3CDTF">2013-02-20T23:32:19Z</dcterms:modified>
</cp:coreProperties>
</file>