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639" autoAdjust="0"/>
  </p:normalViewPr>
  <p:slideViewPr>
    <p:cSldViewPr>
      <p:cViewPr>
        <p:scale>
          <a:sx n="75" d="100"/>
          <a:sy n="75" d="100"/>
        </p:scale>
        <p:origin x="-93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6BE1A8-F31E-4995-A023-7276D11B29D8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63D7A9-A3FB-44F5-93C1-C850B623DD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0C6D0B-B982-48EB-ADBF-862AB39897B6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B815DA-31CD-4828-912C-1781AAC5B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99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15DA-31CD-4828-912C-1781AAC5B5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43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to show before and after </a:t>
            </a:r>
            <a:r>
              <a:rPr lang="en-US" baseline="0" dirty="0" err="1" smtClean="0"/>
              <a:t>bayscape</a:t>
            </a:r>
            <a:r>
              <a:rPr lang="en-US" baseline="0" dirty="0" smtClean="0"/>
              <a:t> stabilizing a slope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15DA-31CD-4828-912C-1781AAC5B5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570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 Greenworks handles the</a:t>
            </a:r>
            <a:r>
              <a:rPr lang="en-US" baseline="0" dirty="0" smtClean="0"/>
              <a:t> rain barrels. Casey Trees does the tree planting. In order to be a RiverSmart contractor you must attend a training and follow our installation </a:t>
            </a:r>
            <a:r>
              <a:rPr lang="en-US" baseline="0" dirty="0" err="1" smtClean="0"/>
              <a:t>guidlelines</a:t>
            </a:r>
            <a:r>
              <a:rPr lang="en-US" baseline="0" dirty="0" smtClean="0"/>
              <a:t>. Homeowners are notified of their assignment and are given a Maintenance Agreement and copayment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15DA-31CD-4828-912C-1781AAC5B5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47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show before and after</a:t>
            </a:r>
            <a:r>
              <a:rPr lang="en-US" baseline="0" dirty="0" smtClean="0"/>
              <a:t> of pavement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15DA-31CD-4828-912C-1781AAC5B5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32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F03FF4-C4FF-4D71-A947-F7A0E630C084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F7FB9F-896D-4E60-9945-DF8EC67235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80108"/>
          </a:xfrm>
        </p:spPr>
        <p:txBody>
          <a:bodyPr/>
          <a:lstStyle/>
          <a:p>
            <a:r>
              <a:rPr lang="en-US" dirty="0" smtClean="0"/>
              <a:t>DC RiverSmart Homes Program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638800"/>
            <a:ext cx="3886200" cy="974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ddoelogo_sma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5628076"/>
            <a:ext cx="1621971" cy="92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CB Logo High R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5715000"/>
            <a:ext cx="2221992" cy="871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3733800"/>
            <a:ext cx="616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…to reduce stormwater pollution in the capitol</a:t>
            </a:r>
            <a:endParaRPr lang="en-US" sz="2400" i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43000" y="1066800"/>
            <a:ext cx="6858001" cy="1621253"/>
            <a:chOff x="1143000" y="838200"/>
            <a:chExt cx="6858001" cy="1621253"/>
          </a:xfrm>
        </p:grpSpPr>
        <p:pic>
          <p:nvPicPr>
            <p:cNvPr id="14" name="Picture 13" descr="rain-1jpg-0ec681ac357dc26d_large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943600" y="838200"/>
              <a:ext cx="2057401" cy="1600200"/>
            </a:xfrm>
            <a:prstGeom prst="rect">
              <a:avLst/>
            </a:prstGeom>
          </p:spPr>
        </p:pic>
        <p:pic>
          <p:nvPicPr>
            <p:cNvPr id="10" name="Picture 9" descr="images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1143000" y="838200"/>
              <a:ext cx="1696712" cy="1600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838200"/>
              <a:ext cx="1600200" cy="1600200"/>
            </a:xfrm>
            <a:prstGeom prst="rect">
              <a:avLst/>
            </a:prstGeom>
          </p:spPr>
        </p:pic>
        <p:pic>
          <p:nvPicPr>
            <p:cNvPr id="13" name="Picture 12" descr="images (6)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819400" y="838200"/>
              <a:ext cx="1676400" cy="1621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274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667000"/>
            <a:ext cx="4461933" cy="3505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River Smart Homes - Homeowners who install rain gardens, BayScapes, Rain Barrels, Trees, and remove impervious surface. 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River Smart Schools – DDOE Hands-on Education </a:t>
            </a:r>
          </a:p>
          <a:p>
            <a:r>
              <a:rPr lang="en-US" b="1" dirty="0" smtClean="0"/>
              <a:t>River Smart Communities – Apartments and Condos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RiverSmart Programs</a:t>
            </a:r>
            <a:endParaRPr lang="en-US" dirty="0"/>
          </a:p>
        </p:txBody>
      </p:sp>
      <p:pic>
        <p:nvPicPr>
          <p:cNvPr id="4" name="Picture 3" descr="Rain Garden_Reedy Creek.gif"/>
          <p:cNvPicPr>
            <a:picLocks noChangeAspect="1"/>
          </p:cNvPicPr>
          <p:nvPr/>
        </p:nvPicPr>
        <p:blipFill>
          <a:blip r:embed="rId2"/>
          <a:srcRect l="12500"/>
          <a:stretch>
            <a:fillRect/>
          </a:stretch>
        </p:blipFill>
        <p:spPr>
          <a:xfrm>
            <a:off x="381000" y="2133600"/>
            <a:ext cx="2667000" cy="2113150"/>
          </a:xfrm>
          <a:prstGeom prst="rect">
            <a:avLst/>
          </a:prstGeom>
        </p:spPr>
      </p:pic>
      <p:pic>
        <p:nvPicPr>
          <p:cNvPr id="5" name="Picture 4" descr="Pav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029200"/>
            <a:ext cx="2841600" cy="1107268"/>
          </a:xfrm>
          <a:prstGeom prst="rect">
            <a:avLst/>
          </a:prstGeom>
        </p:spPr>
      </p:pic>
      <p:pic>
        <p:nvPicPr>
          <p:cNvPr id="6" name="Picture 5" descr="rain barrel &amp; beagle - credit ACB (Jamie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86000" y="3657600"/>
            <a:ext cx="1447800" cy="175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92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086600" cy="4800600"/>
          </a:xfrm>
        </p:spPr>
        <p:txBody>
          <a:bodyPr>
            <a:noAutofit/>
          </a:bodyPr>
          <a:lstStyle/>
          <a:p>
            <a:r>
              <a:rPr lang="en-US" b="1" dirty="0" smtClean="0"/>
              <a:t>The program is available to residents of DC only.</a:t>
            </a:r>
          </a:p>
          <a:p>
            <a:r>
              <a:rPr lang="en-US" b="1" dirty="0" smtClean="0"/>
              <a:t>Homeowners contact DDOE for a ‘stormwater audit’ of their property.</a:t>
            </a:r>
          </a:p>
          <a:p>
            <a:pPr lvl="1"/>
            <a:r>
              <a:rPr lang="en-US" b="1" dirty="0" smtClean="0"/>
              <a:t>Auditors suggest BMPs and homeowner selects.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400" b="1" dirty="0" smtClean="0"/>
              <a:t>Rain Barrel </a:t>
            </a:r>
            <a:r>
              <a:rPr lang="en-US" sz="2400" i="1" dirty="0" smtClean="0"/>
              <a:t>(DC </a:t>
            </a:r>
            <a:r>
              <a:rPr lang="en-US" sz="2400" i="1" dirty="0" err="1" smtClean="0"/>
              <a:t>Greenworks</a:t>
            </a:r>
            <a:r>
              <a:rPr lang="en-US" sz="2400" i="1" dirty="0" smtClean="0"/>
              <a:t>)</a:t>
            </a:r>
          </a:p>
          <a:p>
            <a:pPr lvl="1"/>
            <a:r>
              <a:rPr lang="en-US" sz="2400" b="1" dirty="0" smtClean="0"/>
              <a:t>Rain Garden</a:t>
            </a:r>
          </a:p>
          <a:p>
            <a:pPr lvl="1"/>
            <a:r>
              <a:rPr lang="en-US" sz="2400" b="1" dirty="0" smtClean="0"/>
              <a:t>BayScapes</a:t>
            </a:r>
          </a:p>
          <a:p>
            <a:pPr lvl="1"/>
            <a:r>
              <a:rPr lang="en-US" sz="2400" b="1" dirty="0" smtClean="0"/>
              <a:t>Reduction of Impervious Surface</a:t>
            </a:r>
          </a:p>
          <a:p>
            <a:pPr lvl="1"/>
            <a:r>
              <a:rPr lang="en-US" sz="2400" b="1" dirty="0" smtClean="0"/>
              <a:t>Tree Planting </a:t>
            </a:r>
            <a:r>
              <a:rPr lang="en-US" sz="2400" i="1" dirty="0" smtClean="0"/>
              <a:t>(Casey Trees)</a:t>
            </a:r>
          </a:p>
          <a:p>
            <a:pPr lvl="1"/>
            <a:r>
              <a:rPr lang="en-US" sz="2400" b="1" dirty="0" smtClean="0"/>
              <a:t>Downspout Disconnection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52728"/>
          </a:xfrm>
        </p:spPr>
        <p:txBody>
          <a:bodyPr/>
          <a:lstStyle/>
          <a:p>
            <a:r>
              <a:rPr lang="en-US" dirty="0" smtClean="0"/>
              <a:t>RiverSmart Homes</a:t>
            </a:r>
            <a:endParaRPr lang="en-US" dirty="0"/>
          </a:p>
        </p:txBody>
      </p:sp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121818"/>
            <a:ext cx="2400300" cy="2326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4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7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1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2209800"/>
          </a:xfrm>
        </p:spPr>
        <p:txBody>
          <a:bodyPr/>
          <a:lstStyle/>
          <a:p>
            <a:r>
              <a:rPr lang="en-US" b="1" dirty="0" smtClean="0"/>
              <a:t>Homeowners choose to install rain gardens, BayScaping, or reduce imperviousness.</a:t>
            </a:r>
          </a:p>
          <a:p>
            <a:r>
              <a:rPr lang="en-US" b="1" dirty="0" smtClean="0"/>
              <a:t>The Alliance assigns these homeowners to participating trained contractors. 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RiverSmart Homes Process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8200" y="3200400"/>
            <a:ext cx="75861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Homeowners pay:</a:t>
            </a: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$75 copayment for a rain garden</a:t>
            </a: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$100 copayment for a BayScapes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Contractors install for $1,200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Pavement removal or pervious pavement is more expensive and homeowners agree to pay the difference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 $1200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200" b="1" dirty="0" smtClean="0">
                <a:solidFill>
                  <a:schemeClr val="tx2"/>
                </a:solidFill>
              </a:rPr>
              <a:t>DDOE(and Alliance ) do maintenance checks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362200"/>
            <a:ext cx="1474530" cy="2200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1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2057400"/>
            <a:ext cx="48768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River Smart Rebate Pilot Program – up to $1000 for &gt;400 sq ft with Alliance certification.</a:t>
            </a:r>
          </a:p>
          <a:p>
            <a:r>
              <a:rPr lang="en-US" b="1" dirty="0" smtClean="0"/>
              <a:t>Since 2009, Alliance has completed over 1000 residential projects. </a:t>
            </a:r>
          </a:p>
          <a:p>
            <a:r>
              <a:rPr lang="en-US" b="1" dirty="0" smtClean="0"/>
              <a:t>Success is measured by amount of impervious surface treated with rain gardens and pervious pavement, and number of homeowners that have  participated.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252728"/>
          </a:xfrm>
        </p:spPr>
        <p:txBody>
          <a:bodyPr/>
          <a:lstStyle/>
          <a:p>
            <a:r>
              <a:rPr lang="en-US" dirty="0" smtClean="0"/>
              <a:t>RiverSmart Homes</a:t>
            </a:r>
            <a:endParaRPr lang="en-US" dirty="0"/>
          </a:p>
        </p:txBody>
      </p:sp>
      <p:pic>
        <p:nvPicPr>
          <p:cNvPr id="5" name="Aft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3876887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57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303</Words>
  <Application>Microsoft Office PowerPoint</Application>
  <PresentationFormat>On-screen Show (4:3)</PresentationFormat>
  <Paragraphs>36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DC RiverSmart Homes Program</vt:lpstr>
      <vt:lpstr>RiverSmart Programs</vt:lpstr>
      <vt:lpstr>RiverSmart Homes</vt:lpstr>
      <vt:lpstr>Slide 4</vt:lpstr>
      <vt:lpstr>RiverSmart Homes Process</vt:lpstr>
      <vt:lpstr>Slide 6</vt:lpstr>
      <vt:lpstr>RiverSmart Homes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RiverSmart Homes Program</dc:title>
  <dc:creator>Kelly Fieldhouse</dc:creator>
  <cp:lastModifiedBy>atodd</cp:lastModifiedBy>
  <cp:revision>23</cp:revision>
  <dcterms:created xsi:type="dcterms:W3CDTF">2013-02-19T20:24:17Z</dcterms:created>
  <dcterms:modified xsi:type="dcterms:W3CDTF">2013-02-20T19:34:04Z</dcterms:modified>
</cp:coreProperties>
</file>