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4"/>
  </p:notesMasterIdLst>
  <p:handoutMasterIdLst>
    <p:handoutMasterId r:id="rId15"/>
  </p:handoutMasterIdLst>
  <p:sldIdLst>
    <p:sldId id="383" r:id="rId2"/>
    <p:sldId id="419" r:id="rId3"/>
    <p:sldId id="476" r:id="rId4"/>
    <p:sldId id="474" r:id="rId5"/>
    <p:sldId id="480" r:id="rId6"/>
    <p:sldId id="477" r:id="rId7"/>
    <p:sldId id="475" r:id="rId8"/>
    <p:sldId id="478" r:id="rId9"/>
    <p:sldId id="479" r:id="rId10"/>
    <p:sldId id="482" r:id="rId11"/>
    <p:sldId id="452" r:id="rId12"/>
    <p:sldId id="481" r:id="rId1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0000"/>
    <a:srgbClr val="0033CC"/>
    <a:srgbClr val="000000"/>
    <a:srgbClr val="FFFF00"/>
    <a:srgbClr val="3D3D6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9" autoAdjust="0"/>
    <p:restoredTop sz="82285" autoAdjust="0"/>
  </p:normalViewPr>
  <p:slideViewPr>
    <p:cSldViewPr>
      <p:cViewPr>
        <p:scale>
          <a:sx n="50" d="100"/>
          <a:sy n="50" d="100"/>
        </p:scale>
        <p:origin x="-1752" y="-3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782" y="-84"/>
      </p:cViewPr>
      <p:guideLst>
        <p:guide orient="horz" pos="2929"/>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026"/>
          <p:cNvSpPr>
            <a:spLocks noGrp="1" noChangeArrowheads="1"/>
          </p:cNvSpPr>
          <p:nvPr>
            <p:ph type="hdr" sz="quarter"/>
          </p:nvPr>
        </p:nvSpPr>
        <p:spPr bwMode="auto">
          <a:xfrm>
            <a:off x="0" y="0"/>
            <a:ext cx="2973388" cy="465138"/>
          </a:xfrm>
          <a:prstGeom prst="rect">
            <a:avLst/>
          </a:prstGeom>
          <a:noFill/>
          <a:ln w="9525">
            <a:noFill/>
            <a:miter lim="800000"/>
            <a:headEnd/>
            <a:tailEnd/>
          </a:ln>
          <a:effectLst/>
        </p:spPr>
        <p:txBody>
          <a:bodyPr vert="horz" wrap="square" lIns="95518" tIns="47759" rIns="95518" bIns="47759" numCol="1" anchor="t" anchorCtr="0" compatLnSpc="1">
            <a:prstTxWarp prst="textNoShape">
              <a:avLst/>
            </a:prstTxWarp>
          </a:bodyPr>
          <a:lstStyle>
            <a:lvl1pPr defTabSz="957922">
              <a:defRPr sz="1200">
                <a:latin typeface="Arial" charset="0"/>
              </a:defRPr>
            </a:lvl1pPr>
          </a:lstStyle>
          <a:p>
            <a:pPr>
              <a:defRPr/>
            </a:pPr>
            <a:endParaRPr lang="en-US"/>
          </a:p>
        </p:txBody>
      </p:sp>
      <p:sp>
        <p:nvSpPr>
          <p:cNvPr id="8195" name="Rectangle 1027"/>
          <p:cNvSpPr>
            <a:spLocks noGrp="1" noChangeArrowheads="1"/>
          </p:cNvSpPr>
          <p:nvPr>
            <p:ph type="dt" sz="quarter" idx="1"/>
          </p:nvPr>
        </p:nvSpPr>
        <p:spPr bwMode="auto">
          <a:xfrm>
            <a:off x="3884613" y="0"/>
            <a:ext cx="2973387" cy="465138"/>
          </a:xfrm>
          <a:prstGeom prst="rect">
            <a:avLst/>
          </a:prstGeom>
          <a:noFill/>
          <a:ln w="9525">
            <a:noFill/>
            <a:miter lim="800000"/>
            <a:headEnd/>
            <a:tailEnd/>
          </a:ln>
          <a:effectLst/>
        </p:spPr>
        <p:txBody>
          <a:bodyPr vert="horz" wrap="square" lIns="95518" tIns="47759" rIns="95518" bIns="47759" numCol="1" anchor="t" anchorCtr="0" compatLnSpc="1">
            <a:prstTxWarp prst="textNoShape">
              <a:avLst/>
            </a:prstTxWarp>
          </a:bodyPr>
          <a:lstStyle>
            <a:lvl1pPr algn="r" defTabSz="957922">
              <a:defRPr sz="1200">
                <a:latin typeface="Arial" charset="0"/>
              </a:defRPr>
            </a:lvl1pPr>
          </a:lstStyle>
          <a:p>
            <a:pPr>
              <a:defRPr/>
            </a:pPr>
            <a:endParaRPr lang="en-US"/>
          </a:p>
        </p:txBody>
      </p:sp>
      <p:sp>
        <p:nvSpPr>
          <p:cNvPr id="8196" name="Rectangle 1028"/>
          <p:cNvSpPr>
            <a:spLocks noGrp="1" noChangeArrowheads="1"/>
          </p:cNvSpPr>
          <p:nvPr>
            <p:ph type="ftr" sz="quarter" idx="2"/>
          </p:nvPr>
        </p:nvSpPr>
        <p:spPr bwMode="auto">
          <a:xfrm>
            <a:off x="0" y="8831263"/>
            <a:ext cx="2973388" cy="465137"/>
          </a:xfrm>
          <a:prstGeom prst="rect">
            <a:avLst/>
          </a:prstGeom>
          <a:noFill/>
          <a:ln w="9525">
            <a:noFill/>
            <a:miter lim="800000"/>
            <a:headEnd/>
            <a:tailEnd/>
          </a:ln>
          <a:effectLst/>
        </p:spPr>
        <p:txBody>
          <a:bodyPr vert="horz" wrap="square" lIns="95518" tIns="47759" rIns="95518" bIns="47759" numCol="1" anchor="b" anchorCtr="0" compatLnSpc="1">
            <a:prstTxWarp prst="textNoShape">
              <a:avLst/>
            </a:prstTxWarp>
          </a:bodyPr>
          <a:lstStyle>
            <a:lvl1pPr defTabSz="957922">
              <a:defRPr sz="1200">
                <a:latin typeface="Arial" charset="0"/>
              </a:defRPr>
            </a:lvl1pPr>
          </a:lstStyle>
          <a:p>
            <a:pPr>
              <a:defRPr/>
            </a:pPr>
            <a:endParaRPr lang="en-US"/>
          </a:p>
        </p:txBody>
      </p:sp>
      <p:sp>
        <p:nvSpPr>
          <p:cNvPr id="8197" name="Rectangle 1029"/>
          <p:cNvSpPr>
            <a:spLocks noGrp="1" noChangeArrowheads="1"/>
          </p:cNvSpPr>
          <p:nvPr>
            <p:ph type="sldNum" sz="quarter" idx="3"/>
          </p:nvPr>
        </p:nvSpPr>
        <p:spPr bwMode="auto">
          <a:xfrm>
            <a:off x="3884613" y="8831263"/>
            <a:ext cx="2973387" cy="465137"/>
          </a:xfrm>
          <a:prstGeom prst="rect">
            <a:avLst/>
          </a:prstGeom>
          <a:noFill/>
          <a:ln w="9525">
            <a:noFill/>
            <a:miter lim="800000"/>
            <a:headEnd/>
            <a:tailEnd/>
          </a:ln>
          <a:effectLst/>
        </p:spPr>
        <p:txBody>
          <a:bodyPr vert="horz" wrap="square" lIns="95518" tIns="47759" rIns="95518" bIns="47759" numCol="1" anchor="b" anchorCtr="0" compatLnSpc="1">
            <a:prstTxWarp prst="textNoShape">
              <a:avLst/>
            </a:prstTxWarp>
          </a:bodyPr>
          <a:lstStyle>
            <a:lvl1pPr algn="r" defTabSz="957922">
              <a:defRPr sz="1200">
                <a:latin typeface="Arial" charset="0"/>
              </a:defRPr>
            </a:lvl1pPr>
          </a:lstStyle>
          <a:p>
            <a:pPr>
              <a:defRPr/>
            </a:pPr>
            <a:fld id="{128BEB12-6009-454B-B669-0C6CCEE3F49B}"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3388" cy="465138"/>
          </a:xfrm>
          <a:prstGeom prst="rect">
            <a:avLst/>
          </a:prstGeom>
          <a:noFill/>
          <a:ln w="9525">
            <a:noFill/>
            <a:miter lim="800000"/>
            <a:headEnd/>
            <a:tailEnd/>
          </a:ln>
          <a:effectLst/>
        </p:spPr>
        <p:txBody>
          <a:bodyPr vert="horz" wrap="square" lIns="95518" tIns="47759" rIns="95518" bIns="47759" numCol="1" anchor="t" anchorCtr="0" compatLnSpc="1">
            <a:prstTxWarp prst="textNoShape">
              <a:avLst/>
            </a:prstTxWarp>
          </a:bodyPr>
          <a:lstStyle>
            <a:lvl1pPr defTabSz="957922">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3025" y="0"/>
            <a:ext cx="2973388" cy="465138"/>
          </a:xfrm>
          <a:prstGeom prst="rect">
            <a:avLst/>
          </a:prstGeom>
          <a:noFill/>
          <a:ln w="9525">
            <a:noFill/>
            <a:miter lim="800000"/>
            <a:headEnd/>
            <a:tailEnd/>
          </a:ln>
          <a:effectLst/>
        </p:spPr>
        <p:txBody>
          <a:bodyPr vert="horz" wrap="square" lIns="95518" tIns="47759" rIns="95518" bIns="47759" numCol="1" anchor="t" anchorCtr="0" compatLnSpc="1">
            <a:prstTxWarp prst="textNoShape">
              <a:avLst/>
            </a:prstTxWarp>
          </a:bodyPr>
          <a:lstStyle>
            <a:lvl1pPr algn="r" defTabSz="957922">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09663" y="696913"/>
            <a:ext cx="4649787" cy="34893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7388" y="4416425"/>
            <a:ext cx="5483225" cy="4183063"/>
          </a:xfrm>
          <a:prstGeom prst="rect">
            <a:avLst/>
          </a:prstGeom>
          <a:noFill/>
          <a:ln w="9525">
            <a:noFill/>
            <a:miter lim="800000"/>
            <a:headEnd/>
            <a:tailEnd/>
          </a:ln>
          <a:effectLst/>
        </p:spPr>
        <p:txBody>
          <a:bodyPr vert="horz" wrap="square" lIns="95518" tIns="47759" rIns="95518" bIns="477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675"/>
            <a:ext cx="2973388" cy="465138"/>
          </a:xfrm>
          <a:prstGeom prst="rect">
            <a:avLst/>
          </a:prstGeom>
          <a:noFill/>
          <a:ln w="9525">
            <a:noFill/>
            <a:miter lim="800000"/>
            <a:headEnd/>
            <a:tailEnd/>
          </a:ln>
          <a:effectLst/>
        </p:spPr>
        <p:txBody>
          <a:bodyPr vert="horz" wrap="square" lIns="95518" tIns="47759" rIns="95518" bIns="47759" numCol="1" anchor="b" anchorCtr="0" compatLnSpc="1">
            <a:prstTxWarp prst="textNoShape">
              <a:avLst/>
            </a:prstTxWarp>
          </a:bodyPr>
          <a:lstStyle>
            <a:lvl1pPr defTabSz="957922">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3025" y="8829675"/>
            <a:ext cx="2973388" cy="465138"/>
          </a:xfrm>
          <a:prstGeom prst="rect">
            <a:avLst/>
          </a:prstGeom>
          <a:noFill/>
          <a:ln w="9525">
            <a:noFill/>
            <a:miter lim="800000"/>
            <a:headEnd/>
            <a:tailEnd/>
          </a:ln>
          <a:effectLst/>
        </p:spPr>
        <p:txBody>
          <a:bodyPr vert="horz" wrap="square" lIns="95518" tIns="47759" rIns="95518" bIns="47759" numCol="1" anchor="b" anchorCtr="0" compatLnSpc="1">
            <a:prstTxWarp prst="textNoShape">
              <a:avLst/>
            </a:prstTxWarp>
          </a:bodyPr>
          <a:lstStyle>
            <a:lvl1pPr algn="r" defTabSz="957922">
              <a:defRPr sz="1200">
                <a:latin typeface="Arial" charset="0"/>
              </a:defRPr>
            </a:lvl1pPr>
          </a:lstStyle>
          <a:p>
            <a:pPr>
              <a:defRPr/>
            </a:pPr>
            <a:fld id="{5225F789-1642-437E-81DB-A441CDE31EF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pPr defTabSz="954088"/>
            <a:fld id="{A7BACD1B-A8EE-4F21-A8D0-11BC214B3F75}" type="slidenum">
              <a:rPr lang="en-US" smtClean="0"/>
              <a:pPr defTabSz="954088"/>
              <a:t>1</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r>
              <a:rPr lang="en-US" smtClean="0"/>
              <a:t>Provide a quick overview of an upcoming report about the extent and severity of toxic contaminants in the Chesapeake Bay and its watershed. Being prepared by several federal agencies including EPA, USGS, and FWS.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pPr defTabSz="954088"/>
            <a:fld id="{021445EE-BE06-4E75-8056-95F003763466}" type="slidenum">
              <a:rPr lang="en-US" smtClean="0"/>
              <a:pPr defTabSz="954088"/>
              <a:t>11</a:t>
            </a:fld>
            <a:endParaRPr lang="en-US" smtClean="0"/>
          </a:p>
        </p:txBody>
      </p:sp>
      <p:sp>
        <p:nvSpPr>
          <p:cNvPr id="23555" name="Rectangle 2"/>
          <p:cNvSpPr>
            <a:spLocks noGrp="1" noRot="1" noChangeAspect="1" noChangeArrowheads="1" noTextEdit="1"/>
          </p:cNvSpPr>
          <p:nvPr>
            <p:ph type="sldImg"/>
          </p:nvPr>
        </p:nvSpPr>
        <p:spPr>
          <a:xfrm>
            <a:off x="1647825" y="0"/>
            <a:ext cx="3563938" cy="2674938"/>
          </a:xfrm>
          <a:ln/>
        </p:spPr>
      </p:sp>
      <p:sp>
        <p:nvSpPr>
          <p:cNvPr id="23556" name="Rectangle 3"/>
          <p:cNvSpPr>
            <a:spLocks noGrp="1" noChangeArrowheads="1"/>
          </p:cNvSpPr>
          <p:nvPr>
            <p:ph type="body" idx="1"/>
          </p:nvPr>
        </p:nvSpPr>
        <p:spPr>
          <a:xfrm>
            <a:off x="0" y="2711450"/>
            <a:ext cx="6858000" cy="6584950"/>
          </a:xfrm>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defTabSz="954088"/>
            <a:fld id="{CB5B780F-962A-463B-8BDD-41FAD62E1318}" type="slidenum">
              <a:rPr lang="en-US" smtClean="0"/>
              <a:pPr defTabSz="954088"/>
              <a:t>12</a:t>
            </a:fld>
            <a:endParaRPr lang="en-US" smtClean="0"/>
          </a:p>
        </p:txBody>
      </p:sp>
      <p:sp>
        <p:nvSpPr>
          <p:cNvPr id="24579" name="Rectangle 2"/>
          <p:cNvSpPr>
            <a:spLocks noGrp="1" noRot="1" noChangeAspect="1" noChangeArrowheads="1" noTextEdit="1"/>
          </p:cNvSpPr>
          <p:nvPr>
            <p:ph type="sldImg"/>
          </p:nvPr>
        </p:nvSpPr>
        <p:spPr>
          <a:xfrm>
            <a:off x="1647825" y="0"/>
            <a:ext cx="3563938" cy="2674938"/>
          </a:xfrm>
          <a:ln/>
        </p:spPr>
      </p:sp>
      <p:sp>
        <p:nvSpPr>
          <p:cNvPr id="24580" name="Rectangle 3"/>
          <p:cNvSpPr>
            <a:spLocks noGrp="1" noChangeArrowheads="1"/>
          </p:cNvSpPr>
          <p:nvPr>
            <p:ph type="body" idx="1"/>
          </p:nvPr>
        </p:nvSpPr>
        <p:spPr>
          <a:xfrm>
            <a:off x="0" y="2711450"/>
            <a:ext cx="6858000" cy="6584950"/>
          </a:xfrm>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r>
              <a:rPr lang="en-US" smtClean="0"/>
              <a:t>-We did the report because CBP was concerned about toxic contaminants. CBP had developed the Toxics 2000 Strategy to reduce their impacts. Since 2000, new concerns have arisen such as compromised reproductive systems in fish and wildlife. Due to existing and new concerns, the Chesapeake Executive Order Strategy called for a :  “Report on the extent and severity of contaminants in the Bay and watershed”</a:t>
            </a:r>
          </a:p>
          <a:p>
            <a:r>
              <a:rPr lang="en-US" smtClean="0"/>
              <a:t>-Findings to be used by the CBP to consider:</a:t>
            </a:r>
          </a:p>
          <a:p>
            <a:pPr lvl="1"/>
            <a:r>
              <a:rPr lang="en-US" smtClean="0"/>
              <a:t>-new goals for reducing toxic contaminants as part of alignment process (Carin presented current goals previously)</a:t>
            </a:r>
          </a:p>
          <a:p>
            <a:pPr lvl="1"/>
            <a:r>
              <a:rPr lang="en-US" smtClean="0"/>
              <a:t>-help guide potential future research and monitoring activities</a:t>
            </a:r>
          </a:p>
          <a:p>
            <a:pPr lvl="1"/>
            <a:endParaRPr lang="en-US" smtClean="0"/>
          </a:p>
          <a:p>
            <a:pPr lvl="1"/>
            <a:r>
              <a:rPr lang="en-US" smtClean="0"/>
              <a:t>So for today I want to discuss key findings and major revisions we made to address comments provided by technical and CBP partner reviewers. </a:t>
            </a:r>
          </a:p>
          <a:p>
            <a:pPr lvl="1"/>
            <a:r>
              <a:rPr lang="en-US" smtClean="0"/>
              <a:t>Get initial feedback from the MB on process for considering goals. </a:t>
            </a:r>
          </a:p>
          <a:p>
            <a:endParaRPr lang="en-US" smtClean="0"/>
          </a:p>
        </p:txBody>
      </p:sp>
      <p:sp>
        <p:nvSpPr>
          <p:cNvPr id="15364" name="Slide Number Placeholder 3"/>
          <p:cNvSpPr>
            <a:spLocks noGrp="1"/>
          </p:cNvSpPr>
          <p:nvPr>
            <p:ph type="sldNum" sz="quarter" idx="5"/>
          </p:nvPr>
        </p:nvSpPr>
        <p:spPr>
          <a:noFill/>
        </p:spPr>
        <p:txBody>
          <a:bodyPr/>
          <a:lstStyle/>
          <a:p>
            <a:pPr defTabSz="957263"/>
            <a:fld id="{8987302A-A297-414B-932D-417BF79F4978}" type="slidenum">
              <a:rPr lang="en-US" smtClean="0"/>
              <a:pPr defTabSz="957263"/>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r>
              <a:rPr lang="en-US" smtClean="0"/>
              <a:t>We classified the extent and severity of these contaminant groups. </a:t>
            </a:r>
          </a:p>
          <a:p>
            <a:r>
              <a:rPr lang="en-US" smtClean="0"/>
              <a:t>Combination of traditionally monitored groups and also groups of emerging concern. </a:t>
            </a:r>
          </a:p>
          <a:p>
            <a:r>
              <a:rPr lang="en-US" smtClean="0"/>
              <a:t>We also summarized information on effects on fish and wildlife. </a:t>
            </a:r>
          </a:p>
        </p:txBody>
      </p:sp>
      <p:sp>
        <p:nvSpPr>
          <p:cNvPr id="16388" name="Slide Number Placeholder 3"/>
          <p:cNvSpPr>
            <a:spLocks noGrp="1"/>
          </p:cNvSpPr>
          <p:nvPr>
            <p:ph type="sldNum" sz="quarter" idx="5"/>
          </p:nvPr>
        </p:nvSpPr>
        <p:spPr>
          <a:noFill/>
        </p:spPr>
        <p:txBody>
          <a:bodyPr/>
          <a:lstStyle/>
          <a:p>
            <a:pPr defTabSz="957263"/>
            <a:fld id="{816B6FE6-3B9E-471F-A150-4EF14B2B8D3D}" type="slidenum">
              <a:rPr lang="en-US" smtClean="0"/>
              <a:pPr defTabSz="957263"/>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r>
              <a:rPr lang="en-US" smtClean="0"/>
              <a:t>The report defines both in extent and severity of contaminant groups with three possible classifications: widespread, localized, or uncertain. The findings in this report are based on a review of integrated water-quality assessment reports from the jurisdictions in the Bay watershed (Delaware, Maryland, New York, Pennsylvania, Virginia, West Virginia, and Washington, D.C.), Federal and State reports, and articles in scientific journals. Two revisions we made based on reviewer comments was a had an uncertain “classification” if data were not available.  We also focused on more recent information --summarizing results of studies conducted mostly since 2000 and, in particular, the 2010 jurisdictional water-quality assessment reports were used.</a:t>
            </a:r>
          </a:p>
          <a:p>
            <a:endParaRPr lang="en-US" smtClean="0"/>
          </a:p>
          <a:p>
            <a:r>
              <a:rPr lang="en-US" smtClean="0"/>
              <a:t>The approach we used and associated decision rules to define extent and severity were as follows: </a:t>
            </a:r>
          </a:p>
          <a:p>
            <a:r>
              <a:rPr lang="en-US" smtClean="0"/>
              <a:t>Extent is characterized as “widespread,” contaminant has been detected throughout the watershed or “localized” if only in a limited number of subwatersheds.  </a:t>
            </a:r>
          </a:p>
          <a:p>
            <a:r>
              <a:rPr lang="en-US" smtClean="0"/>
              <a:t>Severity was based entirely on the jurisdictions’ impairment determinations as identified in the integrated assessment reports.  Contaminants that have caused impairments in many locations are considered to have widespread severity, contaminants associated with impairments in few locations are classified as having localized severity, </a:t>
            </a:r>
          </a:p>
          <a:p>
            <a:r>
              <a:rPr lang="en-US" smtClean="0"/>
              <a:t>Uncertain: not adequate monitoring information to define occurrence or did not have water-quality standards to identify impairments, Help to identify monitoring/Research gaps. </a:t>
            </a:r>
          </a:p>
          <a:p>
            <a:endParaRPr lang="en-US" smtClean="0"/>
          </a:p>
          <a:p>
            <a:r>
              <a:rPr lang="en-US" smtClean="0"/>
              <a:t>Let’s go through some results—first for extent and then severity</a:t>
            </a:r>
          </a:p>
          <a:p>
            <a:endParaRPr lang="en-US" smtClean="0"/>
          </a:p>
          <a:p>
            <a:endParaRPr lang="en-US" smtClean="0"/>
          </a:p>
          <a:p>
            <a:endParaRPr lang="en-US" smtClean="0"/>
          </a:p>
          <a:p>
            <a:endParaRPr lang="en-US" smtClean="0"/>
          </a:p>
        </p:txBody>
      </p:sp>
      <p:sp>
        <p:nvSpPr>
          <p:cNvPr id="17412" name="Slide Number Placeholder 3"/>
          <p:cNvSpPr>
            <a:spLocks noGrp="1"/>
          </p:cNvSpPr>
          <p:nvPr>
            <p:ph type="sldNum" sz="quarter" idx="5"/>
          </p:nvPr>
        </p:nvSpPr>
        <p:spPr>
          <a:noFill/>
        </p:spPr>
        <p:txBody>
          <a:bodyPr/>
          <a:lstStyle/>
          <a:p>
            <a:pPr defTabSz="957263"/>
            <a:fld id="{A9D161CA-A173-4EF3-A0C2-5AEF1306DECF}" type="slidenum">
              <a:rPr lang="en-US" smtClean="0"/>
              <a:pPr defTabSz="957263"/>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r>
              <a:rPr lang="en-US" b="1" smtClean="0"/>
              <a:t>Widespread extent:</a:t>
            </a:r>
            <a:r>
              <a:rPr lang="en-US" smtClean="0"/>
              <a:t> For </a:t>
            </a:r>
            <a:r>
              <a:rPr lang="en-US" u="sng" smtClean="0"/>
              <a:t>polychlorinated biphenyls (PCBs), polycyclic aromatic hydrocarbons (PAHs), herbicides (primarily atrazine, simazine, metochlor, and their degradation products) and mercury</a:t>
            </a:r>
            <a:r>
              <a:rPr lang="en-US" smtClean="0"/>
              <a:t>, available information indicate widespread extent thought the Bay watershed. </a:t>
            </a:r>
          </a:p>
          <a:p>
            <a:r>
              <a:rPr lang="en-US" b="1" smtClean="0"/>
              <a:t>Localized extent</a:t>
            </a:r>
            <a:r>
              <a:rPr lang="en-US" smtClean="0"/>
              <a:t>: For </a:t>
            </a:r>
            <a:r>
              <a:rPr lang="en-US" u="sng" smtClean="0"/>
              <a:t>dioxins/furans, petroleum hydrocarbons, some chlorinated insecticides (aldrin, chlordane, dieldrin, DDT/DDE, heptachlor epoxide, mirex), and some metals (aluminum, chromium, iron, lead, manganese, zinc)</a:t>
            </a:r>
            <a:r>
              <a:rPr lang="en-US" smtClean="0"/>
              <a:t>, the report identifies localized extent of contamination. </a:t>
            </a:r>
          </a:p>
          <a:p>
            <a:r>
              <a:rPr lang="en-US" b="1" smtClean="0"/>
              <a:t>Uncertain extent:</a:t>
            </a:r>
            <a:r>
              <a:rPr lang="en-US" smtClean="0"/>
              <a:t> For </a:t>
            </a:r>
            <a:r>
              <a:rPr lang="en-US" u="sng" smtClean="0"/>
              <a:t>pharmaceuticals, household and personal care products, flame retardants, some pesticides,</a:t>
            </a:r>
            <a:r>
              <a:rPr lang="en-US" smtClean="0"/>
              <a:t> </a:t>
            </a:r>
            <a:r>
              <a:rPr lang="en-US" u="sng" smtClean="0"/>
              <a:t>and biogenic hormones</a:t>
            </a:r>
            <a:r>
              <a:rPr lang="en-US" smtClean="0"/>
              <a:t>, information was not adequate to determine extent.</a:t>
            </a:r>
            <a:r>
              <a:rPr lang="en-US" u="sng" smtClean="0"/>
              <a:t> </a:t>
            </a:r>
            <a:r>
              <a:rPr lang="en-US" smtClean="0"/>
              <a:t>However, the widespread distribution of known sources of these contaminants (e.g., wastewater effluents, agricultural runoff, etc.) in the watershed and the summarized occurrence data indicate that some contaminants from each of these groups may have the potential to be found in many locations throughout the Bay watershed.</a:t>
            </a:r>
            <a:r>
              <a:rPr lang="en-US" u="sng" smtClean="0"/>
              <a:t> So this was a monitoring gap.</a:t>
            </a:r>
            <a:endParaRPr lang="en-US" smtClean="0"/>
          </a:p>
          <a:p>
            <a:endParaRPr lang="en-US" smtClean="0"/>
          </a:p>
        </p:txBody>
      </p:sp>
      <p:sp>
        <p:nvSpPr>
          <p:cNvPr id="18436" name="Slide Number Placeholder 3"/>
          <p:cNvSpPr>
            <a:spLocks noGrp="1"/>
          </p:cNvSpPr>
          <p:nvPr>
            <p:ph type="sldNum" sz="quarter" idx="5"/>
          </p:nvPr>
        </p:nvSpPr>
        <p:spPr>
          <a:noFill/>
        </p:spPr>
        <p:txBody>
          <a:bodyPr/>
          <a:lstStyle/>
          <a:p>
            <a:pPr defTabSz="957263"/>
            <a:fld id="{F1DD4B15-65ED-4182-833E-17D33E43E7A8}" type="slidenum">
              <a:rPr lang="en-US" smtClean="0"/>
              <a:pPr defTabSz="957263"/>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smtClean="0"/>
          </a:p>
          <a:p>
            <a:r>
              <a:rPr lang="en-US" b="1" u="sng" smtClean="0"/>
              <a:t>Key overall conclusions about the severity of contaminant groups examined in this report are:</a:t>
            </a:r>
          </a:p>
          <a:p>
            <a:r>
              <a:rPr lang="en-US" b="1" smtClean="0"/>
              <a:t>Widespread severity:</a:t>
            </a:r>
            <a:r>
              <a:rPr lang="en-US" smtClean="0"/>
              <a:t> </a:t>
            </a:r>
            <a:r>
              <a:rPr lang="en-US" u="sng" smtClean="0"/>
              <a:t>PCBs and mercury</a:t>
            </a:r>
            <a:r>
              <a:rPr lang="en-US" smtClean="0"/>
              <a:t> have impairments identified in all of the watershed jurisdictions, meaning concentrations are known to compromise the health and quality of aquatic organisms.  PCBs and mercury also create a risk to human health through consumption of contaminated fish.  </a:t>
            </a:r>
          </a:p>
          <a:p>
            <a:r>
              <a:rPr lang="en-US" b="1" smtClean="0"/>
              <a:t>Localized severity</a:t>
            </a:r>
            <a:r>
              <a:rPr lang="en-US" smtClean="0"/>
              <a:t>: For </a:t>
            </a:r>
            <a:r>
              <a:rPr lang="en-US" u="sng" smtClean="0"/>
              <a:t>dioxins/furans, PAHs, petroleum hydrocarbons, some chlorinated pesticides (aldrin, chlordane, dieldrin, DDT/DDE, heptachlor epoxide, mirex), and some metals (aluminum, chromium, iron, lead, manganese, zinc)</a:t>
            </a:r>
            <a:r>
              <a:rPr lang="en-US" smtClean="0"/>
              <a:t>, the report identifies localized severity based on impairments in a limited number of areas in the Bay watershed. </a:t>
            </a:r>
          </a:p>
          <a:p>
            <a:r>
              <a:rPr lang="en-US" b="1" smtClean="0"/>
              <a:t>Uncertain severity:</a:t>
            </a:r>
            <a:r>
              <a:rPr lang="en-US" smtClean="0"/>
              <a:t> </a:t>
            </a:r>
            <a:r>
              <a:rPr lang="en-US" u="sng" smtClean="0"/>
              <a:t>pharmaceuticals, household and personal care products, flame retardants, and biogenic hormones</a:t>
            </a:r>
            <a:r>
              <a:rPr lang="en-US" smtClean="0"/>
              <a:t>, severity could not be determined. For </a:t>
            </a:r>
            <a:r>
              <a:rPr lang="en-US" u="sng" smtClean="0"/>
              <a:t>many pesticides including herbicides that had widespread occurrence (atrazine, simazine, metochlor, and their degradation products), </a:t>
            </a:r>
            <a:r>
              <a:rPr lang="en-US" smtClean="0"/>
              <a:t>water-quality standards were not available to determine impairments for these contaminant classes.  However, some research shows sublethal effects for some compounds at environmentally relevant concentrations. So this is a research gap.</a:t>
            </a:r>
          </a:p>
        </p:txBody>
      </p:sp>
      <p:sp>
        <p:nvSpPr>
          <p:cNvPr id="19460" name="Slide Number Placeholder 3"/>
          <p:cNvSpPr>
            <a:spLocks noGrp="1"/>
          </p:cNvSpPr>
          <p:nvPr>
            <p:ph type="sldNum" sz="quarter" idx="5"/>
          </p:nvPr>
        </p:nvSpPr>
        <p:spPr>
          <a:noFill/>
        </p:spPr>
        <p:txBody>
          <a:bodyPr/>
          <a:lstStyle/>
          <a:p>
            <a:pPr defTabSz="957263"/>
            <a:fld id="{4436F9FF-0FE5-491C-8A06-ADD4F72A06D0}" type="slidenum">
              <a:rPr lang="en-US" smtClean="0"/>
              <a:pPr defTabSz="957263"/>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r>
              <a:rPr lang="en-US" smtClean="0"/>
              <a:t>Additional supporting information on the toxic effects of contaminants on fish and wildlife was summarized to inform the discussion of severity.  This information provides insights that can be used in assessing the cumulative and interacting effects of toxic chemicals as well as other stressors on fish and wildlife.</a:t>
            </a:r>
          </a:p>
          <a:p>
            <a:endParaRPr lang="en-US" smtClean="0"/>
          </a:p>
          <a:p>
            <a:r>
              <a:rPr lang="en-US" smtClean="0"/>
              <a:t>The following indicators of degraded aquatic ecosystems have been observed within fish populations in the Chesapeake Bay watershed: increased incidence of infectious disease and parasite infestations contributing to increased mortality in several species of fish; feminization (intersex) of largemouth and smallmouth bass and other signs of endocrine disruption; reduced reproductive success and recruitment of yellow perch in tributaries in certain highly urbanized drainage basins; and tumors in bottom-dwelling fish. The evidence for associations between exposure to toxic contaminants and these indicators of compromised fish health are discussed. </a:t>
            </a:r>
          </a:p>
          <a:p>
            <a:endParaRPr lang="en-US" smtClean="0"/>
          </a:p>
          <a:p>
            <a:r>
              <a:rPr lang="en-US" smtClean="0"/>
              <a:t>Indications of responses to contaminant exposure have also been found among wildlife in the Chesapeake Bay watershed, primarily wild birds. </a:t>
            </a:r>
          </a:p>
          <a:p>
            <a:r>
              <a:rPr lang="en-US" smtClean="0"/>
              <a:t>-eggshell thinning associated with </a:t>
            </a:r>
            <a:r>
              <a:rPr lang="en-US" i="1" smtClean="0"/>
              <a:t>p,p’</a:t>
            </a:r>
            <a:r>
              <a:rPr lang="en-US" smtClean="0"/>
              <a:t>-DDE is apparent</a:t>
            </a:r>
          </a:p>
          <a:p>
            <a:r>
              <a:rPr lang="en-US" smtClean="0"/>
              <a:t>-organochlorine pesticides are found in eggs of predatory birds at concentrations associated with embryo lethality. </a:t>
            </a:r>
          </a:p>
          <a:p>
            <a:r>
              <a:rPr lang="en-US" smtClean="0"/>
              <a:t>-PCB concentrations in addled bald eagle eggs may have been high enough to contribute to the failure to hatch</a:t>
            </a:r>
          </a:p>
          <a:p>
            <a:endParaRPr lang="en-US" smtClean="0"/>
          </a:p>
        </p:txBody>
      </p:sp>
      <p:sp>
        <p:nvSpPr>
          <p:cNvPr id="20484" name="Slide Number Placeholder 3"/>
          <p:cNvSpPr>
            <a:spLocks noGrp="1"/>
          </p:cNvSpPr>
          <p:nvPr>
            <p:ph type="sldNum" sz="quarter" idx="5"/>
          </p:nvPr>
        </p:nvSpPr>
        <p:spPr>
          <a:noFill/>
        </p:spPr>
        <p:txBody>
          <a:bodyPr/>
          <a:lstStyle/>
          <a:p>
            <a:pPr defTabSz="957263"/>
            <a:fld id="{39E723DB-2F9F-4734-BD97-F947E28A6C76}" type="slidenum">
              <a:rPr lang="en-US" smtClean="0"/>
              <a:pPr defTabSz="957263"/>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r>
              <a:rPr lang="en-US" smtClean="0"/>
              <a:t>Two major gaps: </a:t>
            </a:r>
          </a:p>
          <a:p>
            <a:r>
              <a:rPr lang="en-US" smtClean="0"/>
              <a:t>Monitoring to better define extent</a:t>
            </a:r>
          </a:p>
          <a:p>
            <a:r>
              <a:rPr lang="en-US" smtClean="0"/>
              <a:t>Research on severity to fish and wildlife</a:t>
            </a:r>
          </a:p>
        </p:txBody>
      </p:sp>
      <p:sp>
        <p:nvSpPr>
          <p:cNvPr id="21508" name="Slide Number Placeholder 3"/>
          <p:cNvSpPr>
            <a:spLocks noGrp="1"/>
          </p:cNvSpPr>
          <p:nvPr>
            <p:ph type="sldNum" sz="quarter" idx="5"/>
          </p:nvPr>
        </p:nvSpPr>
        <p:spPr>
          <a:noFill/>
        </p:spPr>
        <p:txBody>
          <a:bodyPr/>
          <a:lstStyle/>
          <a:p>
            <a:pPr defTabSz="957263"/>
            <a:fld id="{DCD83FE4-6EE0-43C1-B1EB-B42A9B0BC303}" type="slidenum">
              <a:rPr lang="en-US" smtClean="0"/>
              <a:pPr defTabSz="957263"/>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r>
              <a:rPr lang="en-US" smtClean="0"/>
              <a:t>Beyond the question of available resources, there are reasons why the contaminants issue fits with the Bay Program partnership</a:t>
            </a:r>
          </a:p>
          <a:p>
            <a:r>
              <a:rPr lang="en-US" smtClean="0"/>
              <a:t>Pollutant are widespread and flow address jurisdictional boundaries so partnership would benefit</a:t>
            </a:r>
          </a:p>
          <a:p>
            <a:r>
              <a:rPr lang="en-US" smtClean="0"/>
              <a:t>Current controls producing minimal reductions (level of impairments not changing based on impairments in Bay and tidal waters)</a:t>
            </a:r>
          </a:p>
          <a:p>
            <a:r>
              <a:rPr lang="en-US" smtClean="0"/>
              <a:t>Impacts to CBP goals—three in particular sustaining fisheries, recovering habitat is focused on wildlife, and water quality is working to improve conditions for fisheries. Also advisors about eating contaminated fish from the Bay and its watershed. </a:t>
            </a:r>
          </a:p>
          <a:p>
            <a:r>
              <a:rPr lang="en-US" smtClean="0"/>
              <a:t>State and federal agencies would benefit from coordination of varies existing approaches to reduce impacts of contaminants. </a:t>
            </a:r>
          </a:p>
          <a:p>
            <a:r>
              <a:rPr lang="en-US" smtClean="0"/>
              <a:t>All of these items are considerations why the CBP should think about working together to reduce these impacts to meet existing goals. </a:t>
            </a:r>
          </a:p>
          <a:p>
            <a:endParaRPr lang="en-US" smtClean="0"/>
          </a:p>
        </p:txBody>
      </p:sp>
      <p:sp>
        <p:nvSpPr>
          <p:cNvPr id="22532" name="Slide Number Placeholder 3"/>
          <p:cNvSpPr>
            <a:spLocks noGrp="1"/>
          </p:cNvSpPr>
          <p:nvPr>
            <p:ph type="sldNum" sz="quarter" idx="5"/>
          </p:nvPr>
        </p:nvSpPr>
        <p:spPr>
          <a:noFill/>
        </p:spPr>
        <p:txBody>
          <a:bodyPr/>
          <a:lstStyle/>
          <a:p>
            <a:pPr defTabSz="957263"/>
            <a:fld id="{B3508504-7673-4A67-9C9D-49CD4FDD67BA}" type="slidenum">
              <a:rPr lang="en-US" smtClean="0"/>
              <a:pPr defTabSz="957263"/>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2F43D0-4757-4213-A1AF-3EE50198FCF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1A7D88-875F-4C0A-B5BF-27153768FAE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A32F74-24E0-4B02-B9C5-3B0457F09D5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AD26BC-4D9D-4F50-90E7-2C39BD50208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2ECC20-4FC8-45C9-841F-BBC2FB732C6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D6D920-F4B4-4E0C-BBA5-79DAF955ADD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5855F4-B4AA-4587-A95A-8887974710B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4327CCD-921E-42CE-AFCA-B6CC84F0F61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C90FCD8-0B7C-48E4-A7D9-F53B1200A98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0A33D6B-8B44-463A-9D2C-CDFAD583EA6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4B9F1E-26E8-4863-A6A9-E806B5CACB0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FE0CAD-1B85-4AD9-8CC5-6C4D855DF42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69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669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669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B4FDBBED-55B3-4062-A703-F874F4613F75}" type="slidenum">
              <a:rPr lang="en-US"/>
              <a:pPr>
                <a:defRPr/>
              </a:pPr>
              <a:t>‹#›</a:t>
            </a:fld>
            <a:endParaRPr lang="en-US" dirty="0"/>
          </a:p>
        </p:txBody>
      </p:sp>
      <p:sp>
        <p:nvSpPr>
          <p:cNvPr id="1031" name="Rectangle 7"/>
          <p:cNvSpPr>
            <a:spLocks noChangeArrowheads="1"/>
          </p:cNvSpPr>
          <p:nvPr userDrawn="1"/>
        </p:nvSpPr>
        <p:spPr bwMode="auto">
          <a:xfrm>
            <a:off x="0" y="0"/>
            <a:ext cx="9144000" cy="990600"/>
          </a:xfrm>
          <a:prstGeom prst="rect">
            <a:avLst/>
          </a:prstGeom>
          <a:gradFill rotWithShape="1">
            <a:gsLst>
              <a:gs pos="0">
                <a:srgbClr val="3D3D6B"/>
              </a:gs>
              <a:gs pos="100000">
                <a:srgbClr val="1C1C32"/>
              </a:gs>
            </a:gsLst>
            <a:lin ang="2700000" scaled="1"/>
          </a:gradFill>
          <a:ln w="9525">
            <a:solidFill>
              <a:schemeClr val="tx1"/>
            </a:solidFill>
            <a:miter lim="800000"/>
            <a:headEnd/>
            <a:tailEnd/>
          </a:ln>
        </p:spPr>
        <p:txBody>
          <a:bodyPr wrap="none" anchor="ctr"/>
          <a:lstStyle/>
          <a:p>
            <a:endParaRPr lang="en-US"/>
          </a:p>
        </p:txBody>
      </p:sp>
      <p:pic>
        <p:nvPicPr>
          <p:cNvPr id="1032" name="Picture 8" descr="cbplogo"/>
          <p:cNvPicPr>
            <a:picLocks noChangeAspect="1" noChangeArrowheads="1"/>
          </p:cNvPicPr>
          <p:nvPr userDrawn="1"/>
        </p:nvPicPr>
        <p:blipFill>
          <a:blip r:embed="rId14" cstate="print"/>
          <a:srcRect/>
          <a:stretch>
            <a:fillRect/>
          </a:stretch>
        </p:blipFill>
        <p:spPr bwMode="auto">
          <a:xfrm>
            <a:off x="0" y="0"/>
            <a:ext cx="1905000" cy="990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762000" y="960120"/>
            <a:ext cx="7772400" cy="2895600"/>
          </a:xfrm>
        </p:spPr>
        <p:txBody>
          <a:bodyPr/>
          <a:lstStyle/>
          <a:p>
            <a:pPr eaLnBrk="1" hangingPunct="1"/>
            <a:r>
              <a:rPr lang="en-US" sz="4000" dirty="0" smtClean="0">
                <a:solidFill>
                  <a:srgbClr val="0033CC"/>
                </a:solidFill>
              </a:rPr>
              <a:t/>
            </a:r>
            <a:br>
              <a:rPr lang="en-US" sz="4000" dirty="0" smtClean="0">
                <a:solidFill>
                  <a:srgbClr val="0033CC"/>
                </a:solidFill>
              </a:rPr>
            </a:br>
            <a:r>
              <a:rPr lang="en-US" sz="4000" dirty="0" smtClean="0"/>
              <a:t>Extent and Severity of Toxic Contaminants in Chesapeake Bay and the Watershed</a:t>
            </a:r>
            <a:endParaRPr lang="en-US" sz="4000" dirty="0" smtClean="0">
              <a:solidFill>
                <a:srgbClr val="0033CC"/>
              </a:solidFill>
            </a:endParaRPr>
          </a:p>
        </p:txBody>
      </p:sp>
      <p:sp>
        <p:nvSpPr>
          <p:cNvPr id="2051" name="Rectangle 5"/>
          <p:cNvSpPr>
            <a:spLocks noGrp="1" noChangeArrowheads="1"/>
          </p:cNvSpPr>
          <p:nvPr>
            <p:ph type="subTitle" idx="1"/>
          </p:nvPr>
        </p:nvSpPr>
        <p:spPr>
          <a:xfrm>
            <a:off x="304800" y="4953000"/>
            <a:ext cx="8610600" cy="1447800"/>
          </a:xfrm>
        </p:spPr>
        <p:txBody>
          <a:bodyPr/>
          <a:lstStyle/>
          <a:p>
            <a:pPr eaLnBrk="1" hangingPunct="1">
              <a:lnSpc>
                <a:spcPct val="90000"/>
              </a:lnSpc>
            </a:pPr>
            <a:r>
              <a:rPr lang="en-US" smtClean="0">
                <a:solidFill>
                  <a:srgbClr val="0033CC"/>
                </a:solidFill>
              </a:rPr>
              <a:t>Scott Phillips (USGS) and Greg Allen (EPA) </a:t>
            </a:r>
          </a:p>
          <a:p>
            <a:pPr eaLnBrk="1" hangingPunct="1">
              <a:lnSpc>
                <a:spcPct val="90000"/>
              </a:lnSpc>
            </a:pPr>
            <a:r>
              <a:rPr lang="en-US" smtClean="0">
                <a:solidFill>
                  <a:srgbClr val="0033CC"/>
                </a:solidFill>
              </a:rPr>
              <a:t> </a:t>
            </a:r>
          </a:p>
          <a:p>
            <a:pPr eaLnBrk="1" hangingPunct="1">
              <a:lnSpc>
                <a:spcPct val="90000"/>
              </a:lnSpc>
            </a:pPr>
            <a:endParaRPr lang="en-US" sz="2000" smtClean="0">
              <a:solidFill>
                <a:srgbClr val="0033CC"/>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228600"/>
            <a:ext cx="8229600" cy="944563"/>
          </a:xfrm>
        </p:spPr>
        <p:txBody>
          <a:bodyPr/>
          <a:lstStyle/>
          <a:p>
            <a:r>
              <a:rPr lang="en-US" dirty="0" smtClean="0">
                <a:solidFill>
                  <a:srgbClr val="FFFF00"/>
                </a:solidFill>
              </a:rPr>
              <a:t>Concept for Goal Types</a:t>
            </a:r>
            <a:endParaRPr lang="en-US" dirty="0">
              <a:solidFill>
                <a:srgbClr val="FFFF00"/>
              </a:solidFill>
            </a:endParaRPr>
          </a:p>
        </p:txBody>
      </p:sp>
      <p:sp>
        <p:nvSpPr>
          <p:cNvPr id="6" name="TextBox 5"/>
          <p:cNvSpPr txBox="1"/>
          <p:nvPr/>
        </p:nvSpPr>
        <p:spPr>
          <a:xfrm>
            <a:off x="746760" y="1341120"/>
            <a:ext cx="1981200" cy="1015663"/>
          </a:xfrm>
          <a:prstGeom prst="rect">
            <a:avLst/>
          </a:prstGeom>
          <a:noFill/>
        </p:spPr>
        <p:txBody>
          <a:bodyPr wrap="square" rtlCol="0">
            <a:spAutoFit/>
          </a:bodyPr>
          <a:lstStyle/>
          <a:p>
            <a:r>
              <a:rPr lang="en-US" sz="2000" dirty="0" smtClean="0"/>
              <a:t>Reduction Goals and Strategies</a:t>
            </a:r>
            <a:endParaRPr lang="en-US" sz="2000" dirty="0"/>
          </a:p>
        </p:txBody>
      </p:sp>
      <p:sp>
        <p:nvSpPr>
          <p:cNvPr id="7" name="TextBox 6"/>
          <p:cNvSpPr txBox="1"/>
          <p:nvPr/>
        </p:nvSpPr>
        <p:spPr>
          <a:xfrm>
            <a:off x="762000" y="2773680"/>
            <a:ext cx="1676400" cy="1323439"/>
          </a:xfrm>
          <a:prstGeom prst="rect">
            <a:avLst/>
          </a:prstGeom>
          <a:noFill/>
        </p:spPr>
        <p:txBody>
          <a:bodyPr wrap="square" rtlCol="0">
            <a:spAutoFit/>
          </a:bodyPr>
          <a:lstStyle/>
          <a:p>
            <a:r>
              <a:rPr lang="en-US" sz="2000" dirty="0" smtClean="0"/>
              <a:t>Additional Information and Analysis Needed</a:t>
            </a:r>
            <a:endParaRPr lang="en-US" sz="2000" dirty="0"/>
          </a:p>
        </p:txBody>
      </p:sp>
      <p:sp>
        <p:nvSpPr>
          <p:cNvPr id="8" name="TextBox 7"/>
          <p:cNvSpPr txBox="1"/>
          <p:nvPr/>
        </p:nvSpPr>
        <p:spPr>
          <a:xfrm>
            <a:off x="807720" y="4450080"/>
            <a:ext cx="1676400" cy="1015663"/>
          </a:xfrm>
          <a:prstGeom prst="rect">
            <a:avLst/>
          </a:prstGeom>
          <a:noFill/>
        </p:spPr>
        <p:txBody>
          <a:bodyPr wrap="square" rtlCol="0">
            <a:spAutoFit/>
          </a:bodyPr>
          <a:lstStyle/>
          <a:p>
            <a:r>
              <a:rPr lang="en-US" sz="2000" dirty="0" smtClean="0"/>
              <a:t>Research and/or Monitoring</a:t>
            </a:r>
            <a:endParaRPr lang="en-US" sz="2000" dirty="0"/>
          </a:p>
        </p:txBody>
      </p:sp>
      <p:sp>
        <p:nvSpPr>
          <p:cNvPr id="9" name="TextBox 8"/>
          <p:cNvSpPr txBox="1"/>
          <p:nvPr/>
        </p:nvSpPr>
        <p:spPr>
          <a:xfrm>
            <a:off x="2743200" y="1188720"/>
            <a:ext cx="2590800" cy="1323439"/>
          </a:xfrm>
          <a:prstGeom prst="rect">
            <a:avLst/>
          </a:prstGeom>
          <a:noFill/>
        </p:spPr>
        <p:txBody>
          <a:bodyPr wrap="square" rtlCol="0">
            <a:spAutoFit/>
          </a:bodyPr>
          <a:lstStyle/>
          <a:p>
            <a:r>
              <a:rPr lang="en-US" sz="2000" dirty="0" smtClean="0"/>
              <a:t>PCBs</a:t>
            </a:r>
          </a:p>
          <a:p>
            <a:r>
              <a:rPr lang="en-US" sz="2000" dirty="0" smtClean="0"/>
              <a:t>Mercury</a:t>
            </a:r>
          </a:p>
          <a:p>
            <a:r>
              <a:rPr lang="en-US" sz="2000" dirty="0" smtClean="0"/>
              <a:t>Dioxin, Petroleum,       Insecticides, Metals</a:t>
            </a:r>
            <a:endParaRPr lang="en-US" sz="2000" dirty="0"/>
          </a:p>
        </p:txBody>
      </p:sp>
      <p:sp>
        <p:nvSpPr>
          <p:cNvPr id="10" name="TextBox 9"/>
          <p:cNvSpPr txBox="1"/>
          <p:nvPr/>
        </p:nvSpPr>
        <p:spPr>
          <a:xfrm>
            <a:off x="2865120" y="3124200"/>
            <a:ext cx="2057400" cy="400110"/>
          </a:xfrm>
          <a:prstGeom prst="rect">
            <a:avLst/>
          </a:prstGeom>
          <a:noFill/>
        </p:spPr>
        <p:txBody>
          <a:bodyPr wrap="square" rtlCol="0">
            <a:spAutoFit/>
          </a:bodyPr>
          <a:lstStyle/>
          <a:p>
            <a:r>
              <a:rPr lang="en-US" sz="2000" dirty="0" smtClean="0"/>
              <a:t>PAHs</a:t>
            </a:r>
            <a:endParaRPr lang="en-US" sz="2000" dirty="0"/>
          </a:p>
        </p:txBody>
      </p:sp>
      <p:sp>
        <p:nvSpPr>
          <p:cNvPr id="11" name="TextBox 10"/>
          <p:cNvSpPr txBox="1"/>
          <p:nvPr/>
        </p:nvSpPr>
        <p:spPr>
          <a:xfrm>
            <a:off x="2819400" y="4160520"/>
            <a:ext cx="2667000" cy="1938992"/>
          </a:xfrm>
          <a:prstGeom prst="rect">
            <a:avLst/>
          </a:prstGeom>
          <a:noFill/>
        </p:spPr>
        <p:txBody>
          <a:bodyPr wrap="square" rtlCol="0">
            <a:spAutoFit/>
          </a:bodyPr>
          <a:lstStyle/>
          <a:p>
            <a:r>
              <a:rPr lang="en-US" sz="2000" dirty="0" smtClean="0"/>
              <a:t>Pesticides</a:t>
            </a:r>
          </a:p>
          <a:p>
            <a:r>
              <a:rPr lang="en-US" sz="2000" dirty="0" smtClean="0"/>
              <a:t>Herbicides</a:t>
            </a:r>
          </a:p>
          <a:p>
            <a:r>
              <a:rPr lang="en-US" sz="2000" dirty="0" smtClean="0"/>
              <a:t>Pharmaceuticals</a:t>
            </a:r>
          </a:p>
          <a:p>
            <a:r>
              <a:rPr lang="en-US" sz="2000" dirty="0" err="1" smtClean="0"/>
              <a:t>Hshld</a:t>
            </a:r>
            <a:r>
              <a:rPr lang="en-US" sz="2000" dirty="0" smtClean="0"/>
              <a:t>/Personal Care</a:t>
            </a:r>
          </a:p>
          <a:p>
            <a:r>
              <a:rPr lang="en-US" sz="2000" dirty="0" smtClean="0"/>
              <a:t>Flame Retardants</a:t>
            </a:r>
          </a:p>
          <a:p>
            <a:r>
              <a:rPr lang="en-US" sz="2000" dirty="0" smtClean="0"/>
              <a:t>Biogenic Hormones</a:t>
            </a:r>
            <a:endParaRPr lang="en-US" sz="2000" dirty="0"/>
          </a:p>
        </p:txBody>
      </p:sp>
      <p:cxnSp>
        <p:nvCxnSpPr>
          <p:cNvPr id="13" name="Straight Arrow Connector 12"/>
          <p:cNvCxnSpPr/>
          <p:nvPr/>
        </p:nvCxnSpPr>
        <p:spPr>
          <a:xfrm>
            <a:off x="4114800" y="1371600"/>
            <a:ext cx="1905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114800" y="1676400"/>
            <a:ext cx="1905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318760" y="2133600"/>
            <a:ext cx="65532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886200" y="3352800"/>
            <a:ext cx="2133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57800" y="4328160"/>
            <a:ext cx="685800" cy="838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334000" y="5181600"/>
            <a:ext cx="609600" cy="685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943600" y="5181600"/>
            <a:ext cx="304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242560" y="1981200"/>
            <a:ext cx="762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242560" y="2133600"/>
            <a:ext cx="762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248400" y="1158240"/>
            <a:ext cx="2895600" cy="369332"/>
          </a:xfrm>
          <a:prstGeom prst="rect">
            <a:avLst/>
          </a:prstGeom>
          <a:noFill/>
        </p:spPr>
        <p:txBody>
          <a:bodyPr wrap="square" rtlCol="0">
            <a:spAutoFit/>
          </a:bodyPr>
          <a:lstStyle/>
          <a:p>
            <a:r>
              <a:rPr lang="en-US" dirty="0" smtClean="0"/>
              <a:t>Multi-component strategy</a:t>
            </a:r>
            <a:endParaRPr lang="en-US" dirty="0"/>
          </a:p>
        </p:txBody>
      </p:sp>
      <p:sp>
        <p:nvSpPr>
          <p:cNvPr id="43" name="TextBox 42"/>
          <p:cNvSpPr txBox="1"/>
          <p:nvPr/>
        </p:nvSpPr>
        <p:spPr>
          <a:xfrm>
            <a:off x="6217920" y="1478280"/>
            <a:ext cx="2522870" cy="369332"/>
          </a:xfrm>
          <a:prstGeom prst="rect">
            <a:avLst/>
          </a:prstGeom>
          <a:noFill/>
        </p:spPr>
        <p:txBody>
          <a:bodyPr wrap="none" rtlCol="0">
            <a:spAutoFit/>
          </a:bodyPr>
          <a:lstStyle/>
          <a:p>
            <a:r>
              <a:rPr lang="en-US" dirty="0" smtClean="0"/>
              <a:t>Track national air regs.</a:t>
            </a:r>
            <a:endParaRPr lang="en-US" dirty="0"/>
          </a:p>
        </p:txBody>
      </p:sp>
      <p:sp>
        <p:nvSpPr>
          <p:cNvPr id="44" name="TextBox 43"/>
          <p:cNvSpPr txBox="1"/>
          <p:nvPr/>
        </p:nvSpPr>
        <p:spPr>
          <a:xfrm>
            <a:off x="6263640" y="1950720"/>
            <a:ext cx="2667000" cy="369332"/>
          </a:xfrm>
          <a:prstGeom prst="rect">
            <a:avLst/>
          </a:prstGeom>
          <a:noFill/>
        </p:spPr>
        <p:txBody>
          <a:bodyPr wrap="square" rtlCol="0">
            <a:spAutoFit/>
          </a:bodyPr>
          <a:lstStyle/>
          <a:p>
            <a:r>
              <a:rPr lang="en-US" dirty="0" smtClean="0"/>
              <a:t>Local impairments</a:t>
            </a:r>
            <a:endParaRPr lang="en-US" dirty="0"/>
          </a:p>
        </p:txBody>
      </p:sp>
      <p:sp>
        <p:nvSpPr>
          <p:cNvPr id="45" name="TextBox 44"/>
          <p:cNvSpPr txBox="1"/>
          <p:nvPr/>
        </p:nvSpPr>
        <p:spPr>
          <a:xfrm>
            <a:off x="6370320" y="2971800"/>
            <a:ext cx="2286000" cy="923330"/>
          </a:xfrm>
          <a:prstGeom prst="rect">
            <a:avLst/>
          </a:prstGeom>
          <a:noFill/>
        </p:spPr>
        <p:txBody>
          <a:bodyPr wrap="square" rtlCol="0">
            <a:spAutoFit/>
          </a:bodyPr>
          <a:lstStyle/>
          <a:p>
            <a:r>
              <a:rPr lang="en-US" dirty="0" smtClean="0"/>
              <a:t>Are goals warranted based on extent and effects?</a:t>
            </a:r>
            <a:endParaRPr lang="en-US" dirty="0"/>
          </a:p>
        </p:txBody>
      </p:sp>
      <p:sp>
        <p:nvSpPr>
          <p:cNvPr id="46" name="TextBox 45"/>
          <p:cNvSpPr txBox="1"/>
          <p:nvPr/>
        </p:nvSpPr>
        <p:spPr>
          <a:xfrm>
            <a:off x="6370320" y="4373880"/>
            <a:ext cx="2133600" cy="1754326"/>
          </a:xfrm>
          <a:prstGeom prst="rect">
            <a:avLst/>
          </a:prstGeom>
          <a:noFill/>
        </p:spPr>
        <p:txBody>
          <a:bodyPr wrap="square" rtlCol="0">
            <a:spAutoFit/>
          </a:bodyPr>
          <a:lstStyle/>
          <a:p>
            <a:r>
              <a:rPr lang="en-US" dirty="0" smtClean="0"/>
              <a:t>Monitoring for occurrence</a:t>
            </a:r>
          </a:p>
          <a:p>
            <a:endParaRPr lang="en-US" dirty="0"/>
          </a:p>
          <a:p>
            <a:r>
              <a:rPr lang="en-US" dirty="0" smtClean="0"/>
              <a:t>Research for sublethal effects and mixtures</a:t>
            </a:r>
            <a:endParaRPr lang="en-US" dirty="0"/>
          </a:p>
        </p:txBody>
      </p:sp>
      <p:sp>
        <p:nvSpPr>
          <p:cNvPr id="47" name="TextBox 46"/>
          <p:cNvSpPr txBox="1"/>
          <p:nvPr/>
        </p:nvSpPr>
        <p:spPr>
          <a:xfrm>
            <a:off x="1066800" y="6294120"/>
            <a:ext cx="7239000" cy="369332"/>
          </a:xfrm>
          <a:prstGeom prst="rect">
            <a:avLst/>
          </a:prstGeom>
          <a:noFill/>
        </p:spPr>
        <p:txBody>
          <a:bodyPr wrap="square" rtlCol="0">
            <a:spAutoFit/>
          </a:bodyPr>
          <a:lstStyle/>
          <a:p>
            <a:r>
              <a:rPr lang="en-US" b="1" i="1" dirty="0" smtClean="0"/>
              <a:t>DRAFT For discussion purposes only. Final goal decisions TBD</a:t>
            </a:r>
            <a:endParaRPr lang="en-US" b="1"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9"/>
          <p:cNvSpPr>
            <a:spLocks noGrp="1" noChangeArrowheads="1"/>
          </p:cNvSpPr>
          <p:nvPr>
            <p:ph type="body" idx="1"/>
          </p:nvPr>
        </p:nvSpPr>
        <p:spPr>
          <a:xfrm>
            <a:off x="152400" y="1066800"/>
            <a:ext cx="8763000" cy="5562600"/>
          </a:xfrm>
        </p:spPr>
        <p:txBody>
          <a:bodyPr/>
          <a:lstStyle/>
          <a:p>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smtClean="0"/>
          </a:p>
          <a:p>
            <a:pPr lvl="1"/>
            <a:endParaRPr lang="en-US" dirty="0" smtClean="0"/>
          </a:p>
        </p:txBody>
      </p:sp>
      <p:sp>
        <p:nvSpPr>
          <p:cNvPr id="11267" name="Title 3"/>
          <p:cNvSpPr>
            <a:spLocks noGrp="1"/>
          </p:cNvSpPr>
          <p:nvPr>
            <p:ph type="title"/>
          </p:nvPr>
        </p:nvSpPr>
        <p:spPr>
          <a:xfrm>
            <a:off x="1905000" y="0"/>
            <a:ext cx="7239000" cy="990600"/>
          </a:xfrm>
        </p:spPr>
        <p:txBody>
          <a:bodyPr/>
          <a:lstStyle/>
          <a:p>
            <a:r>
              <a:rPr lang="en-US" sz="4000" smtClean="0">
                <a:solidFill>
                  <a:srgbClr val="FFFF00"/>
                </a:solidFill>
              </a:rPr>
              <a:t>PCB example for goal/strategy</a:t>
            </a:r>
          </a:p>
        </p:txBody>
      </p:sp>
      <p:sp>
        <p:nvSpPr>
          <p:cNvPr id="5" name="TextBox 4"/>
          <p:cNvSpPr txBox="1"/>
          <p:nvPr/>
        </p:nvSpPr>
        <p:spPr>
          <a:xfrm>
            <a:off x="533400" y="1188720"/>
            <a:ext cx="8001000" cy="523220"/>
          </a:xfrm>
          <a:prstGeom prst="rect">
            <a:avLst/>
          </a:prstGeom>
          <a:noFill/>
        </p:spPr>
        <p:txBody>
          <a:bodyPr wrap="square" rtlCol="0">
            <a:spAutoFit/>
          </a:bodyPr>
          <a:lstStyle/>
          <a:p>
            <a:r>
              <a:rPr lang="en-US" sz="2800" dirty="0" smtClean="0"/>
              <a:t>PCBs are widespread in extent and severity …</a:t>
            </a:r>
            <a:endParaRPr lang="en-US" sz="2800" dirty="0"/>
          </a:p>
        </p:txBody>
      </p:sp>
      <p:sp>
        <p:nvSpPr>
          <p:cNvPr id="6" name="TextBox 5"/>
          <p:cNvSpPr txBox="1"/>
          <p:nvPr/>
        </p:nvSpPr>
        <p:spPr>
          <a:xfrm>
            <a:off x="563880" y="1905000"/>
            <a:ext cx="7696200" cy="1938992"/>
          </a:xfrm>
          <a:prstGeom prst="rect">
            <a:avLst/>
          </a:prstGeom>
          <a:noFill/>
        </p:spPr>
        <p:txBody>
          <a:bodyPr wrap="square" rtlCol="0">
            <a:spAutoFit/>
          </a:bodyPr>
          <a:lstStyle/>
          <a:p>
            <a:r>
              <a:rPr lang="en-US" sz="2400" u="sng" dirty="0" smtClean="0"/>
              <a:t>Possible PCB Goal Structures</a:t>
            </a:r>
            <a:endParaRPr lang="en-US" sz="2400" u="sng" dirty="0"/>
          </a:p>
          <a:p>
            <a:pPr>
              <a:buFont typeface="Arial" pitchFamily="34" charset="0"/>
              <a:buChar char="•"/>
            </a:pPr>
            <a:r>
              <a:rPr lang="en-US" sz="2400" dirty="0" smtClean="0"/>
              <a:t>  Concentrations in fish tissue</a:t>
            </a:r>
          </a:p>
          <a:p>
            <a:pPr>
              <a:buFont typeface="Arial" pitchFamily="34" charset="0"/>
              <a:buChar char="•"/>
            </a:pPr>
            <a:r>
              <a:rPr lang="en-US" sz="2400" dirty="0"/>
              <a:t> </a:t>
            </a:r>
            <a:r>
              <a:rPr lang="en-US" sz="2400" dirty="0" smtClean="0"/>
              <a:t> Pounds of PCBs remediated</a:t>
            </a:r>
          </a:p>
          <a:p>
            <a:pPr>
              <a:buFont typeface="Arial" pitchFamily="34" charset="0"/>
              <a:buChar char="•"/>
            </a:pPr>
            <a:r>
              <a:rPr lang="en-US" sz="2400" dirty="0"/>
              <a:t> </a:t>
            </a:r>
            <a:r>
              <a:rPr lang="en-US" sz="2400" dirty="0" smtClean="0"/>
              <a:t> Number of transformers decommissioned</a:t>
            </a:r>
          </a:p>
          <a:p>
            <a:pPr>
              <a:buFont typeface="Arial" pitchFamily="34" charset="0"/>
              <a:buChar char="•"/>
            </a:pPr>
            <a:r>
              <a:rPr lang="en-US" sz="2400" dirty="0"/>
              <a:t> </a:t>
            </a:r>
            <a:r>
              <a:rPr lang="en-US" sz="2400" dirty="0" smtClean="0"/>
              <a:t> Site cleanups completed</a:t>
            </a:r>
            <a:endParaRPr lang="en-US" sz="2400" dirty="0"/>
          </a:p>
        </p:txBody>
      </p:sp>
      <p:sp>
        <p:nvSpPr>
          <p:cNvPr id="7" name="TextBox 6"/>
          <p:cNvSpPr txBox="1"/>
          <p:nvPr/>
        </p:nvSpPr>
        <p:spPr>
          <a:xfrm>
            <a:off x="563880" y="4084320"/>
            <a:ext cx="8534400" cy="1938992"/>
          </a:xfrm>
          <a:prstGeom prst="rect">
            <a:avLst/>
          </a:prstGeom>
          <a:noFill/>
        </p:spPr>
        <p:txBody>
          <a:bodyPr wrap="square" rtlCol="0">
            <a:spAutoFit/>
          </a:bodyPr>
          <a:lstStyle/>
          <a:p>
            <a:r>
              <a:rPr lang="en-US" sz="2400" u="sng" dirty="0" smtClean="0"/>
              <a:t>Possible PCB Reduction Strategies</a:t>
            </a:r>
          </a:p>
          <a:p>
            <a:pPr>
              <a:buFont typeface="Arial" pitchFamily="34" charset="0"/>
              <a:buChar char="•"/>
            </a:pPr>
            <a:r>
              <a:rPr lang="en-US" sz="2400" dirty="0"/>
              <a:t> </a:t>
            </a:r>
            <a:r>
              <a:rPr lang="en-US" sz="2400" dirty="0" smtClean="0"/>
              <a:t> Optimize reductions from nutrient/sediment TMDL</a:t>
            </a:r>
          </a:p>
          <a:p>
            <a:pPr>
              <a:buFont typeface="Arial" pitchFamily="34" charset="0"/>
              <a:buChar char="•"/>
            </a:pPr>
            <a:r>
              <a:rPr lang="en-US" sz="2400" dirty="0"/>
              <a:t> </a:t>
            </a:r>
            <a:r>
              <a:rPr lang="en-US" sz="2400" dirty="0" smtClean="0"/>
              <a:t> Partner voluntary removal of PCB fluids</a:t>
            </a:r>
          </a:p>
          <a:p>
            <a:pPr>
              <a:buFont typeface="Arial" pitchFamily="34" charset="0"/>
              <a:buChar char="•"/>
            </a:pPr>
            <a:r>
              <a:rPr lang="en-US" sz="2400" dirty="0"/>
              <a:t> </a:t>
            </a:r>
            <a:r>
              <a:rPr lang="en-US" sz="2400" dirty="0" smtClean="0"/>
              <a:t> Coordination with regulatory programs</a:t>
            </a:r>
          </a:p>
          <a:p>
            <a:pPr>
              <a:buFont typeface="Arial" pitchFamily="34" charset="0"/>
              <a:buChar char="•"/>
            </a:pPr>
            <a:r>
              <a:rPr lang="en-US" sz="2400" dirty="0"/>
              <a:t> </a:t>
            </a:r>
            <a:r>
              <a:rPr lang="en-US" sz="2400" dirty="0" smtClean="0"/>
              <a:t> Contaminated sediment remediation</a:t>
            </a:r>
            <a:endParaRPr lang="en-US" sz="2400" dirty="0"/>
          </a:p>
        </p:txBody>
      </p:sp>
      <p:sp>
        <p:nvSpPr>
          <p:cNvPr id="8" name="TextBox 7"/>
          <p:cNvSpPr txBox="1"/>
          <p:nvPr/>
        </p:nvSpPr>
        <p:spPr>
          <a:xfrm>
            <a:off x="1066800" y="6278880"/>
            <a:ext cx="7239000" cy="369332"/>
          </a:xfrm>
          <a:prstGeom prst="rect">
            <a:avLst/>
          </a:prstGeom>
          <a:noFill/>
        </p:spPr>
        <p:txBody>
          <a:bodyPr wrap="square" rtlCol="0">
            <a:spAutoFit/>
          </a:bodyPr>
          <a:lstStyle/>
          <a:p>
            <a:r>
              <a:rPr lang="en-US" b="1" i="1" dirty="0" smtClean="0"/>
              <a:t>DRAFT For discussion purposes only. Final goal decisions TBD</a:t>
            </a:r>
            <a:endParaRPr lang="en-US" b="1"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9"/>
          <p:cNvSpPr>
            <a:spLocks noGrp="1" noChangeArrowheads="1"/>
          </p:cNvSpPr>
          <p:nvPr>
            <p:ph type="body" idx="1"/>
          </p:nvPr>
        </p:nvSpPr>
        <p:spPr>
          <a:xfrm>
            <a:off x="0" y="1066800"/>
            <a:ext cx="9144000" cy="5562600"/>
          </a:xfrm>
        </p:spPr>
        <p:txBody>
          <a:bodyPr/>
          <a:lstStyle/>
          <a:p>
            <a:r>
              <a:rPr lang="en-US" dirty="0" smtClean="0"/>
              <a:t>Next steps</a:t>
            </a:r>
          </a:p>
          <a:p>
            <a:pPr lvl="1"/>
            <a:r>
              <a:rPr lang="en-US" dirty="0" smtClean="0"/>
              <a:t>CBP consider toxic contaminants in future efforts</a:t>
            </a:r>
          </a:p>
          <a:p>
            <a:pPr lvl="1"/>
            <a:r>
              <a:rPr lang="en-US" dirty="0" smtClean="0"/>
              <a:t>Balance focus on nutrients/sediment</a:t>
            </a:r>
          </a:p>
          <a:p>
            <a:pPr lvl="1"/>
            <a:r>
              <a:rPr lang="en-US" dirty="0" smtClean="0"/>
              <a:t>WQ GIT, MB, PSC, EC</a:t>
            </a:r>
          </a:p>
          <a:p>
            <a:r>
              <a:rPr lang="en-US" dirty="0" smtClean="0"/>
              <a:t>CAC opportunities</a:t>
            </a:r>
          </a:p>
          <a:p>
            <a:pPr lvl="1"/>
            <a:r>
              <a:rPr lang="en-US" dirty="0" smtClean="0"/>
              <a:t>Support inclusion of toxic contaminant goal at upcoming CBP discussions/decisions</a:t>
            </a:r>
          </a:p>
          <a:p>
            <a:pPr lvl="1"/>
            <a:r>
              <a:rPr lang="en-US" dirty="0" smtClean="0"/>
              <a:t>Meet directly with states and federal agencies</a:t>
            </a:r>
          </a:p>
          <a:p>
            <a:pPr lvl="1"/>
            <a:r>
              <a:rPr lang="en-US" dirty="0" smtClean="0"/>
              <a:t>Facilitate informing watershed groups about concerns due to toxic contaminants</a:t>
            </a:r>
          </a:p>
          <a:p>
            <a:pPr lvl="1"/>
            <a:r>
              <a:rPr lang="en-US" dirty="0" smtClean="0"/>
              <a:t>Other?</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smtClean="0"/>
          </a:p>
          <a:p>
            <a:pPr lvl="1"/>
            <a:endParaRPr lang="en-US" dirty="0" smtClean="0"/>
          </a:p>
        </p:txBody>
      </p:sp>
      <p:sp>
        <p:nvSpPr>
          <p:cNvPr id="12291" name="Title 3"/>
          <p:cNvSpPr>
            <a:spLocks noGrp="1"/>
          </p:cNvSpPr>
          <p:nvPr>
            <p:ph type="title"/>
          </p:nvPr>
        </p:nvSpPr>
        <p:spPr>
          <a:xfrm>
            <a:off x="1905000" y="0"/>
            <a:ext cx="7239000" cy="990600"/>
          </a:xfrm>
        </p:spPr>
        <p:txBody>
          <a:bodyPr/>
          <a:lstStyle/>
          <a:p>
            <a:r>
              <a:rPr lang="en-US" smtClean="0">
                <a:solidFill>
                  <a:srgbClr val="FFFF00"/>
                </a:solidFill>
              </a:rPr>
              <a:t>Next Steps and CAC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66800" y="0"/>
            <a:ext cx="8229600" cy="1143000"/>
          </a:xfrm>
        </p:spPr>
        <p:txBody>
          <a:bodyPr/>
          <a:lstStyle/>
          <a:p>
            <a:pPr eaLnBrk="1" hangingPunct="1"/>
            <a:r>
              <a:rPr lang="en-US" sz="4000" b="1" smtClean="0">
                <a:solidFill>
                  <a:srgbClr val="FFFF00"/>
                </a:solidFill>
              </a:rPr>
              <a:t>   Report and Objectives</a:t>
            </a:r>
          </a:p>
        </p:txBody>
      </p:sp>
      <p:sp>
        <p:nvSpPr>
          <p:cNvPr id="3075" name="Rectangle 3"/>
          <p:cNvSpPr>
            <a:spLocks noGrp="1" noChangeArrowheads="1"/>
          </p:cNvSpPr>
          <p:nvPr>
            <p:ph type="body" idx="1"/>
          </p:nvPr>
        </p:nvSpPr>
        <p:spPr>
          <a:xfrm>
            <a:off x="0" y="1066800"/>
            <a:ext cx="5257800" cy="5791200"/>
          </a:xfrm>
        </p:spPr>
        <p:txBody>
          <a:bodyPr/>
          <a:lstStyle/>
          <a:p>
            <a:r>
              <a:rPr lang="en-US" sz="2800" smtClean="0"/>
              <a:t>Contaminants effect fish and wildlife </a:t>
            </a:r>
          </a:p>
          <a:p>
            <a:r>
              <a:rPr lang="en-US" sz="2800" smtClean="0"/>
              <a:t>CBP Toxics 2000</a:t>
            </a:r>
          </a:p>
          <a:p>
            <a:r>
              <a:rPr lang="en-US" sz="2800" smtClean="0"/>
              <a:t>EO Strategy</a:t>
            </a:r>
          </a:p>
          <a:p>
            <a:r>
              <a:rPr lang="en-US" sz="2800" smtClean="0"/>
              <a:t>Summary Report released</a:t>
            </a:r>
          </a:p>
          <a:p>
            <a:pPr lvl="1"/>
            <a:r>
              <a:rPr lang="en-US" sz="2400" smtClean="0"/>
              <a:t>Extent and severity</a:t>
            </a:r>
          </a:p>
          <a:p>
            <a:pPr lvl="1"/>
            <a:r>
              <a:rPr lang="en-US" sz="2400" smtClean="0"/>
              <a:t>Biological effects</a:t>
            </a:r>
          </a:p>
          <a:p>
            <a:r>
              <a:rPr lang="en-US" sz="2800" smtClean="0"/>
              <a:t>Used by EPA and CBP to consider:</a:t>
            </a:r>
          </a:p>
          <a:p>
            <a:pPr lvl="1"/>
            <a:r>
              <a:rPr lang="en-US" sz="2400" smtClean="0"/>
              <a:t>Goals for reducing contaminants</a:t>
            </a:r>
          </a:p>
          <a:p>
            <a:pPr lvl="1"/>
            <a:r>
              <a:rPr lang="en-US" sz="2400" smtClean="0"/>
              <a:t>Monitoring and research </a:t>
            </a:r>
          </a:p>
          <a:p>
            <a:endParaRPr lang="en-US" smtClean="0"/>
          </a:p>
          <a:p>
            <a:endParaRPr lang="en-US" smtClean="0"/>
          </a:p>
          <a:p>
            <a:pPr>
              <a:buFontTx/>
              <a:buNone/>
            </a:pPr>
            <a:endParaRPr lang="en-US" smtClean="0"/>
          </a:p>
          <a:p>
            <a:pPr eaLnBrk="1" hangingPunct="1">
              <a:lnSpc>
                <a:spcPct val="80000"/>
              </a:lnSpc>
            </a:pPr>
            <a:endParaRPr lang="en-US" sz="2400" smtClean="0">
              <a:solidFill>
                <a:srgbClr val="0033CC"/>
              </a:solidFill>
            </a:endParaRPr>
          </a:p>
        </p:txBody>
      </p:sp>
      <p:graphicFrame>
        <p:nvGraphicFramePr>
          <p:cNvPr id="3076" name="Object 1"/>
          <p:cNvGraphicFramePr>
            <a:graphicFrameLocks noChangeAspect="1"/>
          </p:cNvGraphicFramePr>
          <p:nvPr/>
        </p:nvGraphicFramePr>
        <p:xfrm>
          <a:off x="5410200" y="1066800"/>
          <a:ext cx="3733800" cy="4900613"/>
        </p:xfrm>
        <a:graphic>
          <a:graphicData uri="http://schemas.openxmlformats.org/presentationml/2006/ole">
            <p:oleObj spid="_x0000_s3076" name="Acrobat Document" r:id="rId4" imgW="7311600" imgH="9593640" progId="AcroExch.Document.11">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905000" y="0"/>
            <a:ext cx="6781800" cy="914400"/>
          </a:xfrm>
        </p:spPr>
        <p:txBody>
          <a:bodyPr/>
          <a:lstStyle/>
          <a:p>
            <a:r>
              <a:rPr lang="en-US" smtClean="0">
                <a:solidFill>
                  <a:srgbClr val="FFFF00"/>
                </a:solidFill>
              </a:rPr>
              <a:t>Contaminant Groups</a:t>
            </a:r>
          </a:p>
        </p:txBody>
      </p:sp>
      <p:sp>
        <p:nvSpPr>
          <p:cNvPr id="3" name="Content Placeholder 2"/>
          <p:cNvSpPr>
            <a:spLocks noGrp="1"/>
          </p:cNvSpPr>
          <p:nvPr>
            <p:ph idx="1"/>
          </p:nvPr>
        </p:nvSpPr>
        <p:spPr>
          <a:xfrm>
            <a:off x="228600" y="1143000"/>
            <a:ext cx="8686800" cy="5334000"/>
          </a:xfrm>
        </p:spPr>
        <p:txBody>
          <a:bodyPr/>
          <a:lstStyle/>
          <a:p>
            <a:pPr>
              <a:defRPr/>
            </a:pPr>
            <a:r>
              <a:rPr lang="en-US" sz="2400" dirty="0" smtClean="0"/>
              <a:t>Polychlorinated biphenyls	</a:t>
            </a:r>
          </a:p>
          <a:p>
            <a:pPr>
              <a:defRPr/>
            </a:pPr>
            <a:r>
              <a:rPr lang="en-US" sz="2400" dirty="0" smtClean="0"/>
              <a:t>Dioxins and Furans</a:t>
            </a:r>
          </a:p>
          <a:p>
            <a:pPr>
              <a:defRPr/>
            </a:pPr>
            <a:r>
              <a:rPr lang="en-US" sz="2400" dirty="0" smtClean="0"/>
              <a:t>Polycyclic aromatic hydrocarbons</a:t>
            </a:r>
          </a:p>
          <a:p>
            <a:pPr>
              <a:defRPr/>
            </a:pPr>
            <a:r>
              <a:rPr lang="en-US" sz="2400" dirty="0" smtClean="0"/>
              <a:t>Petroleum hydrocarbons</a:t>
            </a:r>
          </a:p>
          <a:p>
            <a:pPr>
              <a:defRPr/>
            </a:pPr>
            <a:r>
              <a:rPr lang="en-US" sz="2400" dirty="0" smtClean="0"/>
              <a:t>Pesticides</a:t>
            </a:r>
          </a:p>
          <a:p>
            <a:pPr>
              <a:defRPr/>
            </a:pPr>
            <a:r>
              <a:rPr lang="en-US" sz="2400" dirty="0" smtClean="0"/>
              <a:t>Pharmaceuticals</a:t>
            </a:r>
          </a:p>
          <a:p>
            <a:pPr>
              <a:defRPr/>
            </a:pPr>
            <a:r>
              <a:rPr lang="en-US" sz="2400" dirty="0" smtClean="0"/>
              <a:t>Household and Personal Care Products</a:t>
            </a:r>
          </a:p>
          <a:p>
            <a:pPr>
              <a:defRPr/>
            </a:pPr>
            <a:r>
              <a:rPr lang="en-US" sz="2400" dirty="0" smtClean="0"/>
              <a:t>Polybrominated diphenyl ether Flame Retardants</a:t>
            </a:r>
          </a:p>
          <a:p>
            <a:pPr>
              <a:defRPr/>
            </a:pPr>
            <a:r>
              <a:rPr lang="en-US" sz="2400" dirty="0"/>
              <a:t>Biogenic hormones</a:t>
            </a:r>
          </a:p>
          <a:p>
            <a:pPr>
              <a:defRPr/>
            </a:pPr>
            <a:r>
              <a:rPr lang="en-US" sz="2400" dirty="0" smtClean="0"/>
              <a:t>Metals and Metalloids</a:t>
            </a:r>
          </a:p>
          <a:p>
            <a:pPr marL="0" indent="0">
              <a:buFontTx/>
              <a:buNone/>
              <a:defRPr/>
            </a:pPr>
            <a:endParaRPr lang="en-US" sz="2400" dirty="0" smtClean="0"/>
          </a:p>
          <a:p>
            <a:pPr>
              <a:defRPr/>
            </a:pPr>
            <a:r>
              <a:rPr lang="en-US" sz="2400" dirty="0" smtClean="0"/>
              <a:t>Effects on fish and wildlife</a:t>
            </a:r>
          </a:p>
          <a:p>
            <a:pPr>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905000" y="0"/>
            <a:ext cx="7239000" cy="1066800"/>
          </a:xfrm>
        </p:spPr>
        <p:txBody>
          <a:bodyPr/>
          <a:lstStyle/>
          <a:p>
            <a:r>
              <a:rPr lang="en-US" smtClean="0">
                <a:solidFill>
                  <a:srgbClr val="FFFF00"/>
                </a:solidFill>
              </a:rPr>
              <a:t>Assessment Approach</a:t>
            </a:r>
          </a:p>
        </p:txBody>
      </p:sp>
      <p:sp>
        <p:nvSpPr>
          <p:cNvPr id="5123" name="Content Placeholder 2"/>
          <p:cNvSpPr>
            <a:spLocks noGrp="1"/>
          </p:cNvSpPr>
          <p:nvPr>
            <p:ph idx="1"/>
          </p:nvPr>
        </p:nvSpPr>
        <p:spPr>
          <a:xfrm>
            <a:off x="152400" y="990600"/>
            <a:ext cx="8991600" cy="5867400"/>
          </a:xfrm>
        </p:spPr>
        <p:txBody>
          <a:bodyPr/>
          <a:lstStyle/>
          <a:p>
            <a:r>
              <a:rPr lang="en-US" smtClean="0"/>
              <a:t>Define extent and severity</a:t>
            </a:r>
          </a:p>
          <a:p>
            <a:pPr lvl="1"/>
            <a:r>
              <a:rPr lang="en-US" smtClean="0"/>
              <a:t>Widespread, localized, or uncertain</a:t>
            </a:r>
          </a:p>
          <a:p>
            <a:pPr lvl="1"/>
            <a:r>
              <a:rPr lang="en-US" smtClean="0"/>
              <a:t>Information used and limitations</a:t>
            </a:r>
          </a:p>
          <a:p>
            <a:r>
              <a:rPr lang="en-US" smtClean="0"/>
              <a:t>Extent </a:t>
            </a:r>
          </a:p>
          <a:p>
            <a:pPr lvl="1"/>
            <a:r>
              <a:rPr lang="en-US" smtClean="0"/>
              <a:t>Widespread: throughout watershed</a:t>
            </a:r>
          </a:p>
          <a:p>
            <a:pPr lvl="1"/>
            <a:r>
              <a:rPr lang="en-US" smtClean="0"/>
              <a:t>Localized: limited watersheds</a:t>
            </a:r>
          </a:p>
          <a:p>
            <a:r>
              <a:rPr lang="en-US" smtClean="0"/>
              <a:t>Severity</a:t>
            </a:r>
          </a:p>
          <a:p>
            <a:pPr lvl="1"/>
            <a:r>
              <a:rPr lang="en-US" smtClean="0"/>
              <a:t>Widespread: impairments listed at many locations</a:t>
            </a:r>
          </a:p>
          <a:p>
            <a:pPr lvl="1"/>
            <a:r>
              <a:rPr lang="en-US" smtClean="0"/>
              <a:t>Localized: few locations</a:t>
            </a:r>
          </a:p>
          <a:p>
            <a:r>
              <a:rPr lang="en-US" smtClean="0"/>
              <a:t>Uncertain: lack of monitoring or standards </a:t>
            </a:r>
          </a:p>
          <a:p>
            <a:endParaRPr lang="en-US" smtClean="0"/>
          </a:p>
        </p:txBody>
      </p:sp>
      <p:pic>
        <p:nvPicPr>
          <p:cNvPr id="5124" name="Picture 4" descr="cbimage"/>
          <p:cNvPicPr>
            <a:picLocks noChangeAspect="1" noChangeArrowheads="1"/>
          </p:cNvPicPr>
          <p:nvPr/>
        </p:nvPicPr>
        <p:blipFill>
          <a:blip r:embed="rId3" cstate="print"/>
          <a:srcRect/>
          <a:stretch>
            <a:fillRect/>
          </a:stretch>
        </p:blipFill>
        <p:spPr bwMode="auto">
          <a:xfrm>
            <a:off x="6705600" y="1066800"/>
            <a:ext cx="2038350" cy="2674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905000" y="0"/>
            <a:ext cx="7239000" cy="990600"/>
          </a:xfrm>
        </p:spPr>
        <p:txBody>
          <a:bodyPr/>
          <a:lstStyle/>
          <a:p>
            <a:r>
              <a:rPr lang="en-US" smtClean="0">
                <a:solidFill>
                  <a:srgbClr val="FFFF00"/>
                </a:solidFill>
              </a:rPr>
              <a:t>Extent </a:t>
            </a:r>
          </a:p>
        </p:txBody>
      </p:sp>
      <p:sp>
        <p:nvSpPr>
          <p:cNvPr id="6147" name="Content Placeholder 2"/>
          <p:cNvSpPr>
            <a:spLocks noGrp="1"/>
          </p:cNvSpPr>
          <p:nvPr>
            <p:ph idx="1"/>
          </p:nvPr>
        </p:nvSpPr>
        <p:spPr>
          <a:xfrm>
            <a:off x="0" y="914400"/>
            <a:ext cx="9144000" cy="5913438"/>
          </a:xfrm>
        </p:spPr>
        <p:txBody>
          <a:bodyPr/>
          <a:lstStyle/>
          <a:p>
            <a:pPr>
              <a:defRPr/>
            </a:pPr>
            <a:r>
              <a:rPr lang="en-US" u="sng" dirty="0" smtClean="0"/>
              <a:t>Widespread</a:t>
            </a:r>
            <a:r>
              <a:rPr lang="en-US" dirty="0" smtClean="0"/>
              <a:t>: </a:t>
            </a:r>
          </a:p>
          <a:p>
            <a:pPr marL="800100" lvl="1" indent="-342900">
              <a:defRPr/>
            </a:pPr>
            <a:r>
              <a:rPr lang="en-US" dirty="0" smtClean="0"/>
              <a:t>PCBs, PAHs, Mercury</a:t>
            </a:r>
          </a:p>
          <a:p>
            <a:pPr marL="800100" lvl="1" indent="-342900">
              <a:defRPr/>
            </a:pPr>
            <a:r>
              <a:rPr lang="en-US" dirty="0" smtClean="0"/>
              <a:t>some herbicides</a:t>
            </a:r>
            <a:r>
              <a:rPr lang="en-US" dirty="0"/>
              <a:t> </a:t>
            </a:r>
            <a:r>
              <a:rPr lang="en-US" dirty="0" smtClean="0"/>
              <a:t>(atrazine, simazine, metochlor, and their degradation products)</a:t>
            </a:r>
          </a:p>
          <a:p>
            <a:pPr marL="400050">
              <a:defRPr/>
            </a:pPr>
            <a:r>
              <a:rPr lang="en-US" u="sng" dirty="0" smtClean="0"/>
              <a:t>Localized</a:t>
            </a:r>
            <a:r>
              <a:rPr lang="en-US" dirty="0" smtClean="0"/>
              <a:t>: </a:t>
            </a:r>
          </a:p>
          <a:p>
            <a:pPr marL="914400" lvl="1" indent="-457200">
              <a:defRPr/>
            </a:pPr>
            <a:r>
              <a:rPr lang="en-US" dirty="0" smtClean="0"/>
              <a:t>Dioxins/furans, petroleum hydrocarbons</a:t>
            </a:r>
          </a:p>
          <a:p>
            <a:pPr marL="914400" lvl="1" indent="-457200">
              <a:defRPr/>
            </a:pPr>
            <a:r>
              <a:rPr lang="en-US" dirty="0" smtClean="0"/>
              <a:t>Insecticides (aldrin, chlordane, dieldrin, DDT/DDE, heptachlor epoxide, mirex)</a:t>
            </a:r>
          </a:p>
          <a:p>
            <a:pPr marL="914400" lvl="1" indent="-457200">
              <a:defRPr/>
            </a:pPr>
            <a:r>
              <a:rPr lang="en-US" dirty="0" smtClean="0"/>
              <a:t>Metals: </a:t>
            </a:r>
            <a:r>
              <a:rPr lang="en-US" dirty="0"/>
              <a:t>Al, Cr, Fe, </a:t>
            </a:r>
            <a:r>
              <a:rPr lang="en-US" dirty="0" err="1"/>
              <a:t>Pb</a:t>
            </a:r>
            <a:r>
              <a:rPr lang="en-US" dirty="0"/>
              <a:t>, </a:t>
            </a:r>
            <a:r>
              <a:rPr lang="en-US" dirty="0" err="1"/>
              <a:t>Mn</a:t>
            </a:r>
            <a:r>
              <a:rPr lang="en-US" dirty="0"/>
              <a:t>, </a:t>
            </a:r>
            <a:r>
              <a:rPr lang="en-US" dirty="0" smtClean="0"/>
              <a:t>Zn</a:t>
            </a:r>
            <a:endParaRPr lang="en-US" dirty="0"/>
          </a:p>
          <a:p>
            <a:pPr marL="514350" indent="-457200">
              <a:defRPr/>
            </a:pPr>
            <a:r>
              <a:rPr lang="en-US" u="sng" dirty="0" smtClean="0"/>
              <a:t>Uncertain</a:t>
            </a:r>
            <a:r>
              <a:rPr lang="en-US" dirty="0" smtClean="0"/>
              <a:t>: pharmaceuticals, care products, flame retardants, some pesticides, hormones</a:t>
            </a:r>
          </a:p>
          <a:p>
            <a:pPr>
              <a:defRPr/>
            </a:pPr>
            <a:endParaRPr lang="en-US" dirty="0" smtClean="0"/>
          </a:p>
          <a:p>
            <a:pPr>
              <a:defRPr/>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905000" y="0"/>
            <a:ext cx="7239000" cy="990600"/>
          </a:xfrm>
        </p:spPr>
        <p:txBody>
          <a:bodyPr/>
          <a:lstStyle/>
          <a:p>
            <a:r>
              <a:rPr lang="en-US" smtClean="0">
                <a:solidFill>
                  <a:srgbClr val="FFFF00"/>
                </a:solidFill>
              </a:rPr>
              <a:t>Severity </a:t>
            </a:r>
          </a:p>
        </p:txBody>
      </p:sp>
      <p:sp>
        <p:nvSpPr>
          <p:cNvPr id="6147" name="Content Placeholder 2"/>
          <p:cNvSpPr>
            <a:spLocks noGrp="1"/>
          </p:cNvSpPr>
          <p:nvPr>
            <p:ph idx="1"/>
          </p:nvPr>
        </p:nvSpPr>
        <p:spPr>
          <a:xfrm>
            <a:off x="0" y="960438"/>
            <a:ext cx="9144000" cy="5867400"/>
          </a:xfrm>
        </p:spPr>
        <p:txBody>
          <a:bodyPr/>
          <a:lstStyle/>
          <a:p>
            <a:pPr marL="457200" lvl="1" indent="0">
              <a:buFontTx/>
              <a:buNone/>
              <a:defRPr/>
            </a:pPr>
            <a:r>
              <a:rPr lang="en-US" u="sng" dirty="0" smtClean="0"/>
              <a:t>Widespread</a:t>
            </a:r>
            <a:r>
              <a:rPr lang="en-US" dirty="0" smtClean="0"/>
              <a:t>: PCBs and mercury</a:t>
            </a:r>
          </a:p>
          <a:p>
            <a:pPr marL="457200" lvl="1" indent="0">
              <a:buFontTx/>
              <a:buNone/>
              <a:defRPr/>
            </a:pPr>
            <a:r>
              <a:rPr lang="en-US" u="sng" dirty="0" smtClean="0"/>
              <a:t>Localized</a:t>
            </a:r>
            <a:r>
              <a:rPr lang="en-US" dirty="0" smtClean="0"/>
              <a:t>: </a:t>
            </a:r>
          </a:p>
          <a:p>
            <a:pPr lvl="1">
              <a:defRPr/>
            </a:pPr>
            <a:r>
              <a:rPr lang="en-US" dirty="0" smtClean="0"/>
              <a:t>dioxins/furans, PAHs, petroleum, </a:t>
            </a:r>
          </a:p>
          <a:p>
            <a:pPr lvl="1">
              <a:defRPr/>
            </a:pPr>
            <a:r>
              <a:rPr lang="en-US" dirty="0" smtClean="0"/>
              <a:t>Insecticides: aldrin, chlordane, dieldrin, DDT/DDE, heptachlor epoxide, mirex</a:t>
            </a:r>
          </a:p>
          <a:p>
            <a:pPr lvl="1">
              <a:defRPr/>
            </a:pPr>
            <a:r>
              <a:rPr lang="en-US" dirty="0" smtClean="0"/>
              <a:t>Metals: Al, Cr, Fe, </a:t>
            </a:r>
            <a:r>
              <a:rPr lang="en-US" dirty="0" err="1" smtClean="0"/>
              <a:t>Pb</a:t>
            </a:r>
            <a:r>
              <a:rPr lang="en-US" dirty="0" smtClean="0"/>
              <a:t>, </a:t>
            </a:r>
            <a:r>
              <a:rPr lang="en-US" dirty="0" err="1" smtClean="0"/>
              <a:t>Mn</a:t>
            </a:r>
            <a:r>
              <a:rPr lang="en-US" dirty="0" smtClean="0"/>
              <a:t>, Zn</a:t>
            </a:r>
          </a:p>
          <a:p>
            <a:pPr marL="457200" lvl="1" indent="0">
              <a:buFontTx/>
              <a:buNone/>
              <a:defRPr/>
            </a:pPr>
            <a:r>
              <a:rPr lang="en-US" u="sng" dirty="0" smtClean="0"/>
              <a:t>Uncertain</a:t>
            </a:r>
            <a:r>
              <a:rPr lang="en-US" dirty="0" smtClean="0"/>
              <a:t>: </a:t>
            </a:r>
          </a:p>
          <a:p>
            <a:pPr lvl="1">
              <a:defRPr/>
            </a:pPr>
            <a:r>
              <a:rPr lang="en-US" dirty="0" smtClean="0"/>
              <a:t>pharmaceuticals, care products, flame retardants, biogenic hormones </a:t>
            </a:r>
          </a:p>
          <a:p>
            <a:pPr lvl="1">
              <a:defRPr/>
            </a:pPr>
            <a:r>
              <a:rPr lang="en-US" dirty="0" smtClean="0"/>
              <a:t>herbicides (atrazine, simazine, metochlor, and their degradation products)</a:t>
            </a:r>
            <a:endParaRPr lang="en-US" u="sng" dirty="0" smtClean="0"/>
          </a:p>
          <a:p>
            <a:pPr>
              <a:defRPr/>
            </a:pPr>
            <a:endParaRPr lang="en-US" dirty="0" smtClean="0"/>
          </a:p>
          <a:p>
            <a:pPr>
              <a:defRPr/>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0" y="0"/>
            <a:ext cx="6400800" cy="1066800"/>
          </a:xfrm>
        </p:spPr>
        <p:txBody>
          <a:bodyPr/>
          <a:lstStyle/>
          <a:p>
            <a:r>
              <a:rPr lang="en-US" smtClean="0">
                <a:solidFill>
                  <a:srgbClr val="FFFF00"/>
                </a:solidFill>
              </a:rPr>
              <a:t>Biological Effects </a:t>
            </a:r>
          </a:p>
        </p:txBody>
      </p:sp>
      <p:sp>
        <p:nvSpPr>
          <p:cNvPr id="8195" name="Content Placeholder 2"/>
          <p:cNvSpPr>
            <a:spLocks noGrp="1"/>
          </p:cNvSpPr>
          <p:nvPr>
            <p:ph idx="1"/>
          </p:nvPr>
        </p:nvSpPr>
        <p:spPr>
          <a:xfrm>
            <a:off x="228600" y="1219200"/>
            <a:ext cx="5486400" cy="5410200"/>
          </a:xfrm>
        </p:spPr>
        <p:txBody>
          <a:bodyPr/>
          <a:lstStyle/>
          <a:p>
            <a:r>
              <a:rPr lang="en-US" smtClean="0"/>
              <a:t>Degraded fish health</a:t>
            </a:r>
          </a:p>
          <a:p>
            <a:pPr lvl="1"/>
            <a:r>
              <a:rPr lang="en-US" smtClean="0"/>
              <a:t>Infections and parasites</a:t>
            </a:r>
          </a:p>
          <a:p>
            <a:pPr lvl="1"/>
            <a:r>
              <a:rPr lang="en-US" smtClean="0"/>
              <a:t>Feminization </a:t>
            </a:r>
          </a:p>
          <a:p>
            <a:pPr lvl="1"/>
            <a:r>
              <a:rPr lang="en-US" smtClean="0"/>
              <a:t>Reduced reproduction</a:t>
            </a:r>
          </a:p>
          <a:p>
            <a:pPr lvl="1"/>
            <a:r>
              <a:rPr lang="en-US" smtClean="0"/>
              <a:t>Tumors  </a:t>
            </a:r>
          </a:p>
          <a:p>
            <a:r>
              <a:rPr lang="en-US" smtClean="0"/>
              <a:t>Wildlife: Reproductive impairment in water birds</a:t>
            </a:r>
          </a:p>
          <a:p>
            <a:pPr lvl="1"/>
            <a:r>
              <a:rPr lang="en-US" smtClean="0"/>
              <a:t>Eggshell thinning (DDE)</a:t>
            </a:r>
          </a:p>
          <a:p>
            <a:pPr lvl="1"/>
            <a:r>
              <a:rPr lang="en-US" smtClean="0"/>
              <a:t>Embryo lethality (pesticides)</a:t>
            </a:r>
          </a:p>
          <a:p>
            <a:pPr lvl="1"/>
            <a:r>
              <a:rPr lang="en-US" smtClean="0"/>
              <a:t>Hatching success (PCBs)</a:t>
            </a:r>
          </a:p>
          <a:p>
            <a:pPr lvl="1"/>
            <a:endParaRPr lang="en-US" smtClean="0"/>
          </a:p>
          <a:p>
            <a:pPr lvl="1"/>
            <a:endParaRPr lang="en-US" smtClean="0"/>
          </a:p>
          <a:p>
            <a:endParaRPr lang="en-US" smtClean="0"/>
          </a:p>
        </p:txBody>
      </p:sp>
      <p:pic>
        <p:nvPicPr>
          <p:cNvPr id="8196" name="Picture 4" descr="South Branch SMB 2 June 2003"/>
          <p:cNvPicPr>
            <a:picLocks noChangeAspect="1" noChangeArrowheads="1"/>
          </p:cNvPicPr>
          <p:nvPr/>
        </p:nvPicPr>
        <p:blipFill>
          <a:blip r:embed="rId3" cstate="print"/>
          <a:srcRect/>
          <a:stretch>
            <a:fillRect/>
          </a:stretch>
        </p:blipFill>
        <p:spPr bwMode="auto">
          <a:xfrm>
            <a:off x="5048250" y="1487488"/>
            <a:ext cx="3867150" cy="289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981200" y="0"/>
            <a:ext cx="7162800" cy="1066800"/>
          </a:xfrm>
        </p:spPr>
        <p:txBody>
          <a:bodyPr/>
          <a:lstStyle/>
          <a:p>
            <a:r>
              <a:rPr lang="en-US" sz="3600" smtClean="0">
                <a:solidFill>
                  <a:srgbClr val="FFFF00"/>
                </a:solidFill>
              </a:rPr>
              <a:t>Monitoring and Research Gaps</a:t>
            </a:r>
          </a:p>
        </p:txBody>
      </p:sp>
      <p:sp>
        <p:nvSpPr>
          <p:cNvPr id="9219" name="Content Placeholder 2"/>
          <p:cNvSpPr>
            <a:spLocks noGrp="1"/>
          </p:cNvSpPr>
          <p:nvPr>
            <p:ph idx="1"/>
          </p:nvPr>
        </p:nvSpPr>
        <p:spPr>
          <a:xfrm>
            <a:off x="228600" y="1219200"/>
            <a:ext cx="8686800" cy="5410200"/>
          </a:xfrm>
        </p:spPr>
        <p:txBody>
          <a:bodyPr/>
          <a:lstStyle/>
          <a:p>
            <a:r>
              <a:rPr lang="en-US" smtClean="0"/>
              <a:t>Monitoring to better define extent </a:t>
            </a:r>
          </a:p>
          <a:p>
            <a:pPr lvl="1"/>
            <a:r>
              <a:rPr lang="en-US" smtClean="0"/>
              <a:t>Groups with “uncertain” or “localized” occurrence</a:t>
            </a:r>
          </a:p>
          <a:p>
            <a:r>
              <a:rPr lang="en-US" smtClean="0"/>
              <a:t>Research-Severity  </a:t>
            </a:r>
          </a:p>
          <a:p>
            <a:pPr lvl="1"/>
            <a:r>
              <a:rPr lang="en-US" smtClean="0"/>
              <a:t>Exposure studies</a:t>
            </a:r>
          </a:p>
          <a:p>
            <a:pPr lvl="1"/>
            <a:r>
              <a:rPr lang="en-US" smtClean="0"/>
              <a:t>Multiple contaminants and stressors</a:t>
            </a:r>
          </a:p>
          <a:p>
            <a:pPr lvl="1"/>
            <a:r>
              <a:rPr lang="en-US" smtClean="0"/>
              <a:t>Effects of newer contaminants</a:t>
            </a:r>
          </a:p>
          <a:p>
            <a:pPr lvl="1"/>
            <a:r>
              <a:rPr lang="en-US" smtClean="0"/>
              <a:t>Sources, pathways and exposure</a:t>
            </a:r>
          </a:p>
          <a:p>
            <a:pPr lvl="1"/>
            <a:endParaRPr lang="en-US" smtClean="0"/>
          </a:p>
          <a:p>
            <a:pPr lvl="1"/>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828800" y="0"/>
            <a:ext cx="7315200" cy="868363"/>
          </a:xfrm>
        </p:spPr>
        <p:txBody>
          <a:bodyPr/>
          <a:lstStyle/>
          <a:p>
            <a:r>
              <a:rPr lang="en-US" smtClean="0">
                <a:solidFill>
                  <a:srgbClr val="FFFF00"/>
                </a:solidFill>
              </a:rPr>
              <a:t>Need for Partnership Goal</a:t>
            </a:r>
          </a:p>
        </p:txBody>
      </p:sp>
      <p:sp>
        <p:nvSpPr>
          <p:cNvPr id="10243" name="Content Placeholder 2"/>
          <p:cNvSpPr>
            <a:spLocks noGrp="1"/>
          </p:cNvSpPr>
          <p:nvPr>
            <p:ph idx="1"/>
          </p:nvPr>
        </p:nvSpPr>
        <p:spPr>
          <a:xfrm>
            <a:off x="3670300" y="1066800"/>
            <a:ext cx="5473700" cy="5638800"/>
          </a:xfrm>
        </p:spPr>
        <p:txBody>
          <a:bodyPr/>
          <a:lstStyle/>
          <a:p>
            <a:r>
              <a:rPr lang="en-US" smtClean="0"/>
              <a:t>Required in CBP reauthorization</a:t>
            </a:r>
          </a:p>
          <a:p>
            <a:r>
              <a:rPr lang="en-US" smtClean="0"/>
              <a:t>Widespread extent and severity of contaminants</a:t>
            </a:r>
          </a:p>
          <a:p>
            <a:r>
              <a:rPr lang="en-US" smtClean="0"/>
              <a:t>Current controls producing minimal reductions</a:t>
            </a:r>
          </a:p>
          <a:p>
            <a:r>
              <a:rPr lang="en-US" smtClean="0"/>
              <a:t>Effects other CBP goals (fish, habitat, water quality) and human health</a:t>
            </a:r>
          </a:p>
          <a:p>
            <a:r>
              <a:rPr lang="en-US" smtClean="0"/>
              <a:t>Benefit from coordination</a:t>
            </a:r>
          </a:p>
        </p:txBody>
      </p:sp>
      <p:pic>
        <p:nvPicPr>
          <p:cNvPr id="10244" name="Picture 10" descr="FISHING"/>
          <p:cNvPicPr>
            <a:picLocks noChangeAspect="1" noChangeArrowheads="1"/>
          </p:cNvPicPr>
          <p:nvPr/>
        </p:nvPicPr>
        <p:blipFill>
          <a:blip r:embed="rId3" cstate="print"/>
          <a:srcRect/>
          <a:stretch>
            <a:fillRect/>
          </a:stretch>
        </p:blipFill>
        <p:spPr bwMode="auto">
          <a:xfrm>
            <a:off x="195263" y="1219200"/>
            <a:ext cx="3475037" cy="2590800"/>
          </a:xfrm>
          <a:prstGeom prst="rect">
            <a:avLst/>
          </a:prstGeom>
          <a:noFill/>
          <a:ln w="9525">
            <a:noFill/>
            <a:miter lim="800000"/>
            <a:headEnd/>
            <a:tailEnd/>
          </a:ln>
        </p:spPr>
      </p:pic>
      <p:pic>
        <p:nvPicPr>
          <p:cNvPr id="10245" name="Picture 2"/>
          <p:cNvPicPr>
            <a:picLocks noChangeAspect="1" noChangeArrowheads="1"/>
          </p:cNvPicPr>
          <p:nvPr/>
        </p:nvPicPr>
        <p:blipFill>
          <a:blip r:embed="rId4" cstate="print"/>
          <a:srcRect t="6635"/>
          <a:stretch>
            <a:fillRect/>
          </a:stretch>
        </p:blipFill>
        <p:spPr bwMode="auto">
          <a:xfrm>
            <a:off x="61913" y="4114800"/>
            <a:ext cx="3709987" cy="2497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8715</TotalTime>
  <Words>1582</Words>
  <Application>Microsoft Office PowerPoint</Application>
  <PresentationFormat>On-screen Show (4:3)</PresentationFormat>
  <Paragraphs>196</Paragraphs>
  <Slides>12</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Default Design</vt:lpstr>
      <vt:lpstr>Acrobat Document</vt:lpstr>
      <vt:lpstr> Extent and Severity of Toxic Contaminants in Chesapeake Bay and the Watershed</vt:lpstr>
      <vt:lpstr>   Report and Objectives</vt:lpstr>
      <vt:lpstr>Contaminant Groups</vt:lpstr>
      <vt:lpstr>Assessment Approach</vt:lpstr>
      <vt:lpstr>Extent </vt:lpstr>
      <vt:lpstr>Severity </vt:lpstr>
      <vt:lpstr>Biological Effects </vt:lpstr>
      <vt:lpstr>Monitoring and Research Gaps</vt:lpstr>
      <vt:lpstr>Need for Partnership Goal</vt:lpstr>
      <vt:lpstr>Concept for Goal Types</vt:lpstr>
      <vt:lpstr>PCB example for goal/strategy</vt:lpstr>
      <vt:lpstr>Next Steps and CAC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PRoberts</dc:creator>
  <cp:lastModifiedBy>Jessica</cp:lastModifiedBy>
  <cp:revision>416</cp:revision>
  <cp:lastPrinted>2013-01-08T16:52:17Z</cp:lastPrinted>
  <dcterms:created xsi:type="dcterms:W3CDTF">2005-03-04T03:25:36Z</dcterms:created>
  <dcterms:modified xsi:type="dcterms:W3CDTF">2013-02-20T23:28:15Z</dcterms:modified>
</cp:coreProperties>
</file>