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8" r:id="rId5"/>
    <p:sldId id="259" r:id="rId6"/>
    <p:sldId id="271" r:id="rId7"/>
    <p:sldId id="272" r:id="rId8"/>
    <p:sldId id="279" r:id="rId9"/>
    <p:sldId id="277" r:id="rId10"/>
    <p:sldId id="273" r:id="rId11"/>
    <p:sldId id="274" r:id="rId12"/>
    <p:sldId id="278" r:id="rId13"/>
    <p:sldId id="280" r:id="rId14"/>
    <p:sldId id="270" r:id="rId15"/>
    <p:sldId id="260" r:id="rId16"/>
    <p:sldId id="263" r:id="rId17"/>
    <p:sldId id="261" r:id="rId18"/>
    <p:sldId id="262" r:id="rId19"/>
    <p:sldId id="265" r:id="rId20"/>
    <p:sldId id="264" r:id="rId21"/>
    <p:sldId id="266" r:id="rId22"/>
    <p:sldId id="268" r:id="rId23"/>
    <p:sldId id="269" r:id="rId24"/>
    <p:sldId id="282" r:id="rId25"/>
    <p:sldId id="291" r:id="rId26"/>
    <p:sldId id="281" r:id="rId27"/>
    <p:sldId id="292" r:id="rId28"/>
    <p:sldId id="285" r:id="rId29"/>
    <p:sldId id="286" r:id="rId30"/>
    <p:sldId id="293" r:id="rId31"/>
    <p:sldId id="290" r:id="rId32"/>
    <p:sldId id="288" r:id="rId33"/>
    <p:sldId id="289" r:id="rId34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9EDF4"/>
    <a:srgbClr val="D0D8E8"/>
    <a:srgbClr val="455560"/>
    <a:srgbClr val="8CC63F"/>
    <a:srgbClr val="355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4359" autoAdjust="0"/>
  </p:normalViewPr>
  <p:slideViewPr>
    <p:cSldViewPr snapToGrid="0">
      <p:cViewPr>
        <p:scale>
          <a:sx n="75" d="100"/>
          <a:sy n="75" d="100"/>
        </p:scale>
        <p:origin x="-1260" y="432"/>
      </p:cViewPr>
      <p:guideLst>
        <p:guide orient="horz" pos="21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04E50A4-2790-AF43-971D-70774A2C754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C5DA11-5E79-3E45-B322-67A9BFA28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99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BC82557-F02E-744D-941B-67766ECFF147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BF33B21-50F9-8A47-9C54-7E80F8FF63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7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77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 </a:t>
            </a:r>
            <a:r>
              <a:rPr lang="en-US" b="1" dirty="0" smtClean="0"/>
              <a:t>Decision Making</a:t>
            </a:r>
            <a:r>
              <a:rPr lang="en-US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Voting Rules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Voting privileges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2: </a:t>
            </a:r>
            <a:r>
              <a:rPr lang="en-US" b="1" dirty="0" smtClean="0"/>
              <a:t>Rule</a:t>
            </a:r>
            <a:r>
              <a:rPr lang="en-US" b="1" baseline="0" dirty="0" smtClean="0"/>
              <a:t>s and Procedures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Approving externally developed documents: recommend, adopt or endorse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Approving GIT developed documents: recommend, adopt or endorse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Approving federal partner developed documents :recommend, adopt or endorse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Structuring Adaptive Management Reviews (What)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Scheduling Adaptive Management Reviews (When)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baseline="0" dirty="0" smtClean="0"/>
              <a:t>3: </a:t>
            </a:r>
            <a:r>
              <a:rPr lang="en-US" b="1" baseline="0" dirty="0" smtClean="0"/>
              <a:t>Structure and Membership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CBP Membership (Signatory members, Headwater and Stakeholders)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Options for Governing Bodies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Representation of Governing Bodies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baseline="0" dirty="0" smtClean="0"/>
              <a:t>4: </a:t>
            </a:r>
            <a:r>
              <a:rPr lang="en-US" b="1" baseline="0" dirty="0" smtClean="0"/>
              <a:t>Partnership Goals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Privileges of Partnership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Updating Goals and Outcomes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Participatory Document (Agreement, MOU – Memorializing the Partnership)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interview themes on flipchart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C335D-7A38-5A4B-B479-94E6911746B4}" type="slidenum">
              <a:rPr lang="en-US"/>
              <a:pPr/>
              <a:t>7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8364"/>
            <a:ext cx="5588000" cy="41788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defTabSz="463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defTabSz="463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defTabSz="463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defTabSz="463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01742E-89E7-F242-8484-44969CE7217B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98500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951" y="4424264"/>
            <a:ext cx="5119100" cy="4187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have flipchart with a box and the following words:</a:t>
            </a:r>
          </a:p>
          <a:p>
            <a:endParaRPr lang="en-US" dirty="0" smtClean="0"/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Reframe</a:t>
            </a:r>
            <a:r>
              <a:rPr lang="en-US" baseline="0" dirty="0" smtClean="0"/>
              <a:t> my thinking</a:t>
            </a:r>
          </a:p>
          <a:p>
            <a:r>
              <a:rPr lang="en-US" baseline="0" dirty="0" smtClean="0"/>
              <a:t>Have an open mind</a:t>
            </a:r>
          </a:p>
          <a:p>
            <a:r>
              <a:rPr lang="en-US" baseline="0" dirty="0" smtClean="0"/>
              <a:t>Be Curious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interview themes on flipchart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interview themes on flipchart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four flipcharts around the room labeled w/each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3B21-50F9-8A47-9C54-7E80F8FF635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rgbClr val="4555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fld id="{9A6F90E4-406D-584D-84F9-A2C52554006D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5556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9144001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60000" scaled="0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1187450" dist="254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5FA-A18C-3B43-BADE-84E9A4ABE30B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818-D877-8945-8DB3-E337BB38EA6E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60000" scaled="0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1187450" dist="254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0668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18063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>
              <a:defRPr>
                <a:latin typeface="Trebuchet MS"/>
                <a:cs typeface="Trebuchet MS"/>
              </a:defRPr>
            </a:lvl2pPr>
            <a:lvl3pPr>
              <a:defRPr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fld id="{F1289087-A925-9941-B59D-B76A26767A4E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45556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A443-2946-794A-9716-ADF61A63BC6B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0EA6-A5F4-6748-93AA-E75BA51B63B9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66E1-2B8C-AB4F-A3AB-4D48459FA70C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64F6-36C6-5141-BB56-D31F29E43707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AC11-36A4-B548-84D7-89D96459286C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09AD-FC14-0440-BE1A-177F65F33925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CB11-93B7-C049-B0D2-A8A0FA0392B5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68C40FB-9398-534F-A87D-0EBDAE51EEDE}" type="datetime1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smtClean="0">
                <a:solidFill>
                  <a:srgbClr val="45556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©2011 Touchstone Consulting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697467D8-3D5E-404B-8AF5-9BC08EAC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765300"/>
            <a:ext cx="7569200" cy="2108200"/>
          </a:xfrm>
        </p:spPr>
        <p:txBody>
          <a:bodyPr anchor="ctr">
            <a:noAutofit/>
          </a:bodyPr>
          <a:lstStyle/>
          <a:p>
            <a:r>
              <a:rPr lang="en-US" sz="3600" dirty="0" smtClean="0"/>
              <a:t>GIT 6 Goals and Governance Planning Session and Retreat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1" y="4728025"/>
            <a:ext cx="6843058" cy="1253070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February 8, 2013</a:t>
            </a:r>
          </a:p>
          <a:p>
            <a:r>
              <a:rPr lang="en-US" sz="2000" dirty="0" smtClean="0"/>
              <a:t>10:00 am – 3:00 pm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40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2552701"/>
            <a:ext cx="4000499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8100"/>
            <a:ext cx="8458200" cy="4818063"/>
          </a:xfrm>
        </p:spPr>
        <p:txBody>
          <a:bodyPr/>
          <a:lstStyle/>
          <a:p>
            <a:r>
              <a:rPr lang="en-US" dirty="0" smtClean="0"/>
              <a:t>Talked to </a:t>
            </a:r>
            <a:r>
              <a:rPr lang="en-US" dirty="0" smtClean="0"/>
              <a:t>12 </a:t>
            </a:r>
            <a:r>
              <a:rPr lang="en-US" dirty="0" smtClean="0"/>
              <a:t>people across the Partnership</a:t>
            </a:r>
          </a:p>
          <a:p>
            <a:pPr lvl="1"/>
            <a:r>
              <a:rPr lang="en-US" sz="2400" dirty="0" smtClean="0"/>
              <a:t>States</a:t>
            </a:r>
          </a:p>
          <a:p>
            <a:pPr lvl="1"/>
            <a:r>
              <a:rPr lang="en-US" sz="2400" dirty="0" smtClean="0"/>
              <a:t>Feds</a:t>
            </a:r>
          </a:p>
          <a:p>
            <a:pPr lvl="1"/>
            <a:r>
              <a:rPr lang="en-US" sz="2400" dirty="0" smtClean="0"/>
              <a:t>Non-profits</a:t>
            </a:r>
          </a:p>
          <a:p>
            <a:pPr lvl="1"/>
            <a:r>
              <a:rPr lang="en-US" sz="2400" dirty="0" smtClean="0"/>
              <a:t>Tenured and neophyte members</a:t>
            </a:r>
          </a:p>
          <a:p>
            <a:r>
              <a:rPr lang="en-US" dirty="0" smtClean="0"/>
              <a:t>Interviews </a:t>
            </a:r>
            <a:r>
              <a:rPr lang="en-US" dirty="0"/>
              <a:t>lasted ~30 </a:t>
            </a:r>
            <a:r>
              <a:rPr lang="en-US" dirty="0" smtClean="0"/>
              <a:t>minutes and were conducted between 1/28 – 1/31</a:t>
            </a:r>
            <a:endParaRPr lang="en-US" dirty="0"/>
          </a:p>
          <a:p>
            <a:r>
              <a:rPr lang="en-US" dirty="0" smtClean="0"/>
              <a:t>All were forthcoming, candid and thoughtful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08100"/>
            <a:ext cx="8623300" cy="4818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We’re passionate environmentalists, dedicated conservationist and devoted scientists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The Partnership is a model program with a proud history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 smtClean="0"/>
              <a:t>However it is said – all have the highest hope for the Bay</a:t>
            </a:r>
          </a:p>
          <a:p>
            <a:pPr lvl="1"/>
            <a:r>
              <a:rPr lang="en-US" sz="2000" dirty="0" smtClean="0"/>
              <a:t>It’s </a:t>
            </a:r>
            <a:r>
              <a:rPr lang="en-US" sz="2000" dirty="0"/>
              <a:t>about the Bay’s restoration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t’s about the Bay’s ecosystem</a:t>
            </a:r>
          </a:p>
          <a:p>
            <a:pPr lvl="1"/>
            <a:r>
              <a:rPr lang="en-US" sz="2000" dirty="0" smtClean="0"/>
              <a:t>It’s about cleaning the Bay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</a:t>
            </a:r>
            <a:r>
              <a:rPr lang="en-US" dirty="0"/>
              <a:t>C</a:t>
            </a:r>
            <a:r>
              <a:rPr lang="en-US" dirty="0" smtClean="0"/>
              <a:t>omes to GIT 6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08100"/>
            <a:ext cx="8623300" cy="52620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a good purpose – fixing governance</a:t>
            </a:r>
          </a:p>
          <a:p>
            <a:pPr lvl="1"/>
            <a:r>
              <a:rPr lang="en-US" sz="2400" dirty="0"/>
              <a:t>Provide Partnership-wide </a:t>
            </a:r>
            <a:r>
              <a:rPr lang="en-US" sz="2400" dirty="0" smtClean="0"/>
              <a:t>cohesion</a:t>
            </a:r>
          </a:p>
          <a:p>
            <a:pPr lvl="1"/>
            <a:r>
              <a:rPr lang="en-US" sz="2400" dirty="0" smtClean="0"/>
              <a:t>Develop a framework to promote continuity and sound management across the GITs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Having a clear task has helped pull the group together</a:t>
            </a:r>
          </a:p>
          <a:p>
            <a:pPr lvl="1"/>
            <a:r>
              <a:rPr lang="en-US" sz="2400" dirty="0"/>
              <a:t>We’re making the time and energy to </a:t>
            </a:r>
            <a:r>
              <a:rPr lang="en-US" sz="2400" dirty="0" smtClean="0"/>
              <a:t>meet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 smtClean="0"/>
              <a:t>Our information exchange works well</a:t>
            </a:r>
          </a:p>
          <a:p>
            <a:pPr lvl="1"/>
            <a:r>
              <a:rPr lang="en-US" sz="2400" dirty="0" smtClean="0"/>
              <a:t>Keep </a:t>
            </a:r>
            <a:r>
              <a:rPr lang="en-US" sz="2400" dirty="0"/>
              <a:t>people up-to-date on decisions and what needs to </a:t>
            </a:r>
            <a:r>
              <a:rPr lang="en-US" sz="2400" dirty="0" smtClean="0"/>
              <a:t>happen </a:t>
            </a:r>
          </a:p>
          <a:p>
            <a:pPr lvl="1"/>
            <a:r>
              <a:rPr lang="en-US" sz="2400" dirty="0" smtClean="0"/>
              <a:t>There tends to be good representation and dialogue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 GIT 6 Is Also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7300"/>
            <a:ext cx="8509000" cy="5461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400" b="1" dirty="0"/>
              <a:t>Managing uneven team knowledge, experience and responsibilities</a:t>
            </a:r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/>
              <a:t>There are several new or returning GIT6 members</a:t>
            </a:r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/>
              <a:t>There is no onboarding process – it can be overwhelming</a:t>
            </a:r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/>
              <a:t>Many wear multiple hats at their home institutions and with the </a:t>
            </a:r>
            <a:r>
              <a:rPr lang="en-US" sz="7000" dirty="0" smtClean="0"/>
              <a:t>Program</a:t>
            </a:r>
          </a:p>
          <a:p>
            <a:pPr marL="400050" lvl="2" indent="0">
              <a:buClr>
                <a:schemeClr val="accent1"/>
              </a:buClr>
              <a:buNone/>
            </a:pPr>
            <a:endParaRPr lang="en-US" sz="7000" dirty="0" smtClean="0"/>
          </a:p>
          <a:p>
            <a:pPr marL="400050" lvl="2" indent="0">
              <a:buClr>
                <a:schemeClr val="accent1"/>
              </a:buClr>
              <a:buNone/>
            </a:pPr>
            <a:endParaRPr lang="en-US" sz="7000" dirty="0"/>
          </a:p>
          <a:p>
            <a:pPr marL="0" indent="0">
              <a:buNone/>
            </a:pPr>
            <a:r>
              <a:rPr lang="en-US" sz="7400" b="1" dirty="0" smtClean="0"/>
              <a:t>Dealing with the “nuts and bolts” versus working on real Bay issues</a:t>
            </a:r>
            <a:endParaRPr lang="en-US" sz="7400" b="1" dirty="0"/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/>
              <a:t>Things seem to be moving slow and we’re bogged down</a:t>
            </a:r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 smtClean="0"/>
              <a:t>There is so much process</a:t>
            </a:r>
            <a:r>
              <a:rPr lang="en-US" sz="7000" dirty="0"/>
              <a:t> </a:t>
            </a:r>
            <a:r>
              <a:rPr lang="en-US" sz="7000" dirty="0" smtClean="0"/>
              <a:t>- Adaptive Management is good in theory and very hard in practice, especially in the current environment</a:t>
            </a:r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 smtClean="0"/>
              <a:t>Trying to move from plans/policies to how to do the </a:t>
            </a:r>
            <a:r>
              <a:rPr lang="en-US" sz="7000" dirty="0" smtClean="0"/>
              <a:t>work/implement</a:t>
            </a:r>
          </a:p>
          <a:p>
            <a:pPr marL="400050" lvl="2" indent="0">
              <a:buClr>
                <a:schemeClr val="accent1"/>
              </a:buClr>
              <a:buNone/>
            </a:pPr>
            <a:endParaRPr lang="en-US" sz="7000" dirty="0"/>
          </a:p>
          <a:p>
            <a:pPr marL="0" lvl="1" indent="0">
              <a:buClr>
                <a:schemeClr val="accent1"/>
              </a:buClr>
              <a:buNone/>
            </a:pPr>
            <a:endParaRPr lang="en-US" sz="7400" dirty="0"/>
          </a:p>
          <a:p>
            <a:pPr marL="0" indent="0">
              <a:buNone/>
            </a:pPr>
            <a:r>
              <a:rPr lang="en-US" sz="7400" b="1" dirty="0" smtClean="0"/>
              <a:t>Struggling to navigate the new paradigm</a:t>
            </a:r>
            <a:endParaRPr lang="en-US" sz="7400" b="1" dirty="0"/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 smtClean="0"/>
              <a:t>Seriously constrained state and federal budgets</a:t>
            </a:r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 smtClean="0"/>
              <a:t>Thorny political environment</a:t>
            </a:r>
          </a:p>
          <a:p>
            <a:pPr marL="742950" lvl="2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7000" dirty="0" smtClean="0"/>
              <a:t>Shift from a voluntary program to a regulatory focus</a:t>
            </a:r>
            <a:endParaRPr lang="en-US" sz="7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 6’s New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7300"/>
            <a:ext cx="8382000" cy="5321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400" dirty="0"/>
          </a:p>
          <a:p>
            <a:pPr marL="342900" lvl="1" indent="-342900">
              <a:buClr>
                <a:schemeClr val="accent1"/>
              </a:buClr>
              <a:buFont typeface="Wingdings" charset="2"/>
              <a:buChar char="§"/>
            </a:pPr>
            <a:endParaRPr lang="en-US" sz="74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50601"/>
              </p:ext>
            </p:extLst>
          </p:nvPr>
        </p:nvGraphicFramePr>
        <p:xfrm>
          <a:off x="254000" y="1828800"/>
          <a:ext cx="8750300" cy="44830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1200"/>
                <a:gridCol w="4229100"/>
              </a:tblGrid>
              <a:tr h="8472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 Agreement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Executive Order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836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Leaders signed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Leaders are assigned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The Gang</a:t>
                      </a:r>
                      <a:r>
                        <a:rPr lang="en-US" sz="2000" baseline="0" dirty="0" smtClean="0"/>
                        <a:t> of 6 (Then the Gang of 9)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Broad range of membership</a:t>
                      </a:r>
                      <a:endParaRPr lang="en-US" sz="2000" dirty="0"/>
                    </a:p>
                  </a:txBody>
                  <a:tcPr/>
                </a:tc>
              </a:tr>
              <a:tr h="572506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Driven by collaboration and consensus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Enforced by  law and nutrient</a:t>
                      </a:r>
                      <a:r>
                        <a:rPr lang="en-US" sz="2000" baseline="0" dirty="0" smtClean="0"/>
                        <a:t> levels</a:t>
                      </a:r>
                      <a:endParaRPr lang="en-US" sz="2000" dirty="0"/>
                    </a:p>
                  </a:txBody>
                  <a:tcPr/>
                </a:tc>
              </a:tr>
              <a:tr h="84721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Work</a:t>
                      </a:r>
                      <a:r>
                        <a:rPr lang="en-US" sz="2000" baseline="0" dirty="0" smtClean="0"/>
                        <a:t>ed on relationship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Labor of love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Work on tasks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Labor</a:t>
                      </a:r>
                      <a:r>
                        <a:rPr lang="en-US" sz="2000" baseline="0" dirty="0" smtClean="0"/>
                        <a:t> of the law</a:t>
                      </a:r>
                      <a:endParaRPr lang="en-US" sz="2000" dirty="0"/>
                    </a:p>
                  </a:txBody>
                  <a:tcPr/>
                </a:tc>
              </a:tr>
              <a:tr h="101666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Voluntary efforts to advance restoration strategies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TMDLs – Regulated to do the right thing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0" y="1227314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We’re trying to operate like the stress of this reality does not exists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198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Result GIT 6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257300"/>
            <a:ext cx="8585200" cy="546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Has competing viewpoints</a:t>
            </a:r>
          </a:p>
          <a:p>
            <a:pPr lvl="1"/>
            <a:r>
              <a:rPr lang="en-US" sz="2000" dirty="0" smtClean="0"/>
              <a:t>The states only seem to be concerned with states rights – what happened to consensus?</a:t>
            </a:r>
          </a:p>
          <a:p>
            <a:pPr lvl="1"/>
            <a:r>
              <a:rPr lang="en-US" sz="2000" dirty="0" smtClean="0"/>
              <a:t>I’m </a:t>
            </a:r>
            <a:r>
              <a:rPr lang="en-US" sz="2000" dirty="0"/>
              <a:t>responsible for representing what my state </a:t>
            </a:r>
            <a:r>
              <a:rPr lang="en-US" sz="2000" dirty="0" smtClean="0"/>
              <a:t>wants – even if my personal or professional perspective differs</a:t>
            </a:r>
            <a:endParaRPr lang="en-US" sz="2000" dirty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states use to go back and convince state leadership</a:t>
            </a:r>
          </a:p>
          <a:p>
            <a:pPr lvl="1"/>
            <a:r>
              <a:rPr lang="en-US" sz="2000" dirty="0" smtClean="0"/>
              <a:t>Environmental politics and leadership has changed dramatically since 2000</a:t>
            </a:r>
          </a:p>
          <a:p>
            <a:pPr lvl="1"/>
            <a:r>
              <a:rPr lang="en-US" sz="2000" dirty="0"/>
              <a:t>There </a:t>
            </a:r>
            <a:r>
              <a:rPr lang="en-US" sz="2000" dirty="0" smtClean="0"/>
              <a:t>are many feds with many inconsistent demands</a:t>
            </a:r>
            <a:endParaRPr lang="en-US" sz="2000" dirty="0"/>
          </a:p>
          <a:p>
            <a:pPr lvl="1"/>
            <a:r>
              <a:rPr lang="en-US" sz="2000" dirty="0" smtClean="0"/>
              <a:t>The states are putting up barriers – even though it may already be happening in other parts of their organization or state </a:t>
            </a:r>
            <a:endParaRPr lang="en-US" sz="2000" dirty="0"/>
          </a:p>
          <a:p>
            <a:pPr marL="3429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/>
              <a:t>Collectively </a:t>
            </a:r>
            <a:r>
              <a:rPr lang="en-US" sz="2400" dirty="0"/>
              <a:t>agree things need to be different</a:t>
            </a:r>
          </a:p>
          <a:p>
            <a:pPr lvl="1"/>
            <a:r>
              <a:rPr lang="en-US" sz="2000" dirty="0"/>
              <a:t>Need a new agreement – </a:t>
            </a:r>
            <a:r>
              <a:rPr lang="en-US" sz="2000" dirty="0" smtClean="0"/>
              <a:t>it’s effective and outdated</a:t>
            </a:r>
            <a:endParaRPr lang="en-US" sz="2000" dirty="0"/>
          </a:p>
          <a:p>
            <a:pPr lvl="1"/>
            <a:r>
              <a:rPr lang="en-US" sz="2000" dirty="0"/>
              <a:t>Has to be </a:t>
            </a:r>
            <a:r>
              <a:rPr lang="en-US" sz="2000" dirty="0" smtClean="0"/>
              <a:t>different - too many commitment and numeric goals</a:t>
            </a:r>
          </a:p>
          <a:p>
            <a:pPr lvl="1"/>
            <a:r>
              <a:rPr lang="en-US" sz="2000" dirty="0" smtClean="0"/>
              <a:t>Has to address the new paradigm – budget, politics and regulations</a:t>
            </a:r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Goals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7300"/>
            <a:ext cx="8585200" cy="546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Has to make sense for a cross-partnership</a:t>
            </a:r>
          </a:p>
          <a:p>
            <a:r>
              <a:rPr lang="en-US" sz="2400" dirty="0"/>
              <a:t>Look to Section 117 to guide our thinking</a:t>
            </a:r>
          </a:p>
          <a:p>
            <a:pPr lvl="1"/>
            <a:r>
              <a:rPr lang="en-US" sz="2000" dirty="0"/>
              <a:t>What is truly required?</a:t>
            </a:r>
          </a:p>
          <a:p>
            <a:pPr lvl="1"/>
            <a:r>
              <a:rPr lang="en-US" sz="2000" dirty="0"/>
              <a:t>The focus on water quality is leaving a gap in other goals</a:t>
            </a:r>
          </a:p>
          <a:p>
            <a:r>
              <a:rPr lang="en-US" sz="2400" dirty="0" smtClean="0"/>
              <a:t>Consider </a:t>
            </a:r>
            <a:r>
              <a:rPr lang="en-US" sz="2400" dirty="0"/>
              <a:t>states have limited resources and </a:t>
            </a:r>
            <a:r>
              <a:rPr lang="en-US" sz="2400" dirty="0" smtClean="0"/>
              <a:t>competing state concerns </a:t>
            </a:r>
            <a:r>
              <a:rPr lang="en-US" sz="2400" dirty="0"/>
              <a:t>as it </a:t>
            </a:r>
            <a:r>
              <a:rPr lang="en-US" sz="2400" dirty="0" smtClean="0"/>
              <a:t>relates to the goals</a:t>
            </a:r>
          </a:p>
          <a:p>
            <a:pPr lvl="1"/>
            <a:r>
              <a:rPr lang="en-US" sz="2000" dirty="0" smtClean="0"/>
              <a:t>Perhaps pick and choose goals that you can commit to</a:t>
            </a:r>
            <a:endParaRPr lang="en-US" sz="2000" dirty="0"/>
          </a:p>
          <a:p>
            <a:r>
              <a:rPr lang="en-US" sz="2400" dirty="0" smtClean="0"/>
              <a:t>Consider providing guidance and frameworks versus specific numerical goals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Structure/Membership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7300"/>
            <a:ext cx="8585200" cy="546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to be realistic and clear what is means to be a partner and to fully participate</a:t>
            </a:r>
          </a:p>
          <a:p>
            <a:pPr lvl="1"/>
            <a:r>
              <a:rPr lang="en-US" sz="2000" dirty="0" smtClean="0"/>
              <a:t>What if a partner has limited resources and wants a specific focus?</a:t>
            </a:r>
          </a:p>
          <a:p>
            <a:pPr lvl="1"/>
            <a:r>
              <a:rPr lang="en-US" sz="2000" dirty="0" smtClean="0"/>
              <a:t>Currently have lots of chiefs at the table</a:t>
            </a:r>
          </a:p>
          <a:p>
            <a:pPr lvl="1"/>
            <a:r>
              <a:rPr lang="en-US" sz="2000" dirty="0" smtClean="0"/>
              <a:t>Determine how the headwater states and non-EPA feds fit in</a:t>
            </a:r>
          </a:p>
          <a:p>
            <a:r>
              <a:rPr lang="en-US" sz="2400" dirty="0" smtClean="0"/>
              <a:t>Resources and politics are impacting membership</a:t>
            </a:r>
          </a:p>
          <a:p>
            <a:pPr lvl="1"/>
            <a:r>
              <a:rPr lang="en-US" sz="2000" dirty="0" smtClean="0"/>
              <a:t>Some states may not be willing to sign a regulatory focused/based Agreement</a:t>
            </a:r>
          </a:p>
          <a:p>
            <a:r>
              <a:rPr lang="en-US" sz="2400" dirty="0" smtClean="0"/>
              <a:t>Can grants and budgets be divided/distributed differently</a:t>
            </a:r>
          </a:p>
          <a:p>
            <a:pPr lvl="1"/>
            <a:r>
              <a:rPr lang="en-US" sz="2000" dirty="0" smtClean="0"/>
              <a:t>Will encourage greater participation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Procedures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7300"/>
            <a:ext cx="8585200" cy="5461000"/>
          </a:xfrm>
        </p:spPr>
        <p:txBody>
          <a:bodyPr>
            <a:normAutofit/>
          </a:bodyPr>
          <a:lstStyle/>
          <a:p>
            <a:r>
              <a:rPr lang="en-US" sz="2400" dirty="0"/>
              <a:t>Need to determine who writes policy and how </a:t>
            </a:r>
            <a:r>
              <a:rPr lang="en-US" sz="2400" dirty="0" smtClean="0"/>
              <a:t>the policies are endorsed </a:t>
            </a:r>
            <a:r>
              <a:rPr lang="en-US" sz="2400" dirty="0"/>
              <a:t>or not</a:t>
            </a:r>
          </a:p>
          <a:p>
            <a:r>
              <a:rPr lang="en-US" sz="2400" dirty="0" smtClean="0"/>
              <a:t>Who decided what the GITs’ focus?</a:t>
            </a:r>
          </a:p>
          <a:p>
            <a:r>
              <a:rPr lang="en-US" sz="2400" dirty="0" smtClean="0"/>
              <a:t>GITs </a:t>
            </a:r>
            <a:r>
              <a:rPr lang="en-US" sz="2400" dirty="0"/>
              <a:t>come up with stuff and the states are responsible to make it happen - how do we reject and endorse plans and </a:t>
            </a:r>
            <a:r>
              <a:rPr lang="en-US" sz="2400" dirty="0" smtClean="0"/>
              <a:t>strategies?</a:t>
            </a:r>
          </a:p>
          <a:p>
            <a:r>
              <a:rPr lang="en-US" sz="2400" dirty="0" smtClean="0"/>
              <a:t>Consider developing a check list of what the GITs, MB, PSC and EC does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2247901"/>
            <a:ext cx="8458200" cy="86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Carin Bisland</a:t>
            </a:r>
          </a:p>
          <a:p>
            <a:pPr marL="0" indent="0" algn="ctr">
              <a:buNone/>
            </a:pPr>
            <a:r>
              <a:rPr lang="en-US" sz="4400" dirty="0" smtClean="0"/>
              <a:t>Vice Chair - Goal Team 6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57300"/>
            <a:ext cx="8801100" cy="546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 clear when and how we make decisions</a:t>
            </a:r>
          </a:p>
          <a:p>
            <a:pPr lvl="1"/>
            <a:r>
              <a:rPr lang="en-US" sz="2000" dirty="0" smtClean="0"/>
              <a:t>Voting (majority rules), document consenting views, consensus, etc.</a:t>
            </a:r>
          </a:p>
          <a:p>
            <a:pPr lvl="1"/>
            <a:r>
              <a:rPr lang="en-US" sz="2400" dirty="0" smtClean="0"/>
              <a:t>Have to be more strategic how we use decision makers</a:t>
            </a:r>
          </a:p>
          <a:p>
            <a:pPr lvl="1"/>
            <a:r>
              <a:rPr lang="en-US" sz="2000" dirty="0" smtClean="0"/>
              <a:t>Seem to be asking the PSC to do mundane tasks – rubber stamp reports versus talking about the future of the program</a:t>
            </a:r>
          </a:p>
          <a:p>
            <a:r>
              <a:rPr lang="en-US" sz="2400" dirty="0"/>
              <a:t>Perhaps EC </a:t>
            </a:r>
            <a:r>
              <a:rPr lang="en-US" sz="2400" dirty="0" smtClean="0"/>
              <a:t>sets </a:t>
            </a:r>
            <a:r>
              <a:rPr lang="en-US" sz="2400" dirty="0"/>
              <a:t>direction </a:t>
            </a:r>
            <a:r>
              <a:rPr lang="en-US" sz="2400" dirty="0" smtClean="0"/>
              <a:t>(the what</a:t>
            </a:r>
            <a:r>
              <a:rPr lang="en-US" sz="2400" dirty="0"/>
              <a:t>) and </a:t>
            </a:r>
            <a:r>
              <a:rPr lang="en-US" sz="2400" dirty="0" smtClean="0"/>
              <a:t>PSC determines by what means (the how), </a:t>
            </a:r>
            <a:r>
              <a:rPr lang="en-US" sz="2400" dirty="0"/>
              <a:t>and MB focus on the </a:t>
            </a:r>
            <a:r>
              <a:rPr lang="en-US" sz="2400" dirty="0" smtClean="0"/>
              <a:t>science we need or should consider</a:t>
            </a:r>
            <a:endParaRPr lang="en-US" sz="2400" dirty="0"/>
          </a:p>
          <a:p>
            <a:pPr lvl="1"/>
            <a:r>
              <a:rPr lang="en-US" sz="2000" dirty="0"/>
              <a:t>Decisions seem </a:t>
            </a:r>
            <a:r>
              <a:rPr lang="en-US" sz="2000" dirty="0" smtClean="0"/>
              <a:t>to get stalled and rehashed at the MB </a:t>
            </a:r>
            <a:r>
              <a:rPr lang="en-US" sz="2000" dirty="0"/>
              <a:t>– </a:t>
            </a:r>
            <a:r>
              <a:rPr lang="en-US" sz="2000" dirty="0" smtClean="0"/>
              <a:t>how can the MB be more effective</a:t>
            </a:r>
            <a:endParaRPr lang="en-US" sz="2000" dirty="0"/>
          </a:p>
          <a:p>
            <a:pPr lvl="1"/>
            <a:r>
              <a:rPr lang="en-US" sz="2000" dirty="0"/>
              <a:t>Need greater distinction between the MB and </a:t>
            </a:r>
            <a:r>
              <a:rPr lang="en-US" sz="2000" dirty="0" smtClean="0"/>
              <a:t>PSC</a:t>
            </a:r>
            <a:endParaRPr lang="en-US" sz="2000" dirty="0"/>
          </a:p>
          <a:p>
            <a:pPr lvl="1"/>
            <a:r>
              <a:rPr lang="en-US" sz="2000" dirty="0"/>
              <a:t>Have </a:t>
            </a:r>
            <a:r>
              <a:rPr lang="en-US" sz="2000" dirty="0" smtClean="0"/>
              <a:t>same people </a:t>
            </a:r>
            <a:r>
              <a:rPr lang="en-US" sz="2000" dirty="0"/>
              <a:t>on GITs and MB – is that a conflict? </a:t>
            </a:r>
            <a:endParaRPr lang="en-US" sz="2000" dirty="0" smtClean="0"/>
          </a:p>
          <a:p>
            <a:r>
              <a:rPr lang="en-US" sz="2400" dirty="0" smtClean="0"/>
              <a:t>Decision readiness for the MB, PSC varies across the Partnership</a:t>
            </a:r>
            <a:endParaRPr lang="en-US" sz="24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and Reactions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4" descr="C:\Documents and Settings\hillmanp\Local Settings\Temporary Internet Files\Content.IE5\Z25ZHPCZ\MC9000788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337184"/>
            <a:ext cx="3928881" cy="36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1" name="Picture 3" descr="C:\Documents and Settings\hillmanp\Local Settings\Temporary Internet Files\Content.IE5\10FC0GTQ\MC90007862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261947"/>
            <a:ext cx="2171700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11300"/>
            <a:ext cx="8496300" cy="4483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Put yourself in the role of a thought leader. What advice, thoughts or concerns would you offer</a:t>
            </a:r>
            <a:r>
              <a:rPr lang="en-US" sz="2400" dirty="0" smtClean="0"/>
              <a:t>:</a:t>
            </a:r>
          </a:p>
          <a:p>
            <a:pPr lvl="1"/>
            <a:r>
              <a:rPr lang="en-US" sz="1800" dirty="0"/>
              <a:t>Partnership Goals</a:t>
            </a:r>
          </a:p>
          <a:p>
            <a:pPr lvl="1"/>
            <a:r>
              <a:rPr lang="en-US" sz="1800" dirty="0" smtClean="0"/>
              <a:t>Structure/Membership</a:t>
            </a:r>
            <a:endParaRPr lang="en-US" sz="1800" dirty="0"/>
          </a:p>
          <a:p>
            <a:pPr lvl="1"/>
            <a:r>
              <a:rPr lang="en-US" sz="1800" dirty="0"/>
              <a:t>Rules and </a:t>
            </a:r>
            <a:r>
              <a:rPr lang="en-US" sz="1800" dirty="0" smtClean="0"/>
              <a:t>Procedures</a:t>
            </a:r>
            <a:endParaRPr lang="en-US" sz="1800" dirty="0"/>
          </a:p>
          <a:p>
            <a:pPr lvl="1"/>
            <a:r>
              <a:rPr lang="en-US" sz="1800" dirty="0"/>
              <a:t>Decision </a:t>
            </a:r>
            <a:r>
              <a:rPr lang="en-US" sz="1800" dirty="0" smtClean="0"/>
              <a:t>Making</a:t>
            </a:r>
            <a:endParaRPr lang="en-US" sz="1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Brainstorming Rules</a:t>
            </a:r>
          </a:p>
          <a:p>
            <a:r>
              <a:rPr lang="en-US" sz="2400" dirty="0" smtClean="0"/>
              <a:t>Timed boxed</a:t>
            </a:r>
          </a:p>
          <a:p>
            <a:r>
              <a:rPr lang="en-US" sz="2400" dirty="0" smtClean="0"/>
              <a:t>All thoughts make the flipchart</a:t>
            </a:r>
          </a:p>
          <a:p>
            <a:r>
              <a:rPr lang="en-US" sz="2400" b="1" i="1" dirty="0" smtClean="0"/>
              <a:t>Questions of clarification only – no critiques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Issue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57300"/>
            <a:ext cx="8801100" cy="51689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Select the Issue you have the most to offer</a:t>
            </a:r>
          </a:p>
          <a:p>
            <a:pPr lvl="1"/>
            <a:r>
              <a:rPr lang="en-US" sz="1800" i="1" dirty="0" smtClean="0"/>
              <a:t>Breakout Group 1: Decision </a:t>
            </a:r>
            <a:r>
              <a:rPr lang="en-US" sz="1800" i="1" dirty="0"/>
              <a:t>Making</a:t>
            </a:r>
          </a:p>
          <a:p>
            <a:pPr lvl="1"/>
            <a:r>
              <a:rPr lang="en-US" sz="1800" i="1" dirty="0" smtClean="0"/>
              <a:t>Breakout Group 2: </a:t>
            </a:r>
            <a:r>
              <a:rPr lang="en-US" sz="1800" i="1" dirty="0"/>
              <a:t>Rules and Procedures</a:t>
            </a:r>
          </a:p>
          <a:p>
            <a:pPr lvl="1"/>
            <a:r>
              <a:rPr lang="en-US" sz="1800" i="1" dirty="0" smtClean="0"/>
              <a:t>Breakout Group 3: Structure and Membership</a:t>
            </a:r>
            <a:endParaRPr lang="en-US" sz="1800" i="1" dirty="0"/>
          </a:p>
          <a:p>
            <a:pPr lvl="1"/>
            <a:r>
              <a:rPr lang="en-US" sz="1800" i="1" dirty="0" smtClean="0"/>
              <a:t>Breakout Group 4: Partnership </a:t>
            </a:r>
            <a:r>
              <a:rPr lang="en-US" sz="1800" i="1" dirty="0"/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to your Issue </a:t>
            </a:r>
            <a:r>
              <a:rPr lang="en-US" sz="2400" dirty="0"/>
              <a:t>S</a:t>
            </a:r>
            <a:r>
              <a:rPr lang="en-US" sz="2400" dirty="0" smtClean="0"/>
              <a:t>olution room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Decision </a:t>
            </a:r>
            <a:r>
              <a:rPr lang="en-US" sz="1400" dirty="0" smtClean="0"/>
              <a:t>Making, Room</a:t>
            </a:r>
            <a:r>
              <a:rPr lang="en-US" sz="1400" dirty="0"/>
              <a:t>: </a:t>
            </a:r>
            <a:r>
              <a:rPr lang="en-US" sz="1400" dirty="0" smtClean="0"/>
              <a:t>305 - Friendly Nudge </a:t>
            </a:r>
            <a:r>
              <a:rPr lang="en-US" sz="1400" dirty="0"/>
              <a:t>&amp; Scribe: Tim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Rules and </a:t>
            </a:r>
            <a:r>
              <a:rPr lang="en-US" sz="1400" dirty="0" smtClean="0"/>
              <a:t>Procedures, Room: </a:t>
            </a:r>
            <a:r>
              <a:rPr lang="en-US" sz="1400" dirty="0" err="1" smtClean="0"/>
              <a:t>Fishshack</a:t>
            </a:r>
            <a:r>
              <a:rPr lang="en-US" sz="1400" dirty="0" smtClean="0"/>
              <a:t> Lobby - </a:t>
            </a:r>
            <a:r>
              <a:rPr lang="en-US" sz="1400" dirty="0"/>
              <a:t>Friendly Nudge &amp;  Scribe: Greg </a:t>
            </a:r>
            <a:r>
              <a:rPr lang="en-US" sz="1400" dirty="0" smtClean="0"/>
              <a:t>A.</a:t>
            </a: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Partnership Goals, Room: </a:t>
            </a:r>
            <a:r>
              <a:rPr lang="en-US" sz="1400" dirty="0" err="1" smtClean="0"/>
              <a:t>Fishshack</a:t>
            </a:r>
            <a:r>
              <a:rPr lang="en-US" sz="1400" dirty="0" smtClean="0"/>
              <a:t> Split Conf Rm 1 – Friendly Nudge &amp; Scribe: </a:t>
            </a:r>
            <a:r>
              <a:rPr lang="en-US" sz="1400" dirty="0" err="1" smtClean="0"/>
              <a:t>Philipia</a:t>
            </a:r>
            <a:endParaRPr lang="en-US" sz="1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 Structure/Membership, Room: </a:t>
            </a:r>
            <a:r>
              <a:rPr lang="en-US" sz="1400" dirty="0" err="1" smtClean="0"/>
              <a:t>Fishshack</a:t>
            </a:r>
            <a:r>
              <a:rPr lang="en-US" sz="1400" dirty="0" smtClean="0"/>
              <a:t> Split Conf Rm 2 – Friendly Nudge &amp; Scribe: Greg B.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Partner with your Issue Team to develop viable options w/pros and cons </a:t>
            </a:r>
          </a:p>
          <a:p>
            <a:pPr lvl="1"/>
            <a:r>
              <a:rPr lang="en-US" sz="1800" i="1" dirty="0"/>
              <a:t>Use the </a:t>
            </a:r>
            <a:r>
              <a:rPr lang="en-US" sz="1800" i="1" dirty="0" smtClean="0"/>
              <a:t>resources in your room </a:t>
            </a:r>
            <a:r>
              <a:rPr lang="en-US" sz="1800" i="1" dirty="0"/>
              <a:t>to guide and focus your thinking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Be </a:t>
            </a:r>
            <a:r>
              <a:rPr lang="en-US" sz="2400" dirty="0" smtClean="0"/>
              <a:t>prepared to report out around 1:30 pm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85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b="1" dirty="0">
              <a:solidFill>
                <a:srgbClr val="98C723">
                  <a:lumMod val="75000"/>
                </a:srgbClr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98C723">
                    <a:lumMod val="75000"/>
                  </a:srgbClr>
                </a:solidFill>
                <a:latin typeface="Comic Sans MS" pitchFamily="66" charset="0"/>
              </a:rPr>
              <a:t>Issue: </a:t>
            </a:r>
            <a:endParaRPr lang="en-US" b="1" dirty="0">
              <a:solidFill>
                <a:srgbClr val="98C723">
                  <a:lumMod val="75000"/>
                </a:srgbClr>
              </a:solidFill>
              <a:latin typeface="Comic Sans MS" pitchFamily="66" charset="0"/>
            </a:endParaRPr>
          </a:p>
          <a:p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en-US" b="1" dirty="0">
              <a:solidFill>
                <a:srgbClr val="98C723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4343400" cy="14605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dirty="0" smtClean="0">
                <a:solidFill>
                  <a:srgbClr val="98C723">
                    <a:lumMod val="75000"/>
                  </a:srgbClr>
                </a:solidFill>
                <a:latin typeface="Comic Sans MS" pitchFamily="66" charset="0"/>
              </a:rPr>
              <a:t>Current State (What’s the current situation)</a:t>
            </a:r>
          </a:p>
          <a:p>
            <a:endParaRPr lang="en-US" sz="1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74900"/>
            <a:ext cx="8610600" cy="4013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endParaRPr 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914400"/>
            <a:ext cx="4267200" cy="14605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dirty="0" smtClean="0">
                <a:solidFill>
                  <a:srgbClr val="98C723">
                    <a:lumMod val="75000"/>
                  </a:srgbClr>
                </a:solidFill>
                <a:latin typeface="Comic Sans MS" pitchFamily="66" charset="0"/>
              </a:rPr>
              <a:t>Desired Future State (How should the issue operate)</a:t>
            </a:r>
            <a:endParaRPr lang="en-US" sz="1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82334"/>
            <a:ext cx="248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8C723">
                    <a:lumMod val="75000"/>
                  </a:srgbClr>
                </a:solidFill>
                <a:latin typeface="Comic Sans MS" pitchFamily="66" charset="0"/>
              </a:rPr>
              <a:t>Viable Issue </a:t>
            </a:r>
            <a:r>
              <a:rPr lang="en-US" sz="1400" b="1" dirty="0" smtClean="0">
                <a:solidFill>
                  <a:srgbClr val="98C723">
                    <a:lumMod val="75000"/>
                  </a:srgbClr>
                </a:solidFill>
                <a:latin typeface="Comic Sans MS" pitchFamily="66" charset="0"/>
              </a:rPr>
              <a:t>Solutions</a:t>
            </a:r>
            <a:endParaRPr lang="en-US" sz="1400" b="1" dirty="0">
              <a:solidFill>
                <a:srgbClr val="98C723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513567"/>
            <a:ext cx="115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8C723">
                    <a:lumMod val="75000"/>
                  </a:srgbClr>
                </a:solidFill>
                <a:latin typeface="Comic Sans MS" pitchFamily="66" charset="0"/>
              </a:rPr>
              <a:t>Cons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4150" y="2506701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8C723">
                    <a:lumMod val="75000"/>
                  </a:srgbClr>
                </a:solidFill>
                <a:latin typeface="Comic Sans MS" pitchFamily="66" charset="0"/>
              </a:rPr>
              <a:t>Pros</a:t>
            </a:r>
          </a:p>
        </p:txBody>
      </p:sp>
    </p:spTree>
    <p:extLst>
      <p:ext uri="{BB962C8B-B14F-4D97-AF65-F5344CB8AC3E}">
        <p14:creationId xmlns:p14="http://schemas.microsoft.com/office/powerpoint/2010/main" val="32745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illmanp\Local Settings\Temporary Internet Files\Content.IE5\CTLQQYUW\MC90044176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06" y="1906165"/>
            <a:ext cx="2849569" cy="25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Issue Solutions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57300"/>
            <a:ext cx="8801100" cy="5372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5 minutes</a:t>
            </a:r>
          </a:p>
          <a:p>
            <a:pPr marL="0" indent="0">
              <a:buNone/>
            </a:pPr>
            <a:r>
              <a:rPr lang="en-US" sz="2000" dirty="0" smtClean="0"/>
              <a:t>Super quick introductions and share why you came to this Issue topic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25 minutes</a:t>
            </a:r>
          </a:p>
          <a:p>
            <a:pPr marL="0" indent="0">
              <a:buNone/>
            </a:pPr>
            <a:r>
              <a:rPr lang="en-US" sz="2000" dirty="0" smtClean="0"/>
              <a:t>Scope the issue</a:t>
            </a:r>
          </a:p>
          <a:p>
            <a:r>
              <a:rPr lang="en-US" sz="2000" dirty="0" smtClean="0"/>
              <a:t>Current State</a:t>
            </a:r>
          </a:p>
          <a:p>
            <a:r>
              <a:rPr lang="en-US" sz="2000" dirty="0" smtClean="0"/>
              <a:t>Future State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6</a:t>
            </a:r>
            <a:r>
              <a:rPr lang="en-US" sz="2000" b="1" dirty="0" smtClean="0"/>
              <a:t>0 minutes</a:t>
            </a:r>
          </a:p>
          <a:p>
            <a:r>
              <a:rPr lang="en-US" sz="2000" dirty="0" smtClean="0"/>
              <a:t>Develop Issue Solutions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45 minutes</a:t>
            </a:r>
          </a:p>
          <a:p>
            <a:r>
              <a:rPr lang="en-US" sz="2000" dirty="0" smtClean="0"/>
              <a:t>Frame Pros/Cons for each solution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15 minutes</a:t>
            </a:r>
          </a:p>
          <a:p>
            <a:r>
              <a:rPr lang="en-US" sz="2000" dirty="0" smtClean="0"/>
              <a:t>Determine who will report-out</a:t>
            </a:r>
          </a:p>
          <a:p>
            <a:r>
              <a:rPr lang="en-US" sz="2000" dirty="0" smtClean="0"/>
              <a:t>Prep for report out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7" name="Picture 3" descr="C:\Documents and Settings\hillmanp\Local Settings\Temporary Internet Files\Content.IE5\CTLQQYUW\MC900078842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3814322"/>
            <a:ext cx="2365375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2375" y="2557359"/>
            <a:ext cx="203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Lunch will be delivered at 12:00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6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 and Upgrades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0" y="2374900"/>
            <a:ext cx="3429000" cy="314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169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Report Out and Upgrades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57300"/>
            <a:ext cx="8585200" cy="53213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Present Your Issue Solutions</a:t>
            </a:r>
          </a:p>
          <a:p>
            <a:pPr lvl="1"/>
            <a:r>
              <a:rPr lang="en-US" sz="2400" dirty="0"/>
              <a:t>Crisp, concise and quick</a:t>
            </a:r>
          </a:p>
          <a:p>
            <a:pPr marL="457200" lvl="1" indent="0">
              <a:buNone/>
            </a:pP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Share Your Input</a:t>
            </a:r>
          </a:p>
          <a:p>
            <a:pPr lvl="1"/>
            <a:r>
              <a:rPr lang="en-US" sz="2400" dirty="0" smtClean="0"/>
              <a:t>Green: Cool! Ready to move on</a:t>
            </a:r>
          </a:p>
          <a:p>
            <a:pPr lvl="1"/>
            <a:r>
              <a:rPr lang="en-US" sz="2400" dirty="0" smtClean="0"/>
              <a:t>Yellow: Have some thoughtful upgrades</a:t>
            </a:r>
          </a:p>
          <a:p>
            <a:pPr lvl="1"/>
            <a:r>
              <a:rPr lang="en-US" sz="2400" dirty="0" smtClean="0"/>
              <a:t>Red: Have serious concerns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Jot Down </a:t>
            </a:r>
            <a:r>
              <a:rPr lang="en-US" sz="2400" dirty="0" smtClean="0"/>
              <a:t>Additional Comments </a:t>
            </a:r>
            <a:r>
              <a:rPr lang="en-US" sz="2400" dirty="0" smtClean="0"/>
              <a:t>and Thoughts</a:t>
            </a:r>
          </a:p>
          <a:p>
            <a:pPr lvl="1"/>
            <a:r>
              <a:rPr lang="en-US" sz="2400" i="1" dirty="0"/>
              <a:t>Give your additional </a:t>
            </a:r>
            <a:r>
              <a:rPr lang="en-US" sz="2400" i="1" dirty="0" smtClean="0"/>
              <a:t>views </a:t>
            </a:r>
            <a:r>
              <a:rPr lang="en-US" sz="2400" i="1" dirty="0"/>
              <a:t>to your Issue Team’s Friendly Nudge and Scribe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32360" y="1459169"/>
            <a:ext cx="1107321" cy="14523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86020" y="2577779"/>
            <a:ext cx="1107321" cy="1452369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5081" y="3756966"/>
            <a:ext cx="1107321" cy="14523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57300"/>
            <a:ext cx="8801100" cy="53721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lvl="1"/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3" descr="j0427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601" y="1276941"/>
            <a:ext cx="5359508" cy="5129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8100"/>
            <a:ext cx="8458200" cy="48180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Purpose</a:t>
            </a:r>
            <a:r>
              <a:rPr lang="en-US" dirty="0" smtClean="0"/>
              <a:t>: To </a:t>
            </a:r>
            <a:r>
              <a:rPr lang="en-US" dirty="0"/>
              <a:t>develop organizational options that best support the Chesapeake Bay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Outcomes</a:t>
            </a:r>
            <a:r>
              <a:rPr lang="en-US" sz="2800" dirty="0"/>
              <a:t>:</a:t>
            </a:r>
          </a:p>
          <a:p>
            <a:pPr lvl="0"/>
            <a:r>
              <a:rPr lang="en-US" dirty="0"/>
              <a:t>Acknowledgement of the dynamics impacting the Chesapeake Bay Program</a:t>
            </a:r>
          </a:p>
          <a:p>
            <a:pPr lvl="0"/>
            <a:r>
              <a:rPr lang="en-US" dirty="0"/>
              <a:t>Agreement on organizational options and alternatives to present to the Management Board</a:t>
            </a:r>
          </a:p>
          <a:p>
            <a:pPr lvl="1"/>
            <a:r>
              <a:rPr lang="en-US" dirty="0"/>
              <a:t>Partnership Goals</a:t>
            </a:r>
          </a:p>
          <a:p>
            <a:pPr lvl="1"/>
            <a:r>
              <a:rPr lang="en-US" dirty="0"/>
              <a:t>Structure/membership</a:t>
            </a:r>
          </a:p>
          <a:p>
            <a:pPr lvl="1"/>
            <a:r>
              <a:rPr lang="en-US" dirty="0"/>
              <a:t>Rules and procedures</a:t>
            </a:r>
          </a:p>
          <a:p>
            <a:pPr lvl="1"/>
            <a:r>
              <a:rPr lang="en-US" dirty="0"/>
              <a:t>Decision making</a:t>
            </a:r>
          </a:p>
          <a:p>
            <a:pPr lvl="0"/>
            <a:r>
              <a:rPr lang="en-US" dirty="0"/>
              <a:t>Assignments and next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Adjourn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57300"/>
            <a:ext cx="8801100" cy="53721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marL="457200" lvl="1" indent="0">
              <a:buNone/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>
              <a:buClr>
                <a:schemeClr val="accent1"/>
              </a:buClr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97000"/>
            <a:ext cx="8458200" cy="1638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y name is _________________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 represent  _____________________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From MY perspective the  Partnership is important because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611395" y="4903849"/>
            <a:ext cx="3151236" cy="1872473"/>
            <a:chOff x="4381500" y="808144"/>
            <a:chExt cx="3556000" cy="2138256"/>
          </a:xfrm>
        </p:grpSpPr>
        <p:sp>
          <p:nvSpPr>
            <p:cNvPr id="6" name="Rounded Rectangle 5"/>
            <p:cNvSpPr/>
            <p:nvPr/>
          </p:nvSpPr>
          <p:spPr>
            <a:xfrm>
              <a:off x="4381500" y="808144"/>
              <a:ext cx="3556000" cy="2138256"/>
            </a:xfrm>
            <a:prstGeom prst="roundRect">
              <a:avLst>
                <a:gd name="adj" fmla="val 10134"/>
              </a:avLst>
            </a:prstGeom>
            <a:gradFill>
              <a:gsLst>
                <a:gs pos="0">
                  <a:srgbClr val="800000"/>
                </a:gs>
                <a:gs pos="100000">
                  <a:srgbClr val="C50202"/>
                </a:gs>
              </a:gsLst>
              <a:lin ang="14100000" scaled="0"/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3858" y="808144"/>
              <a:ext cx="2651283" cy="695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HELLO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my name is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81500" y="1415073"/>
              <a:ext cx="3556000" cy="1378194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6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8100"/>
            <a:ext cx="8458200" cy="5448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/>
              <a:t>10:00 am </a:t>
            </a:r>
            <a:r>
              <a:rPr lang="en-US" sz="5600" b="1" dirty="0" smtClean="0"/>
              <a:t>– Session Begins</a:t>
            </a:r>
            <a:endParaRPr lang="en-US" sz="5600" dirty="0"/>
          </a:p>
          <a:p>
            <a:pPr marL="0" indent="0">
              <a:buNone/>
            </a:pPr>
            <a:endParaRPr lang="en-US" sz="5600" b="1" dirty="0" smtClean="0"/>
          </a:p>
          <a:p>
            <a:pPr marL="0" indent="0">
              <a:buNone/>
            </a:pPr>
            <a:r>
              <a:rPr lang="en-US" sz="5600" b="1" dirty="0" smtClean="0"/>
              <a:t>Welcome </a:t>
            </a:r>
            <a:r>
              <a:rPr lang="en-US" sz="5600" b="1" dirty="0"/>
              <a:t>and Introductions</a:t>
            </a:r>
            <a:endParaRPr lang="en-US" sz="5600" dirty="0"/>
          </a:p>
          <a:p>
            <a:pPr marL="0" lvl="0" indent="0">
              <a:buNone/>
            </a:pPr>
            <a:r>
              <a:rPr lang="en-US" sz="5600" dirty="0"/>
              <a:t>Outcomes: Leadership’s expectation for the day</a:t>
            </a:r>
          </a:p>
          <a:p>
            <a:pPr marL="0" indent="0">
              <a:buNone/>
            </a:pPr>
            <a:r>
              <a:rPr lang="en-US" sz="5600" dirty="0" smtClean="0"/>
              <a:t>Appreciation for who is attending the session</a:t>
            </a:r>
          </a:p>
          <a:p>
            <a:pPr marL="0" indent="0">
              <a:buNone/>
            </a:pPr>
            <a:endParaRPr lang="en-US" sz="5600" b="1" dirty="0" smtClean="0"/>
          </a:p>
          <a:p>
            <a:pPr marL="0" indent="0">
              <a:buNone/>
            </a:pPr>
            <a:r>
              <a:rPr lang="en-US" sz="5600" b="1" dirty="0" smtClean="0"/>
              <a:t>Context </a:t>
            </a:r>
            <a:r>
              <a:rPr lang="en-US" sz="5600" b="1" dirty="0"/>
              <a:t>Setting</a:t>
            </a:r>
            <a:endParaRPr lang="en-US" sz="5600" dirty="0"/>
          </a:p>
          <a:p>
            <a:pPr marL="0" lvl="0" indent="0">
              <a:buNone/>
            </a:pPr>
            <a:r>
              <a:rPr lang="en-US" sz="5600" dirty="0"/>
              <a:t>Outcome:  Shared understanding of the meeting purpose, outcomes and flow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r>
              <a:rPr lang="en-US" sz="5600" b="1" dirty="0"/>
              <a:t>Brainstorming Considerations and Concerns</a:t>
            </a:r>
            <a:endParaRPr lang="en-US" sz="5600" dirty="0"/>
          </a:p>
          <a:p>
            <a:pPr marL="0" lvl="0" indent="0">
              <a:buNone/>
            </a:pPr>
            <a:r>
              <a:rPr lang="en-US" sz="5600" dirty="0"/>
              <a:t>Outcome: Thoughts and guidance to jumpstart solution generation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r>
              <a:rPr lang="en-US" sz="5600" b="1" dirty="0"/>
              <a:t>Sketching Issue Solutions with Pros and Cons</a:t>
            </a:r>
            <a:endParaRPr lang="en-US" sz="5600" dirty="0"/>
          </a:p>
          <a:p>
            <a:pPr marL="0" lvl="0" indent="0">
              <a:buNone/>
            </a:pPr>
            <a:r>
              <a:rPr lang="en-US" sz="5600" dirty="0"/>
              <a:t>Outcome: Viable draft options for the Management Board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r>
              <a:rPr lang="en-US" sz="5600" b="1" dirty="0"/>
              <a:t>12:00 pm - Working Lunch</a:t>
            </a:r>
            <a:endParaRPr lang="en-US" sz="5600" dirty="0"/>
          </a:p>
          <a:p>
            <a:pPr marL="0" lvl="0" indent="0">
              <a:buNone/>
            </a:pPr>
            <a:r>
              <a:rPr lang="en-US" sz="5600" dirty="0"/>
              <a:t>Outcome:  Continued focus and readiness to present issue solutions ideas and options</a:t>
            </a:r>
          </a:p>
          <a:p>
            <a:pPr marL="0" indent="0">
              <a:buNone/>
            </a:pPr>
            <a:r>
              <a:rPr lang="en-US" sz="5600" b="1" dirty="0"/>
              <a:t> 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/>
              <a:t>Presenting and Upgrading Issue Solutions and Options</a:t>
            </a:r>
            <a:endParaRPr lang="en-US" sz="5600" dirty="0"/>
          </a:p>
          <a:p>
            <a:pPr marL="0" lvl="0" indent="0">
              <a:buNone/>
            </a:pPr>
            <a:r>
              <a:rPr lang="en-US" sz="5600" dirty="0"/>
              <a:t>Outcome: Consensus around the issue solutions to be presented to the Management Board</a:t>
            </a:r>
          </a:p>
          <a:p>
            <a:pPr marL="0" indent="0">
              <a:buNone/>
            </a:pPr>
            <a:r>
              <a:rPr lang="en-US" sz="5600" b="1" dirty="0"/>
              <a:t> 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/>
              <a:t>Mapping Out Next Steps</a:t>
            </a:r>
            <a:endParaRPr lang="en-US" sz="5600" dirty="0"/>
          </a:p>
          <a:p>
            <a:pPr marL="0" lvl="0" indent="0">
              <a:buNone/>
            </a:pPr>
            <a:r>
              <a:rPr lang="en-US" sz="5600" dirty="0"/>
              <a:t>Outcome: Agreement on how to ensure a successful Management Board meeting</a:t>
            </a:r>
          </a:p>
          <a:p>
            <a:pPr marL="0" indent="0">
              <a:buNone/>
            </a:pPr>
            <a:r>
              <a:rPr lang="en-US" sz="5600" b="1" dirty="0"/>
              <a:t> 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/>
              <a:t>3:00 pm – Session Adjourns</a:t>
            </a:r>
            <a:endParaRPr lang="en-US" sz="5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9" y="2340752"/>
            <a:ext cx="2046287" cy="22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Meeting Is This?</a:t>
            </a:r>
            <a:endParaRPr lang="en-US" dirty="0"/>
          </a:p>
        </p:txBody>
      </p:sp>
      <p:sp>
        <p:nvSpPr>
          <p:cNvPr id="5" name="Rectangle 71"/>
          <p:cNvSpPr>
            <a:spLocks noChangeArrowheads="1"/>
          </p:cNvSpPr>
          <p:nvPr/>
        </p:nvSpPr>
        <p:spPr bwMode="auto">
          <a:xfrm>
            <a:off x="6184900" y="1587500"/>
            <a:ext cx="2730500" cy="35560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6251575" y="1663700"/>
            <a:ext cx="2597150" cy="67310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Creative or 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Brainstorming</a:t>
            </a:r>
          </a:p>
        </p:txBody>
      </p:sp>
      <p:pic>
        <p:nvPicPr>
          <p:cNvPr id="7" name="Picture 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/>
          <a:stretch>
            <a:fillRect/>
          </a:stretch>
        </p:blipFill>
        <p:spPr bwMode="auto">
          <a:xfrm>
            <a:off x="3403600" y="2755900"/>
            <a:ext cx="232568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6"/>
          <p:cNvSpPr>
            <a:spLocks noChangeArrowheads="1"/>
          </p:cNvSpPr>
          <p:nvPr/>
        </p:nvSpPr>
        <p:spPr bwMode="auto">
          <a:xfrm>
            <a:off x="3213100" y="1587500"/>
            <a:ext cx="2730500" cy="35560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279775" y="1663700"/>
            <a:ext cx="2597150" cy="673100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Decisional</a:t>
            </a: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177800" y="1587500"/>
            <a:ext cx="2730500" cy="35560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244475" y="1663700"/>
            <a:ext cx="2597150" cy="67310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Information and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Recommendations</a:t>
            </a:r>
          </a:p>
        </p:txBody>
      </p:sp>
      <p:pic>
        <p:nvPicPr>
          <p:cNvPr id="12" name="Picture 80" descr="cloud-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2816225"/>
            <a:ext cx="247967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881313"/>
            <a:ext cx="2451100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3438" y="1390487"/>
            <a:ext cx="3054387" cy="440138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606425" y="4672013"/>
            <a:ext cx="4008277" cy="12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SzPct val="50000"/>
            </a:pPr>
            <a:r>
              <a:rPr lang="en-US" sz="6200" b="1" dirty="0" smtClean="0"/>
              <a:t>Partnership</a:t>
            </a:r>
            <a:endParaRPr lang="en-US" sz="6200" b="1" dirty="0"/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3124200" y="1066800"/>
            <a:ext cx="4389087" cy="12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SzPct val="50000"/>
            </a:pPr>
            <a:r>
              <a:rPr lang="en-US" sz="6200" b="1" dirty="0" smtClean="0"/>
              <a:t>Organization</a:t>
            </a:r>
            <a:endParaRPr lang="en-US" sz="6200" b="1" dirty="0"/>
          </a:p>
        </p:txBody>
      </p:sp>
      <p:sp>
        <p:nvSpPr>
          <p:cNvPr id="525322" name="AutoShape 10"/>
          <p:cNvSpPr>
            <a:spLocks noChangeArrowheads="1"/>
          </p:cNvSpPr>
          <p:nvPr/>
        </p:nvSpPr>
        <p:spPr bwMode="auto">
          <a:xfrm>
            <a:off x="3124200" y="3059481"/>
            <a:ext cx="1410350" cy="1410350"/>
          </a:xfrm>
          <a:prstGeom prst="irregularSeal1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vs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25325" name="Picture 13" descr="11949867811377995871baseball_cap_ga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8" y="1697037"/>
            <a:ext cx="2187575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326" name="Picture 14" descr="homeFelt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532188"/>
            <a:ext cx="414337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onsensus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1277938" y="3417922"/>
            <a:ext cx="65960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 marL="341313" indent="-341313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400"/>
              </a:spcAft>
              <a:buClr>
                <a:srgbClr val="7ECC30"/>
              </a:buClr>
              <a:buSzPct val="90000"/>
              <a:buFont typeface="Lucida Grande" charset="0"/>
              <a:buChar char="■"/>
            </a:pPr>
            <a:r>
              <a:rPr lang="en-US" sz="2800" dirty="0"/>
              <a:t>The process we used was explicit, rational &amp; fair</a:t>
            </a:r>
          </a:p>
          <a:p>
            <a:pPr eaLnBrk="1" hangingPunct="1">
              <a:spcAft>
                <a:spcPts val="2400"/>
              </a:spcAft>
              <a:buClr>
                <a:srgbClr val="7ECC30"/>
              </a:buClr>
              <a:buSzPct val="90000"/>
              <a:buFont typeface="Lucida Grande" charset="0"/>
              <a:buChar char="■"/>
            </a:pPr>
            <a:r>
              <a:rPr lang="en-US" sz="2800" dirty="0"/>
              <a:t>I was treated well, my input was heard</a:t>
            </a:r>
          </a:p>
          <a:p>
            <a:pPr eaLnBrk="1" hangingPunct="1">
              <a:spcAft>
                <a:spcPts val="1200"/>
              </a:spcAft>
              <a:buClr>
                <a:srgbClr val="7ECC30"/>
              </a:buClr>
              <a:buSzPct val="90000"/>
              <a:buFont typeface="Lucida Grande" charset="0"/>
              <a:buChar char="■"/>
            </a:pPr>
            <a:r>
              <a:rPr lang="en-US" sz="2800" dirty="0"/>
              <a:t>And I can live with the </a:t>
            </a:r>
            <a:r>
              <a:rPr lang="en-US" sz="2800" dirty="0" smtClean="0"/>
              <a:t>outcomes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9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7D8-3D5E-404B-8AF5-9BC08EAC08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chstone Culture and Valu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575CC4A2E9ABEC4A8C2FA0012D224428" ma:contentTypeVersion="3" ma:contentTypeDescription="Upload an image or a photograph." ma:contentTypeScope="" ma:versionID="703be32e18b3c3c56e7dbff41a171d6f">
  <xsd:schema xmlns:xsd="http://www.w3.org/2001/XMLSchema" xmlns:p="http://schemas.microsoft.com/office/2006/metadata/properties" xmlns:ns1="http://schemas.microsoft.com/sharepoint/v3" xmlns:ns2="80a51b46-fb18-4cb5-80ad-db42d3b83a4d" targetNamespace="http://schemas.microsoft.com/office/2006/metadata/properties" ma:root="true" ma:fieldsID="4ec62ab49905fa0ff2b7c8f4be531d81" ns1:_="" ns2:_="">
    <xsd:import namespace="http://schemas.microsoft.com/sharepoint/v3"/>
    <xsd:import namespace="80a51b46-fb18-4cb5-80ad-db42d3b83a4d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2:Picture" minOccurs="0"/>
                <xsd:element ref="ns2:Picture_x0020_JPG" minOccurs="0"/>
                <xsd:element ref="ns2:Description2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" ma:hidden="true" ma:internalName="Description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80a51b46-fb18-4cb5-80ad-db42d3b83a4d" elementFormDefault="qualified">
    <xsd:import namespace="http://schemas.microsoft.com/office/2006/documentManagement/types"/>
    <xsd:element name="Picture" ma:index="23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icture_x0020_JPG" ma:index="24" nillable="true" ma:displayName="Picture JPG" ma:format="Image" ma:internalName="Picture_x0020_JP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escription2" ma:index="25" nillable="true" ma:displayName="Description2" ma:internalName="Description2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icture_x0020_JPG xmlns="80a51b46-fb18-4cb5-80ad-db42d3b83a4d">
      <Url xsi:nil="true"/>
      <Description xsi:nil="true"/>
    </Picture_x0020_JPG>
    <ImageCreateDate xmlns="http://schemas.microsoft.com/sharepoint/v3" xsi:nil="true"/>
    <Picture xmlns="80a51b46-fb18-4cb5-80ad-db42d3b83a4d">
      <Url xsi:nil="true"/>
      <Description xsi:nil="true"/>
    </Picture>
    <Description2 xmlns="80a51b46-fb18-4cb5-80ad-db42d3b83a4d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D7EB65-B53D-443A-BAC4-C92BE5934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a51b46-fb18-4cb5-80ad-db42d3b83a4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E6E147D-960B-400A-B140-2BFD0E19B9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BDF3F4-F2AE-4D93-AEB9-FBE2CB28682B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80a51b46-fb18-4cb5-80ad-db42d3b83a4d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Touchstone Culture and Values</Template>
  <TotalTime>16704</TotalTime>
  <Words>1550</Words>
  <Application>Microsoft Office PowerPoint</Application>
  <PresentationFormat>On-screen Show (4:3)</PresentationFormat>
  <Paragraphs>409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Touchstone Culture and Values</vt:lpstr>
      <vt:lpstr>GIT 6 Goals and Governance Planning Session and Retreat </vt:lpstr>
      <vt:lpstr>Welcome</vt:lpstr>
      <vt:lpstr>Purpose and Outcomes</vt:lpstr>
      <vt:lpstr>Introductions</vt:lpstr>
      <vt:lpstr>Today’s Agenda</vt:lpstr>
      <vt:lpstr>What Kind Of Meeting Is This?</vt:lpstr>
      <vt:lpstr>Dilemma</vt:lpstr>
      <vt:lpstr>PowerPoint Presentation</vt:lpstr>
      <vt:lpstr>Ground Rules</vt:lpstr>
      <vt:lpstr>Interview Themes</vt:lpstr>
      <vt:lpstr>The Numbers</vt:lpstr>
      <vt:lpstr>The Good</vt:lpstr>
      <vt:lpstr>When It Comes to GIT 6 …</vt:lpstr>
      <vt:lpstr>However GIT 6 Is Also …</vt:lpstr>
      <vt:lpstr>GIT 6’s New Paradigm</vt:lpstr>
      <vt:lpstr>As a Result GIT 6 …</vt:lpstr>
      <vt:lpstr>Partnership Goals …</vt:lpstr>
      <vt:lpstr>Structure/Membership …</vt:lpstr>
      <vt:lpstr>Rules and Procedures …</vt:lpstr>
      <vt:lpstr>Decision Making …</vt:lpstr>
      <vt:lpstr>Thoughts and Reactions</vt:lpstr>
      <vt:lpstr>Brainstorming</vt:lpstr>
      <vt:lpstr>Brainstorming </vt:lpstr>
      <vt:lpstr>Sketching Issue Solutions</vt:lpstr>
      <vt:lpstr>PowerPoint Presentation</vt:lpstr>
      <vt:lpstr>Suggested Issue Solutions Timing</vt:lpstr>
      <vt:lpstr>Report Out and Upgrades</vt:lpstr>
      <vt:lpstr>Report Out and Upgrades Process</vt:lpstr>
      <vt:lpstr>Next Steps</vt:lpstr>
      <vt:lpstr>Adjourn</vt:lpstr>
    </vt:vector>
  </TitlesOfParts>
  <Company>SRA International,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Touchstone Culture and Values</dc:title>
  <dc:creator>SRA</dc:creator>
  <cp:keywords>Powerpoint, Template, Touchstone, Presentation</cp:keywords>
  <cp:lastModifiedBy>SRA</cp:lastModifiedBy>
  <cp:revision>562</cp:revision>
  <cp:lastPrinted>2013-02-07T23:38:02Z</cp:lastPrinted>
  <dcterms:created xsi:type="dcterms:W3CDTF">2011-08-15T15:09:47Z</dcterms:created>
  <dcterms:modified xsi:type="dcterms:W3CDTF">2013-02-08T03:24:58Z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0x01010200575CC4A2E9ABEC4A8C2FA0012D224428</vt:lpwstr>
  </property>
</Properties>
</file>