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71" r:id="rId2"/>
    <p:sldId id="273" r:id="rId3"/>
    <p:sldId id="274" r:id="rId4"/>
    <p:sldId id="257" r:id="rId5"/>
    <p:sldId id="259" r:id="rId6"/>
    <p:sldId id="272" r:id="rId7"/>
    <p:sldId id="260" r:id="rId8"/>
    <p:sldId id="261" r:id="rId9"/>
    <p:sldId id="266" r:id="rId10"/>
    <p:sldId id="267" r:id="rId11"/>
    <p:sldId id="268" r:id="rId12"/>
    <p:sldId id="269"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284" y="-89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58C5E2-99C6-45E6-AC3E-23C8057A013F}"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7133D965-D9D8-4D9E-9686-E8D7FEA4A86D}" type="pres">
      <dgm:prSet presAssocID="{BD58C5E2-99C6-45E6-AC3E-23C8057A013F}" presName="Name0" presStyleCnt="0">
        <dgm:presLayoutVars>
          <dgm:dir/>
          <dgm:animLvl val="lvl"/>
          <dgm:resizeHandles val="exact"/>
        </dgm:presLayoutVars>
      </dgm:prSet>
      <dgm:spPr/>
      <dgm:t>
        <a:bodyPr/>
        <a:lstStyle/>
        <a:p>
          <a:endParaRPr lang="en-US"/>
        </a:p>
      </dgm:t>
    </dgm:pt>
  </dgm:ptLst>
  <dgm:cxnLst>
    <dgm:cxn modelId="{798518B0-00A6-4011-AA05-41512DE61D3A}" type="presOf" srcId="{BD58C5E2-99C6-45E6-AC3E-23C8057A013F}" destId="{7133D965-D9D8-4D9E-9686-E8D7FEA4A86D}"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E25D5FD-387B-4B86-B286-C0F6D88DBBF9}" type="datetimeFigureOut">
              <a:rPr lang="en-US" smtClean="0"/>
              <a:t>3/1/2013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5D9A113-9851-4B6C-B413-8C55AD5B3C6C}"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79FFB5-17D7-4ED0-AFF2-85B6CD42F5DE}" type="datetimeFigureOut">
              <a:rPr lang="en-US" smtClean="0"/>
              <a:pPr/>
              <a:t>3/1/2013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83507E-D510-47F6-8388-E90170AF5A1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4</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(e) IMPLEMENTATION AND MONITORING GRANTS </a:t>
            </a:r>
          </a:p>
          <a:p>
            <a:r>
              <a:rPr lang="en-US" sz="1200" kern="1200" baseline="0" dirty="0" smtClean="0">
                <a:solidFill>
                  <a:schemeClr val="tx1"/>
                </a:solidFill>
                <a:latin typeface="+mn-lt"/>
                <a:ea typeface="+mn-ea"/>
                <a:cs typeface="+mn-cs"/>
              </a:rPr>
              <a:t>(1) IN GENERAL—If a signatory jurisdiction has approved and committed to implement all or substantially all aspects of the Chesapeake Bay Agreement, on the request of the chief executive of the jurisdiction, the Administrator— (A) shall make a grant to the jurisdiction for the purpose of </a:t>
            </a:r>
          </a:p>
          <a:p>
            <a:r>
              <a:rPr lang="en-US" sz="1200" kern="1200" baseline="0" dirty="0" smtClean="0">
                <a:solidFill>
                  <a:schemeClr val="tx1"/>
                </a:solidFill>
                <a:latin typeface="+mn-lt"/>
                <a:ea typeface="+mn-ea"/>
                <a:cs typeface="+mn-cs"/>
              </a:rPr>
              <a:t>implementing the management mechanisms established under the Chesapeake Bay Agreement, subject to such terms and conditions as the Administrator considers appropriate; </a:t>
            </a:r>
          </a:p>
        </p:txBody>
      </p:sp>
      <p:sp>
        <p:nvSpPr>
          <p:cNvPr id="4" name="Slide Number Placeholder 3"/>
          <p:cNvSpPr>
            <a:spLocks noGrp="1"/>
          </p:cNvSpPr>
          <p:nvPr>
            <p:ph type="sldNum" sz="quarter" idx="10"/>
          </p:nvPr>
        </p:nvSpPr>
        <p:spPr/>
        <p:txBody>
          <a:bodyPr/>
          <a:lstStyle/>
          <a:p>
            <a:fld id="{2683507E-D510-47F6-8388-E90170AF5A15}"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7</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8</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10</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11</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12</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89ABD6-7DD9-46F7-BA04-44EC6A5333F3}" type="datetimeFigureOut">
              <a:rPr lang="en-US" smtClean="0"/>
              <a:pPr/>
              <a:t>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89ABD6-7DD9-46F7-BA04-44EC6A5333F3}" type="datetimeFigureOut">
              <a:rPr lang="en-US" smtClean="0"/>
              <a:pPr/>
              <a:t>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89ABD6-7DD9-46F7-BA04-44EC6A5333F3}" type="datetimeFigureOut">
              <a:rPr lang="en-US" smtClean="0"/>
              <a:pPr/>
              <a:t>3/1/2013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89ABD6-7DD9-46F7-BA04-44EC6A5333F3}" type="datetimeFigureOut">
              <a:rPr lang="en-US" smtClean="0"/>
              <a:pPr/>
              <a:t>3/1/2013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89ABD6-7DD9-46F7-BA04-44EC6A5333F3}" type="datetimeFigureOut">
              <a:rPr lang="en-US" smtClean="0"/>
              <a:pPr/>
              <a:t>3/1/2013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89ABD6-7DD9-46F7-BA04-44EC6A5333F3}" type="datetimeFigureOut">
              <a:rPr lang="en-US" smtClean="0"/>
              <a:pPr/>
              <a:t>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89ABD6-7DD9-46F7-BA04-44EC6A5333F3}" type="datetimeFigureOut">
              <a:rPr lang="en-US" smtClean="0"/>
              <a:pPr/>
              <a:t>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89ABD6-7DD9-46F7-BA04-44EC6A5333F3}" type="datetimeFigureOut">
              <a:rPr lang="en-US" smtClean="0"/>
              <a:pPr/>
              <a:t>3/1/2013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4C054-3DD7-4A3D-881C-EF6751D801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56037"/>
            <a:ext cx="8229600" cy="2087563"/>
          </a:xfrm>
        </p:spPr>
        <p:txBody>
          <a:bodyPr>
            <a:normAutofit fontScale="92500" lnSpcReduction="20000"/>
          </a:bodyPr>
          <a:lstStyle/>
          <a:p>
            <a:pPr algn="ctr">
              <a:buNone/>
            </a:pPr>
            <a:r>
              <a:rPr lang="en-US" b="1" dirty="0">
                <a:solidFill>
                  <a:srgbClr val="0033CC"/>
                </a:solidFill>
              </a:rPr>
              <a:t>Chesapeake Bay Program:  </a:t>
            </a:r>
            <a:endParaRPr lang="en-US" b="1" dirty="0" smtClean="0">
              <a:solidFill>
                <a:srgbClr val="0033CC"/>
              </a:solidFill>
            </a:endParaRPr>
          </a:p>
          <a:p>
            <a:pPr algn="ctr">
              <a:buNone/>
            </a:pPr>
            <a:r>
              <a:rPr lang="en-US" b="1" dirty="0" smtClean="0">
                <a:solidFill>
                  <a:srgbClr val="0033CC"/>
                </a:solidFill>
              </a:rPr>
              <a:t>Governance </a:t>
            </a:r>
            <a:r>
              <a:rPr lang="en-US" b="1" dirty="0">
                <a:solidFill>
                  <a:srgbClr val="0033CC"/>
                </a:solidFill>
              </a:rPr>
              <a:t>and Goals Options for</a:t>
            </a:r>
            <a:endParaRPr lang="en-US" dirty="0">
              <a:solidFill>
                <a:srgbClr val="0033CC"/>
              </a:solidFill>
            </a:endParaRPr>
          </a:p>
          <a:p>
            <a:pPr algn="ctr">
              <a:buNone/>
            </a:pPr>
            <a:r>
              <a:rPr lang="en-US" b="1" dirty="0">
                <a:solidFill>
                  <a:srgbClr val="0033CC"/>
                </a:solidFill>
              </a:rPr>
              <a:t>Principals’ Staff Committee </a:t>
            </a:r>
            <a:r>
              <a:rPr lang="en-US" b="1" dirty="0" smtClean="0">
                <a:solidFill>
                  <a:srgbClr val="0033CC"/>
                </a:solidFill>
              </a:rPr>
              <a:t>Consideration</a:t>
            </a:r>
          </a:p>
          <a:p>
            <a:pPr algn="ctr">
              <a:buNone/>
            </a:pPr>
            <a:endParaRPr lang="en-US" sz="1900" b="1" dirty="0" smtClean="0">
              <a:solidFill>
                <a:srgbClr val="0033CC"/>
              </a:solidFill>
            </a:endParaRPr>
          </a:p>
          <a:p>
            <a:pPr algn="ctr">
              <a:buNone/>
            </a:pPr>
            <a:r>
              <a:rPr lang="en-US" sz="2600" b="1" dirty="0" smtClean="0">
                <a:solidFill>
                  <a:srgbClr val="0033CC"/>
                </a:solidFill>
              </a:rPr>
              <a:t>March 7, 2013</a:t>
            </a:r>
            <a:endParaRPr lang="en-US" dirty="0">
              <a:solidFill>
                <a:srgbClr val="0033CC"/>
              </a:solidFill>
            </a:endParaRPr>
          </a:p>
          <a:p>
            <a:endParaRPr lang="en-US" dirty="0"/>
          </a:p>
        </p:txBody>
      </p:sp>
      <p:pic>
        <p:nvPicPr>
          <p:cNvPr id="1026" name="Picture 2" descr="C:\Users\gbarranc\AppData\Local\Microsoft\Windows\Temporary Internet Files\Content.Outlook\RRNOX6V4\Final 30 yr CBP Logo LR.jpg"/>
          <p:cNvPicPr>
            <a:picLocks noChangeAspect="1" noChangeArrowheads="1"/>
          </p:cNvPicPr>
          <p:nvPr/>
        </p:nvPicPr>
        <p:blipFill>
          <a:blip r:embed="rId2" cstate="print"/>
          <a:srcRect/>
          <a:stretch>
            <a:fillRect/>
          </a:stretch>
        </p:blipFill>
        <p:spPr bwMode="auto">
          <a:xfrm>
            <a:off x="3048000" y="685800"/>
            <a:ext cx="3116425" cy="2743200"/>
          </a:xfrm>
          <a:prstGeom prst="rect">
            <a:avLst/>
          </a:prstGeom>
          <a:noFill/>
        </p:spPr>
      </p:pic>
      <p:cxnSp>
        <p:nvCxnSpPr>
          <p:cNvPr id="6" name="Straight Connector 5"/>
          <p:cNvCxnSpPr/>
          <p:nvPr/>
        </p:nvCxnSpPr>
        <p:spPr>
          <a:xfrm>
            <a:off x="2133600" y="3505200"/>
            <a:ext cx="5181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9"/>
          <p:cNvSpPr>
            <a:spLocks noChangeArrowheads="1"/>
          </p:cNvSpPr>
          <p:nvPr/>
        </p:nvSpPr>
        <p:spPr bwMode="auto">
          <a:xfrm>
            <a:off x="914400" y="1066800"/>
            <a:ext cx="7620000" cy="5638800"/>
          </a:xfrm>
          <a:prstGeom prst="rect">
            <a:avLst/>
          </a:prstGeom>
          <a:noFill/>
          <a:ln w="9525">
            <a:solidFill>
              <a:schemeClr val="bg1"/>
            </a:solidFill>
            <a:miter lim="800000"/>
            <a:headEnd/>
            <a:tailEnd/>
          </a:ln>
        </p:spPr>
        <p:txBody>
          <a:bodyPr/>
          <a:lstStyle/>
          <a:p>
            <a:pPr>
              <a:defRPr/>
            </a:pPr>
            <a:r>
              <a:rPr lang="en-US" sz="3200" b="1" dirty="0"/>
              <a:t>OPTIONS for </a:t>
            </a:r>
            <a:r>
              <a:rPr lang="en-US" sz="3200" b="1" dirty="0" smtClean="0"/>
              <a:t>PSC Participation</a:t>
            </a:r>
          </a:p>
          <a:p>
            <a:pPr>
              <a:defRPr/>
            </a:pPr>
            <a:endParaRPr lang="en-US" sz="2000" b="1" i="1" u="sng" dirty="0">
              <a:solidFill>
                <a:srgbClr val="0033CC"/>
              </a:solidFill>
              <a:latin typeface="Calibri" pitchFamily="34" charset="0"/>
              <a:cs typeface="Calibri" pitchFamily="34" charset="0"/>
            </a:endParaRPr>
          </a:p>
          <a:p>
            <a:pPr>
              <a:buFont typeface="Wingdings" pitchFamily="2" charset="2"/>
              <a:buChar char="Ø"/>
              <a:defRPr/>
            </a:pPr>
            <a:r>
              <a:rPr lang="en-US" sz="2000" b="1" i="1" dirty="0">
                <a:solidFill>
                  <a:srgbClr val="0033CC"/>
                </a:solidFill>
                <a:latin typeface="Calibri" pitchFamily="34" charset="0"/>
                <a:cs typeface="Calibri" pitchFamily="34" charset="0"/>
              </a:rPr>
              <a:t> </a:t>
            </a:r>
            <a:r>
              <a:rPr lang="en-US" sz="2200" b="1" i="1" dirty="0" smtClean="0">
                <a:solidFill>
                  <a:srgbClr val="0033CC"/>
                </a:solidFill>
                <a:latin typeface="Calibri" pitchFamily="34" charset="0"/>
                <a:cs typeface="Calibri" pitchFamily="34" charset="0"/>
              </a:rPr>
              <a:t>Status Quo: </a:t>
            </a:r>
            <a:r>
              <a:rPr lang="en-US" sz="2200" dirty="0" smtClean="0"/>
              <a:t>EC designees (member/participating partner; level of state secretaries, DDOE Director, CBC E.D., federal agencies). Multiple </a:t>
            </a:r>
            <a:r>
              <a:rPr lang="en-US" sz="2200" dirty="0"/>
              <a:t>members from same delegations at the </a:t>
            </a:r>
            <a:r>
              <a:rPr lang="en-US" sz="2200" dirty="0" smtClean="0"/>
              <a:t>table, but only </a:t>
            </a:r>
            <a:r>
              <a:rPr lang="en-US" sz="2200" dirty="0"/>
              <a:t>one vote </a:t>
            </a:r>
            <a:r>
              <a:rPr lang="en-US" sz="2200" dirty="0" smtClean="0"/>
              <a:t>allowed </a:t>
            </a:r>
            <a:r>
              <a:rPr lang="en-US" sz="2200" dirty="0"/>
              <a:t>per delegation </a:t>
            </a:r>
            <a:r>
              <a:rPr lang="en-US" sz="2200" dirty="0" smtClean="0"/>
              <a:t>(e.g. EPA votes for all feds). STAC</a:t>
            </a:r>
            <a:r>
              <a:rPr lang="en-US" sz="2200" dirty="0"/>
              <a:t>, CAC and LGAC</a:t>
            </a:r>
            <a:r>
              <a:rPr lang="en-US" sz="2200" i="1" dirty="0"/>
              <a:t> </a:t>
            </a:r>
            <a:r>
              <a:rPr lang="en-US" sz="2200" dirty="0"/>
              <a:t>chairs </a:t>
            </a:r>
            <a:r>
              <a:rPr lang="en-US" sz="2200" dirty="0" smtClean="0"/>
              <a:t>invited, but may not vote.</a:t>
            </a:r>
          </a:p>
          <a:p>
            <a:pPr>
              <a:defRPr/>
            </a:pPr>
            <a:endParaRPr lang="en-US" sz="1400" b="1" i="1" dirty="0" smtClean="0">
              <a:solidFill>
                <a:srgbClr val="0033CC"/>
              </a:solidFill>
              <a:latin typeface="Calibri" pitchFamily="34" charset="0"/>
              <a:cs typeface="Calibri" pitchFamily="34" charset="0"/>
            </a:endParaRPr>
          </a:p>
          <a:p>
            <a:pPr lvl="0">
              <a:buFont typeface="Wingdings" pitchFamily="2" charset="2"/>
              <a:buChar char="Ø"/>
              <a:defRPr/>
            </a:pPr>
            <a:r>
              <a:rPr lang="en-US" sz="2200" b="1" i="1" dirty="0" smtClean="0">
                <a:solidFill>
                  <a:srgbClr val="0033CC"/>
                </a:solidFill>
                <a:latin typeface="Calibri" pitchFamily="34" charset="0"/>
                <a:cs typeface="Calibri" pitchFamily="34" charset="0"/>
              </a:rPr>
              <a:t>Option 1 -  </a:t>
            </a:r>
            <a:r>
              <a:rPr lang="en-US" sz="2200" dirty="0"/>
              <a:t>Retain current membership, however, members may only vote on issues according to what they have signed onto (i.e. if only signed onto water quality, they may only vote on water quality issues).</a:t>
            </a:r>
          </a:p>
          <a:p>
            <a:pPr>
              <a:buFont typeface="Wingdings" pitchFamily="2" charset="2"/>
              <a:buChar char="Ø"/>
              <a:defRPr/>
            </a:pPr>
            <a:endParaRPr lang="en-US" sz="1400" b="1" i="1" dirty="0" smtClean="0">
              <a:solidFill>
                <a:srgbClr val="0033CC"/>
              </a:solidFill>
              <a:latin typeface="Calibri" pitchFamily="34" charset="0"/>
              <a:cs typeface="Calibri" pitchFamily="34" charset="0"/>
            </a:endParaRPr>
          </a:p>
          <a:p>
            <a:pPr>
              <a:buFont typeface="Wingdings" pitchFamily="2" charset="2"/>
              <a:buChar char="Ø"/>
              <a:defRPr/>
            </a:pPr>
            <a:r>
              <a:rPr lang="en-US" sz="2200" b="1" i="1" dirty="0">
                <a:solidFill>
                  <a:srgbClr val="0033CC"/>
                </a:solidFill>
                <a:latin typeface="Calibri" pitchFamily="34" charset="0"/>
                <a:cs typeface="Calibri" pitchFamily="34" charset="0"/>
              </a:rPr>
              <a:t>Option 2 </a:t>
            </a:r>
            <a:r>
              <a:rPr lang="en-US" sz="2000" b="1" i="1" dirty="0" smtClean="0">
                <a:solidFill>
                  <a:srgbClr val="0033CC"/>
                </a:solidFill>
                <a:latin typeface="Calibri" pitchFamily="34" charset="0"/>
                <a:cs typeface="Calibri" pitchFamily="34" charset="0"/>
              </a:rPr>
              <a:t>-  </a:t>
            </a:r>
            <a:r>
              <a:rPr lang="en-US" sz="2200" dirty="0"/>
              <a:t>Only signatory jurisdictions “at the table” other partners serve in an advisory capacity.</a:t>
            </a:r>
          </a:p>
        </p:txBody>
      </p:sp>
      <p:grpSp>
        <p:nvGrpSpPr>
          <p:cNvPr id="8" name="Group 7"/>
          <p:cNvGrpSpPr/>
          <p:nvPr/>
        </p:nvGrpSpPr>
        <p:grpSpPr>
          <a:xfrm>
            <a:off x="0" y="0"/>
            <a:ext cx="9144000" cy="914400"/>
            <a:chOff x="0" y="0"/>
            <a:chExt cx="9144000" cy="914400"/>
          </a:xfrm>
          <a:solidFill>
            <a:schemeClr val="accent6">
              <a:lumMod val="50000"/>
            </a:schemeClr>
          </a:solidFill>
        </p:grpSpPr>
        <p:grpSp>
          <p:nvGrpSpPr>
            <p:cNvPr id="9" name="Group 8"/>
            <p:cNvGrpSpPr>
              <a:grpSpLocks/>
            </p:cNvGrpSpPr>
            <p:nvPr/>
          </p:nvGrpSpPr>
          <p:grpSpPr bwMode="auto">
            <a:xfrm>
              <a:off x="0" y="0"/>
              <a:ext cx="9144000" cy="914400"/>
              <a:chOff x="0" y="0"/>
              <a:chExt cx="9144000" cy="914400"/>
            </a:xfrm>
            <a:grpFill/>
          </p:grpSpPr>
          <p:sp>
            <p:nvSpPr>
              <p:cNvPr id="11"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2"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10" name="Rectangle 5"/>
            <p:cNvSpPr>
              <a:spLocks noChangeArrowheads="1"/>
            </p:cNvSpPr>
            <p:nvPr/>
          </p:nvSpPr>
          <p:spPr bwMode="auto">
            <a:xfrm>
              <a:off x="0" y="152400"/>
              <a:ext cx="9144000" cy="646331"/>
            </a:xfrm>
            <a:prstGeom prst="rect">
              <a:avLst/>
            </a:prstGeom>
            <a:grp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Governance Options for Consideration</a:t>
              </a:r>
              <a:endParaRPr lang="en-US" sz="3600" b="1" dirty="0">
                <a:solidFill>
                  <a:schemeClr val="bg1"/>
                </a:solidFill>
                <a:latin typeface="Calibri" pitchFamily="34" charset="0"/>
                <a:cs typeface="Calibri" pitchFamily="34" charset="0"/>
              </a:endParaRP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9"/>
          <p:cNvSpPr>
            <a:spLocks noChangeArrowheads="1"/>
          </p:cNvSpPr>
          <p:nvPr/>
        </p:nvSpPr>
        <p:spPr bwMode="auto">
          <a:xfrm>
            <a:off x="914400" y="1066800"/>
            <a:ext cx="7620000" cy="5638800"/>
          </a:xfrm>
          <a:prstGeom prst="rect">
            <a:avLst/>
          </a:prstGeom>
          <a:noFill/>
          <a:ln w="9525">
            <a:noFill/>
            <a:miter lim="800000"/>
            <a:headEnd/>
            <a:tailEnd/>
          </a:ln>
        </p:spPr>
        <p:txBody>
          <a:bodyPr/>
          <a:lstStyle/>
          <a:p>
            <a:pPr>
              <a:defRPr/>
            </a:pPr>
            <a:r>
              <a:rPr lang="en-US" sz="3200" b="1" dirty="0"/>
              <a:t>OPTIONS for </a:t>
            </a:r>
            <a:r>
              <a:rPr lang="en-US" sz="3200" b="1" dirty="0" smtClean="0"/>
              <a:t>PSC/MB Voting </a:t>
            </a:r>
            <a:r>
              <a:rPr lang="en-US" sz="3200" b="1" dirty="0" smtClean="0"/>
              <a:t>Approaches</a:t>
            </a:r>
            <a:endParaRPr lang="en-US" sz="3200" b="1" dirty="0" smtClean="0"/>
          </a:p>
          <a:p>
            <a:pPr>
              <a:defRPr/>
            </a:pPr>
            <a:endParaRPr lang="en-US" sz="800" b="1" i="1" u="sng" dirty="0">
              <a:solidFill>
                <a:srgbClr val="0033CC"/>
              </a:solidFill>
              <a:latin typeface="Calibri" pitchFamily="34" charset="0"/>
              <a:cs typeface="Calibri" pitchFamily="34" charset="0"/>
            </a:endParaRPr>
          </a:p>
          <a:p>
            <a:pPr lvl="0">
              <a:buFont typeface="Wingdings" pitchFamily="2" charset="2"/>
              <a:buChar char="Ø"/>
              <a:defRPr/>
            </a:pPr>
            <a:r>
              <a:rPr lang="en-US" sz="2000" b="1" i="1" dirty="0">
                <a:solidFill>
                  <a:srgbClr val="0033CC"/>
                </a:solidFill>
                <a:latin typeface="Calibri" pitchFamily="34" charset="0"/>
                <a:cs typeface="Calibri" pitchFamily="34" charset="0"/>
              </a:rPr>
              <a:t> </a:t>
            </a:r>
            <a:r>
              <a:rPr lang="en-US" sz="2200" b="1" i="1" dirty="0" smtClean="0">
                <a:solidFill>
                  <a:srgbClr val="0033CC"/>
                </a:solidFill>
                <a:latin typeface="Calibri" pitchFamily="34" charset="0"/>
                <a:cs typeface="Calibri" pitchFamily="34" charset="0"/>
              </a:rPr>
              <a:t>Option 1 – </a:t>
            </a:r>
            <a:r>
              <a:rPr lang="en-US" sz="2200" dirty="0" smtClean="0"/>
              <a:t>Only signatories </a:t>
            </a:r>
            <a:r>
              <a:rPr lang="en-US" sz="2200" dirty="0"/>
              <a:t>get one vote each. If there is an option that allows for signatories to sign on to specific goals and outcomes (those that didn’t sign on to the related </a:t>
            </a:r>
            <a:r>
              <a:rPr lang="en-US" sz="2200" dirty="0" smtClean="0"/>
              <a:t>goal(s) </a:t>
            </a:r>
            <a:r>
              <a:rPr lang="en-US" sz="2200" dirty="0"/>
              <a:t>would not be the decision-makers.</a:t>
            </a:r>
          </a:p>
          <a:p>
            <a:pPr>
              <a:defRPr/>
            </a:pPr>
            <a:endParaRPr lang="en-US" sz="1400" dirty="0"/>
          </a:p>
          <a:p>
            <a:pPr lvl="0">
              <a:buFont typeface="Wingdings" pitchFamily="2" charset="2"/>
              <a:buChar char="Ø"/>
              <a:defRPr/>
            </a:pPr>
            <a:r>
              <a:rPr lang="en-US" sz="2200" b="1" i="1" dirty="0" smtClean="0">
                <a:solidFill>
                  <a:srgbClr val="0033CC"/>
                </a:solidFill>
                <a:latin typeface="Calibri" pitchFamily="34" charset="0"/>
                <a:cs typeface="Calibri" pitchFamily="34" charset="0"/>
              </a:rPr>
              <a:t>Option 2 - </a:t>
            </a:r>
            <a:r>
              <a:rPr lang="en-US" sz="2200" dirty="0"/>
              <a:t>Delegation style vote (for </a:t>
            </a:r>
            <a:r>
              <a:rPr lang="en-US" sz="2200" dirty="0" smtClean="0"/>
              <a:t>program-wide </a:t>
            </a:r>
            <a:r>
              <a:rPr lang="en-US" sz="2200" dirty="0"/>
              <a:t>implications). 9 total votes, 1 vote per jurisdiction and CBC plus 1 vote for federal </a:t>
            </a:r>
            <a:r>
              <a:rPr lang="en-US" sz="2200" dirty="0" smtClean="0"/>
              <a:t>agencies. </a:t>
            </a:r>
            <a:r>
              <a:rPr lang="en-US" sz="2200" dirty="0"/>
              <a:t>(EPA will always </a:t>
            </a:r>
            <a:r>
              <a:rPr lang="en-US" sz="2200" dirty="0" smtClean="0"/>
              <a:t>hold the 1 federal vote and should seek input from/through </a:t>
            </a:r>
            <a:r>
              <a:rPr lang="en-US" sz="2200" dirty="0"/>
              <a:t>the FOD or FLC/D)</a:t>
            </a:r>
          </a:p>
          <a:p>
            <a:pPr>
              <a:buFont typeface="Wingdings" pitchFamily="2" charset="2"/>
              <a:buChar char="Ø"/>
              <a:defRPr/>
            </a:pPr>
            <a:endParaRPr lang="en-US" sz="1400" b="1" i="1" dirty="0" smtClean="0">
              <a:solidFill>
                <a:srgbClr val="0033CC"/>
              </a:solidFill>
              <a:latin typeface="Calibri" pitchFamily="34" charset="0"/>
              <a:cs typeface="Calibri" pitchFamily="34" charset="0"/>
            </a:endParaRPr>
          </a:p>
          <a:p>
            <a:pPr lvl="0">
              <a:buFont typeface="Wingdings" pitchFamily="2" charset="2"/>
              <a:buChar char="Ø"/>
              <a:defRPr/>
            </a:pPr>
            <a:r>
              <a:rPr lang="en-US" sz="2200" b="1" i="1" dirty="0">
                <a:solidFill>
                  <a:srgbClr val="0033CC"/>
                </a:solidFill>
                <a:latin typeface="Calibri" pitchFamily="34" charset="0"/>
                <a:cs typeface="Calibri" pitchFamily="34" charset="0"/>
              </a:rPr>
              <a:t>Option </a:t>
            </a:r>
            <a:r>
              <a:rPr lang="en-US" sz="2200" b="1" i="1" dirty="0" smtClean="0">
                <a:solidFill>
                  <a:srgbClr val="0033CC"/>
                </a:solidFill>
                <a:latin typeface="Calibri" pitchFamily="34" charset="0"/>
                <a:cs typeface="Calibri" pitchFamily="34" charset="0"/>
              </a:rPr>
              <a:t>3 </a:t>
            </a:r>
            <a:r>
              <a:rPr lang="en-US" sz="2000" b="1" i="1" dirty="0" smtClean="0">
                <a:solidFill>
                  <a:srgbClr val="0033CC"/>
                </a:solidFill>
                <a:latin typeface="Calibri" pitchFamily="34" charset="0"/>
                <a:cs typeface="Calibri" pitchFamily="34" charset="0"/>
              </a:rPr>
              <a:t>- </a:t>
            </a:r>
            <a:r>
              <a:rPr lang="en-US" sz="2200" dirty="0"/>
              <a:t>Delegation style vote (for program wide implications).  9 total votes, 1 vote per jurisdiction plus 1 vote for feds. The federal agency to place vote is the lead agency for the EO 13508 Strategy. EPA will defer to the other agencies as needed; communication through the FOD.</a:t>
            </a:r>
          </a:p>
          <a:p>
            <a:pPr>
              <a:buFont typeface="Wingdings" pitchFamily="2" charset="2"/>
              <a:buChar char="Ø"/>
              <a:defRPr/>
            </a:pPr>
            <a:endParaRPr lang="en-US" sz="2200" dirty="0"/>
          </a:p>
        </p:txBody>
      </p:sp>
      <p:grpSp>
        <p:nvGrpSpPr>
          <p:cNvPr id="7" name="Group 6"/>
          <p:cNvGrpSpPr/>
          <p:nvPr/>
        </p:nvGrpSpPr>
        <p:grpSpPr>
          <a:xfrm>
            <a:off x="0" y="0"/>
            <a:ext cx="9144000" cy="914400"/>
            <a:chOff x="0" y="0"/>
            <a:chExt cx="9144000" cy="914400"/>
          </a:xfrm>
          <a:solidFill>
            <a:schemeClr val="bg1">
              <a:lumMod val="50000"/>
            </a:schemeClr>
          </a:solidFill>
        </p:grpSpPr>
        <p:grpSp>
          <p:nvGrpSpPr>
            <p:cNvPr id="8" name="Group 8"/>
            <p:cNvGrpSpPr>
              <a:grpSpLocks/>
            </p:cNvGrpSpPr>
            <p:nvPr/>
          </p:nvGrpSpPr>
          <p:grpSpPr bwMode="auto">
            <a:xfrm>
              <a:off x="0" y="0"/>
              <a:ext cx="9144000" cy="914400"/>
              <a:chOff x="0" y="0"/>
              <a:chExt cx="9144000" cy="914400"/>
            </a:xfrm>
            <a:grpFill/>
          </p:grpSpPr>
          <p:sp>
            <p:nvSpPr>
              <p:cNvPr id="10"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9" name="Rectangle 5"/>
            <p:cNvSpPr>
              <a:spLocks noChangeArrowheads="1"/>
            </p:cNvSpPr>
            <p:nvPr/>
          </p:nvSpPr>
          <p:spPr bwMode="auto">
            <a:xfrm>
              <a:off x="0" y="152400"/>
              <a:ext cx="9144000" cy="646331"/>
            </a:xfrm>
            <a:prstGeom prst="rect">
              <a:avLst/>
            </a:prstGeom>
            <a:grp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Governance Options for Consideration</a:t>
              </a:r>
              <a:endParaRPr lang="en-US" sz="3600" b="1" dirty="0">
                <a:solidFill>
                  <a:schemeClr val="bg1"/>
                </a:solidFill>
                <a:latin typeface="Calibri" pitchFamily="34" charset="0"/>
                <a:cs typeface="Calibri" pitchFamily="34" charset="0"/>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9"/>
          <p:cNvSpPr>
            <a:spLocks noChangeArrowheads="1"/>
          </p:cNvSpPr>
          <p:nvPr/>
        </p:nvSpPr>
        <p:spPr bwMode="auto">
          <a:xfrm>
            <a:off x="914400" y="1066800"/>
            <a:ext cx="7620000" cy="5638800"/>
          </a:xfrm>
          <a:prstGeom prst="rect">
            <a:avLst/>
          </a:prstGeom>
          <a:noFill/>
          <a:ln w="9525">
            <a:noFill/>
            <a:miter lim="800000"/>
            <a:headEnd/>
            <a:tailEnd/>
          </a:ln>
        </p:spPr>
        <p:txBody>
          <a:bodyPr/>
          <a:lstStyle/>
          <a:p>
            <a:pPr>
              <a:defRPr/>
            </a:pPr>
            <a:r>
              <a:rPr lang="en-US" sz="3200" b="1" dirty="0"/>
              <a:t>OPTIONS for MB/PSC/EC Decision Making</a:t>
            </a:r>
            <a:endParaRPr lang="en-US" sz="3200" b="1" dirty="0" smtClean="0"/>
          </a:p>
          <a:p>
            <a:pPr>
              <a:defRPr/>
            </a:pPr>
            <a:endParaRPr lang="en-US" sz="800" b="1" i="1" u="sng" dirty="0">
              <a:solidFill>
                <a:srgbClr val="0033CC"/>
              </a:solidFill>
              <a:latin typeface="Calibri" pitchFamily="34" charset="0"/>
              <a:cs typeface="Calibri" pitchFamily="34" charset="0"/>
            </a:endParaRPr>
          </a:p>
          <a:p>
            <a:pPr>
              <a:buFont typeface="Wingdings" pitchFamily="2" charset="2"/>
              <a:buChar char="Ø"/>
              <a:defRPr/>
            </a:pPr>
            <a:endParaRPr lang="en-US" sz="1600" b="1" i="1" dirty="0" smtClean="0">
              <a:solidFill>
                <a:srgbClr val="0033CC"/>
              </a:solidFill>
              <a:cs typeface="Calibri" pitchFamily="34" charset="0"/>
            </a:endParaRPr>
          </a:p>
          <a:p>
            <a:pPr>
              <a:buFont typeface="Wingdings" pitchFamily="2" charset="2"/>
              <a:buChar char="Ø"/>
              <a:defRPr/>
            </a:pPr>
            <a:r>
              <a:rPr lang="en-US" sz="2400" b="1" i="1" dirty="0" smtClean="0">
                <a:solidFill>
                  <a:srgbClr val="0033CC"/>
                </a:solidFill>
                <a:cs typeface="Calibri" pitchFamily="34" charset="0"/>
              </a:rPr>
              <a:t> Option 1 – </a:t>
            </a:r>
            <a:r>
              <a:rPr lang="en-US" sz="2400" dirty="0" smtClean="0"/>
              <a:t>Full </a:t>
            </a:r>
            <a:r>
              <a:rPr lang="en-US" sz="2400" dirty="0"/>
              <a:t>participation:  All partners sign on to all goals and fully participate in decision-making.</a:t>
            </a:r>
          </a:p>
          <a:p>
            <a:pPr lvl="0">
              <a:buFont typeface="Wingdings" pitchFamily="2" charset="2"/>
              <a:buChar char="Ø"/>
              <a:defRPr/>
            </a:pPr>
            <a:endParaRPr lang="en-US" sz="2400" dirty="0"/>
          </a:p>
          <a:p>
            <a:pPr lvl="0">
              <a:buFont typeface="Wingdings" pitchFamily="2" charset="2"/>
              <a:buChar char="Ø"/>
              <a:defRPr/>
            </a:pPr>
            <a:r>
              <a:rPr lang="en-US" sz="2400" b="1" i="1" dirty="0" smtClean="0">
                <a:solidFill>
                  <a:srgbClr val="0033CC"/>
                </a:solidFill>
                <a:cs typeface="Calibri" pitchFamily="34" charset="0"/>
              </a:rPr>
              <a:t>Option 2 - </a:t>
            </a:r>
            <a:r>
              <a:rPr lang="en-US" sz="2400" dirty="0"/>
              <a:t>Menu style approach towards goal involvement: Partners sign on to a specific subset of goals and outcomes</a:t>
            </a:r>
          </a:p>
          <a:p>
            <a:pPr>
              <a:buFont typeface="Wingdings" pitchFamily="2" charset="2"/>
              <a:buChar char="Ø"/>
              <a:defRPr/>
            </a:pPr>
            <a:endParaRPr lang="en-US" sz="2400" b="1" i="1" dirty="0" smtClean="0">
              <a:solidFill>
                <a:srgbClr val="0033CC"/>
              </a:solidFill>
              <a:cs typeface="Calibri" pitchFamily="34" charset="0"/>
            </a:endParaRPr>
          </a:p>
          <a:p>
            <a:pPr lvl="0">
              <a:buFont typeface="Wingdings" pitchFamily="2" charset="2"/>
              <a:buChar char="Ø"/>
              <a:defRPr/>
            </a:pPr>
            <a:r>
              <a:rPr lang="en-US" sz="2400" b="1" i="1" dirty="0">
                <a:solidFill>
                  <a:srgbClr val="0033CC"/>
                </a:solidFill>
                <a:cs typeface="Calibri" pitchFamily="34" charset="0"/>
              </a:rPr>
              <a:t>Option </a:t>
            </a:r>
            <a:r>
              <a:rPr lang="en-US" sz="2400" b="1" i="1" dirty="0" smtClean="0">
                <a:solidFill>
                  <a:srgbClr val="0033CC"/>
                </a:solidFill>
                <a:cs typeface="Calibri" pitchFamily="34" charset="0"/>
              </a:rPr>
              <a:t>3 - </a:t>
            </a:r>
            <a:r>
              <a:rPr lang="en-US" sz="2400" dirty="0"/>
              <a:t>Champion approach:  Allows for one or more members to explore an emerging issue on behalf of the partnership.  Others may sign on at a later date or not at all.</a:t>
            </a:r>
          </a:p>
          <a:p>
            <a:pPr>
              <a:buFont typeface="Wingdings" pitchFamily="2" charset="2"/>
              <a:buChar char="Ø"/>
              <a:defRPr/>
            </a:pPr>
            <a:endParaRPr lang="en-US" sz="2200" dirty="0"/>
          </a:p>
        </p:txBody>
      </p:sp>
      <p:grpSp>
        <p:nvGrpSpPr>
          <p:cNvPr id="2" name="Group 6"/>
          <p:cNvGrpSpPr/>
          <p:nvPr/>
        </p:nvGrpSpPr>
        <p:grpSpPr>
          <a:xfrm>
            <a:off x="0" y="0"/>
            <a:ext cx="9144000" cy="914400"/>
            <a:chOff x="0" y="0"/>
            <a:chExt cx="9144000" cy="914400"/>
          </a:xfrm>
          <a:solidFill>
            <a:schemeClr val="tx2"/>
          </a:solidFill>
        </p:grpSpPr>
        <p:grpSp>
          <p:nvGrpSpPr>
            <p:cNvPr id="3" name="Group 8"/>
            <p:cNvGrpSpPr>
              <a:grpSpLocks/>
            </p:cNvGrpSpPr>
            <p:nvPr/>
          </p:nvGrpSpPr>
          <p:grpSpPr bwMode="auto">
            <a:xfrm>
              <a:off x="0" y="0"/>
              <a:ext cx="9144000" cy="914400"/>
              <a:chOff x="0" y="0"/>
              <a:chExt cx="9144000" cy="914400"/>
            </a:xfrm>
            <a:grpFill/>
          </p:grpSpPr>
          <p:sp>
            <p:nvSpPr>
              <p:cNvPr id="10"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9" name="Rectangle 5"/>
            <p:cNvSpPr>
              <a:spLocks noChangeArrowheads="1"/>
            </p:cNvSpPr>
            <p:nvPr/>
          </p:nvSpPr>
          <p:spPr bwMode="auto">
            <a:xfrm>
              <a:off x="0" y="152400"/>
              <a:ext cx="9144000" cy="646331"/>
            </a:xfrm>
            <a:prstGeom prst="rect">
              <a:avLst/>
            </a:prstGeom>
            <a:grp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Governance Options for Consideration</a:t>
              </a:r>
              <a:endParaRPr lang="en-US" sz="3600" b="1" dirty="0">
                <a:solidFill>
                  <a:schemeClr val="bg1"/>
                </a:solidFill>
                <a:latin typeface="Calibri" pitchFamily="34" charset="0"/>
                <a:cs typeface="Calibri" pitchFamily="34" charset="0"/>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9"/>
          <p:cNvSpPr>
            <a:spLocks noChangeArrowheads="1"/>
          </p:cNvSpPr>
          <p:nvPr/>
        </p:nvSpPr>
        <p:spPr bwMode="auto">
          <a:xfrm>
            <a:off x="914400" y="1447800"/>
            <a:ext cx="7620000" cy="5257800"/>
          </a:xfrm>
          <a:prstGeom prst="rect">
            <a:avLst/>
          </a:prstGeom>
          <a:noFill/>
          <a:ln w="9525">
            <a:noFill/>
            <a:miter lim="800000"/>
            <a:headEnd/>
            <a:tailEnd/>
          </a:ln>
        </p:spPr>
        <p:txBody>
          <a:bodyPr/>
          <a:lstStyle/>
          <a:p>
            <a:pPr>
              <a:defRPr/>
            </a:pPr>
            <a:r>
              <a:rPr lang="en-US" sz="3200" b="1" dirty="0"/>
              <a:t>OPTIONS for </a:t>
            </a:r>
            <a:r>
              <a:rPr lang="en-US" sz="3200" b="1" dirty="0" smtClean="0"/>
              <a:t>Updating Goals</a:t>
            </a:r>
          </a:p>
          <a:p>
            <a:pPr>
              <a:defRPr/>
            </a:pPr>
            <a:endParaRPr lang="en-US" sz="800" b="1" i="1" u="sng" dirty="0">
              <a:solidFill>
                <a:srgbClr val="0033CC"/>
              </a:solidFill>
              <a:latin typeface="Calibri" pitchFamily="34" charset="0"/>
              <a:cs typeface="Calibri" pitchFamily="34" charset="0"/>
            </a:endParaRPr>
          </a:p>
          <a:p>
            <a:pPr>
              <a:buFont typeface="Wingdings" pitchFamily="2" charset="2"/>
              <a:buChar char="Ø"/>
              <a:defRPr/>
            </a:pPr>
            <a:endParaRPr lang="en-US" sz="1600" b="1" i="1" dirty="0" smtClean="0">
              <a:solidFill>
                <a:srgbClr val="0033CC"/>
              </a:solidFill>
              <a:cs typeface="Calibri" pitchFamily="34" charset="0"/>
            </a:endParaRPr>
          </a:p>
          <a:p>
            <a:pPr>
              <a:buFont typeface="Wingdings" pitchFamily="2" charset="2"/>
              <a:buChar char="Ø"/>
              <a:defRPr/>
            </a:pPr>
            <a:r>
              <a:rPr lang="en-US" sz="2400" b="1" i="1" dirty="0" smtClean="0">
                <a:solidFill>
                  <a:srgbClr val="0033CC"/>
                </a:solidFill>
                <a:cs typeface="Calibri" pitchFamily="34" charset="0"/>
              </a:rPr>
              <a:t> Option 1 –  </a:t>
            </a:r>
            <a:r>
              <a:rPr lang="en-US" sz="2400" dirty="0" smtClean="0"/>
              <a:t>Have </a:t>
            </a:r>
            <a:r>
              <a:rPr lang="en-US" sz="2400" dirty="0"/>
              <a:t>appropriate federal/state/partners sign on to the goals</a:t>
            </a:r>
          </a:p>
          <a:p>
            <a:pPr lvl="0">
              <a:buFont typeface="Wingdings" pitchFamily="2" charset="2"/>
              <a:buChar char="Ø"/>
              <a:defRPr/>
            </a:pPr>
            <a:endParaRPr lang="en-US" sz="2400" dirty="0"/>
          </a:p>
          <a:p>
            <a:pPr lvl="0">
              <a:buFont typeface="Wingdings" pitchFamily="2" charset="2"/>
              <a:buChar char="Ø"/>
              <a:defRPr/>
            </a:pPr>
            <a:r>
              <a:rPr lang="en-US" sz="2400" b="1" i="1" dirty="0" smtClean="0">
                <a:solidFill>
                  <a:srgbClr val="0033CC"/>
                </a:solidFill>
                <a:cs typeface="Calibri" pitchFamily="34" charset="0"/>
              </a:rPr>
              <a:t>Option 2 - </a:t>
            </a:r>
            <a:r>
              <a:rPr lang="en-US" sz="2400" dirty="0"/>
              <a:t>Have EPA serve as the federal representative.  EPA works with the individual federal partners via a MOU</a:t>
            </a:r>
          </a:p>
          <a:p>
            <a:pPr>
              <a:buFont typeface="Wingdings" pitchFamily="2" charset="2"/>
              <a:buChar char="Ø"/>
              <a:defRPr/>
            </a:pPr>
            <a:endParaRPr lang="en-US" sz="2400" b="1" i="1" dirty="0" smtClean="0">
              <a:solidFill>
                <a:srgbClr val="0033CC"/>
              </a:solidFill>
              <a:cs typeface="Calibri" pitchFamily="34" charset="0"/>
            </a:endParaRPr>
          </a:p>
        </p:txBody>
      </p:sp>
      <p:grpSp>
        <p:nvGrpSpPr>
          <p:cNvPr id="2" name="Group 6"/>
          <p:cNvGrpSpPr/>
          <p:nvPr/>
        </p:nvGrpSpPr>
        <p:grpSpPr>
          <a:xfrm>
            <a:off x="0" y="0"/>
            <a:ext cx="9144000" cy="914400"/>
            <a:chOff x="0" y="0"/>
            <a:chExt cx="9144000" cy="914400"/>
          </a:xfrm>
          <a:solidFill>
            <a:schemeClr val="tx2"/>
          </a:solidFill>
        </p:grpSpPr>
        <p:grpSp>
          <p:nvGrpSpPr>
            <p:cNvPr id="3" name="Group 8"/>
            <p:cNvGrpSpPr>
              <a:grpSpLocks/>
            </p:cNvGrpSpPr>
            <p:nvPr/>
          </p:nvGrpSpPr>
          <p:grpSpPr bwMode="auto">
            <a:xfrm>
              <a:off x="0" y="0"/>
              <a:ext cx="9144000" cy="914400"/>
              <a:chOff x="0" y="0"/>
              <a:chExt cx="9144000" cy="914400"/>
            </a:xfrm>
            <a:grpFill/>
          </p:grpSpPr>
          <p:sp>
            <p:nvSpPr>
              <p:cNvPr id="10"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9" name="Rectangle 5"/>
            <p:cNvSpPr>
              <a:spLocks noChangeArrowheads="1"/>
            </p:cNvSpPr>
            <p:nvPr/>
          </p:nvSpPr>
          <p:spPr bwMode="auto">
            <a:xfrm>
              <a:off x="0" y="152400"/>
              <a:ext cx="9144000" cy="646331"/>
            </a:xfrm>
            <a:prstGeom prst="rect">
              <a:avLst/>
            </a:prstGeom>
            <a:grp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Governance Options for Consideration</a:t>
              </a:r>
              <a:endParaRPr lang="en-US" sz="3600" b="1" dirty="0">
                <a:solidFill>
                  <a:schemeClr val="bg1"/>
                </a:solidFill>
                <a:latin typeface="Calibri" pitchFamily="34" charset="0"/>
                <a:cs typeface="Calibri" pitchFamily="34" charset="0"/>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smtClean="0"/>
              <a:t>Chesapeake 2000</a:t>
            </a:r>
          </a:p>
          <a:p>
            <a:pPr>
              <a:buNone/>
            </a:pPr>
            <a:r>
              <a:rPr lang="en-US" i="1" dirty="0" smtClean="0"/>
              <a:t>“We must encourage </a:t>
            </a:r>
            <a:r>
              <a:rPr lang="en-US" i="1" dirty="0"/>
              <a:t>all citizens of the Chesapeake Bay watershed to work toward a shared vision — a system </a:t>
            </a:r>
            <a:r>
              <a:rPr lang="en-US" i="1" dirty="0" smtClean="0"/>
              <a:t>with abundant</a:t>
            </a:r>
            <a:r>
              <a:rPr lang="en-US" i="1" dirty="0"/>
              <a:t>, diverse populations of living resources, fed by healthy streams and rivers, sustaining </a:t>
            </a:r>
            <a:r>
              <a:rPr lang="en-US" i="1" dirty="0" smtClean="0"/>
              <a:t>strong local </a:t>
            </a:r>
            <a:r>
              <a:rPr lang="en-US" i="1" dirty="0"/>
              <a:t>and regional economies, and our unique quality of life</a:t>
            </a:r>
            <a:r>
              <a:rPr lang="en-US" i="1" dirty="0" smtClean="0"/>
              <a:t>.”</a:t>
            </a:r>
            <a:endParaRPr lang="en-US" i="1" dirty="0"/>
          </a:p>
        </p:txBody>
      </p:sp>
      <p:grpSp>
        <p:nvGrpSpPr>
          <p:cNvPr id="4"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CHESAPEAKE </a:t>
            </a:r>
            <a:r>
              <a:rPr lang="en-US" sz="2800" b="1" dirty="0">
                <a:solidFill>
                  <a:schemeClr val="bg1"/>
                </a:solidFill>
                <a:latin typeface="Calibri" pitchFamily="34" charset="0"/>
                <a:cs typeface="Calibri" pitchFamily="34" charset="0"/>
              </a:rPr>
              <a:t>BAY </a:t>
            </a:r>
            <a:r>
              <a:rPr lang="en-US" sz="2800" b="1" dirty="0" smtClean="0">
                <a:solidFill>
                  <a:schemeClr val="bg1"/>
                </a:solidFill>
                <a:latin typeface="Calibri" pitchFamily="34" charset="0"/>
                <a:cs typeface="Calibri" pitchFamily="34" charset="0"/>
              </a:rPr>
              <a:t>PROGRAM – A Shared Vision</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334000"/>
          </a:xfrm>
        </p:spPr>
        <p:txBody>
          <a:bodyPr>
            <a:normAutofit fontScale="70000" lnSpcReduction="20000"/>
          </a:bodyPr>
          <a:lstStyle/>
          <a:p>
            <a:pPr>
              <a:buNone/>
            </a:pPr>
            <a:r>
              <a:rPr lang="en-US" sz="3400" b="1" dirty="0"/>
              <a:t>A Chesapeake watershed </a:t>
            </a:r>
            <a:r>
              <a:rPr lang="en-US" sz="3400" b="1" dirty="0" smtClean="0"/>
              <a:t>with:</a:t>
            </a:r>
            <a:endParaRPr lang="en-US" sz="3400" b="1" dirty="0"/>
          </a:p>
          <a:p>
            <a:r>
              <a:rPr lang="en-US" sz="3400" dirty="0" smtClean="0"/>
              <a:t>clean </a:t>
            </a:r>
            <a:r>
              <a:rPr lang="en-US" sz="3400" dirty="0"/>
              <a:t>water that is swimmable and fishable </a:t>
            </a:r>
            <a:r>
              <a:rPr lang="en-US" sz="3400" dirty="0" smtClean="0"/>
              <a:t>in streams</a:t>
            </a:r>
            <a:r>
              <a:rPr lang="en-US" sz="3400" dirty="0"/>
              <a:t>, rivers and the Bay</a:t>
            </a:r>
          </a:p>
          <a:p>
            <a:r>
              <a:rPr lang="en-US" sz="3400" dirty="0" smtClean="0"/>
              <a:t>sustainable</a:t>
            </a:r>
            <a:r>
              <a:rPr lang="en-US" sz="3400" dirty="0"/>
              <a:t>, healthy populations of blue crabs</a:t>
            </a:r>
            <a:r>
              <a:rPr lang="en-US" sz="3400" dirty="0" smtClean="0"/>
              <a:t>, oysters</a:t>
            </a:r>
            <a:r>
              <a:rPr lang="en-US" sz="3400" dirty="0"/>
              <a:t>, fish and other wildlife</a:t>
            </a:r>
          </a:p>
          <a:p>
            <a:r>
              <a:rPr lang="en-US" sz="3400" dirty="0" smtClean="0"/>
              <a:t>a </a:t>
            </a:r>
            <a:r>
              <a:rPr lang="en-US" sz="3400" dirty="0"/>
              <a:t>broad network of land and water </a:t>
            </a:r>
            <a:r>
              <a:rPr lang="en-US" sz="3400" dirty="0" smtClean="0"/>
              <a:t>habitats that </a:t>
            </a:r>
            <a:r>
              <a:rPr lang="en-US" sz="3400" dirty="0"/>
              <a:t>support life and are resilient to </a:t>
            </a:r>
            <a:r>
              <a:rPr lang="en-US" sz="3400" dirty="0" smtClean="0"/>
              <a:t>the impacts </a:t>
            </a:r>
            <a:r>
              <a:rPr lang="en-US" sz="3400" dirty="0"/>
              <a:t>of development and climate change</a:t>
            </a:r>
          </a:p>
          <a:p>
            <a:r>
              <a:rPr lang="en-US" sz="3400" dirty="0" smtClean="0"/>
              <a:t>abundant </a:t>
            </a:r>
            <a:r>
              <a:rPr lang="en-US" sz="3400" dirty="0"/>
              <a:t>forests and thriving farms </a:t>
            </a:r>
            <a:r>
              <a:rPr lang="en-US" sz="3400" dirty="0" smtClean="0"/>
              <a:t>that benefit </a:t>
            </a:r>
            <a:r>
              <a:rPr lang="en-US" sz="3400" dirty="0"/>
              <a:t>both the economy and environment</a:t>
            </a:r>
          </a:p>
          <a:p>
            <a:r>
              <a:rPr lang="en-US" sz="3400" dirty="0" smtClean="0"/>
              <a:t>extensive </a:t>
            </a:r>
            <a:r>
              <a:rPr lang="en-US" sz="3400" dirty="0"/>
              <a:t>areas of conserved lands </a:t>
            </a:r>
            <a:r>
              <a:rPr lang="en-US" sz="3400" dirty="0" smtClean="0"/>
              <a:t>that protect </a:t>
            </a:r>
            <a:r>
              <a:rPr lang="en-US" sz="3400" dirty="0"/>
              <a:t>nature and the region’s heritage</a:t>
            </a:r>
          </a:p>
          <a:p>
            <a:r>
              <a:rPr lang="en-US" sz="3400" dirty="0" smtClean="0"/>
              <a:t>ample </a:t>
            </a:r>
            <a:r>
              <a:rPr lang="en-US" sz="3400" dirty="0"/>
              <a:t>access to provide for public </a:t>
            </a:r>
            <a:r>
              <a:rPr lang="en-US" sz="3400" dirty="0" smtClean="0"/>
              <a:t>enjoyment cities</a:t>
            </a:r>
            <a:r>
              <a:rPr lang="en-US" sz="3400" dirty="0"/>
              <a:t>, towns and neighborhoods </a:t>
            </a:r>
            <a:r>
              <a:rPr lang="en-US" sz="3400" dirty="0" smtClean="0"/>
              <a:t>where citizens </a:t>
            </a:r>
            <a:r>
              <a:rPr lang="en-US" sz="3400" dirty="0"/>
              <a:t>are stewards of </a:t>
            </a:r>
            <a:r>
              <a:rPr lang="en-US" sz="3400" dirty="0" smtClean="0"/>
              <a:t>nature</a:t>
            </a:r>
          </a:p>
          <a:p>
            <a:pPr lvl="1"/>
            <a:r>
              <a:rPr lang="en-US" dirty="0" smtClean="0"/>
              <a:t>EO 13508 Strategy</a:t>
            </a:r>
            <a:endParaRPr lang="en-US" dirty="0"/>
          </a:p>
        </p:txBody>
      </p:sp>
      <p:grpSp>
        <p:nvGrpSpPr>
          <p:cNvPr id="4"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Evolution of a Vision</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Placeholder Slide</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914400" y="1295400"/>
            <a:ext cx="7620000" cy="4876800"/>
          </a:xfrm>
          <a:prstGeom prst="rect">
            <a:avLst/>
          </a:prstGeom>
          <a:noFill/>
          <a:ln w="9525">
            <a:noFill/>
            <a:miter lim="800000"/>
            <a:headEnd/>
            <a:tailEnd/>
          </a:ln>
        </p:spPr>
        <p:txBody>
          <a:bodyPr/>
          <a:lstStyle/>
          <a:p>
            <a:pPr>
              <a:defRPr/>
            </a:pPr>
            <a:endParaRPr lang="en-US" sz="1050" b="1" i="1" u="sng" dirty="0">
              <a:solidFill>
                <a:srgbClr val="0033CC"/>
              </a:solidFill>
              <a:latin typeface="Calibri" pitchFamily="34" charset="0"/>
              <a:cs typeface="Calibri" pitchFamily="34" charset="0"/>
            </a:endParaRPr>
          </a:p>
          <a:p>
            <a:pPr>
              <a:defRPr/>
            </a:pPr>
            <a:r>
              <a:rPr lang="en-US" dirty="0" smtClean="0"/>
              <a:t>Place holder/ Need to work in….</a:t>
            </a:r>
          </a:p>
          <a:p>
            <a:pPr>
              <a:defRPr/>
            </a:pPr>
            <a:endParaRPr lang="en-US" dirty="0"/>
          </a:p>
          <a:p>
            <a:pPr lvl="1"/>
            <a:r>
              <a:rPr lang="en-US" dirty="0"/>
              <a:t>Relationship </a:t>
            </a:r>
            <a:r>
              <a:rPr lang="en-US" dirty="0" smtClean="0"/>
              <a:t>between EC and c2k </a:t>
            </a:r>
            <a:r>
              <a:rPr lang="en-US" dirty="0"/>
              <a:t>agreement to funding   - all grants must tied back to </a:t>
            </a:r>
            <a:r>
              <a:rPr lang="en-US" dirty="0" smtClean="0"/>
              <a:t>agreement</a:t>
            </a:r>
          </a:p>
          <a:p>
            <a:pPr lvl="1"/>
            <a:endParaRPr lang="en-US" dirty="0"/>
          </a:p>
          <a:p>
            <a:pPr lvl="1"/>
            <a:r>
              <a:rPr lang="en-US" dirty="0" smtClean="0"/>
              <a:t>States need other federal agencies because they bring funds and programs to bear at the state level….able to influence national programs to focus on this watershed (e.g.  CBRAP, EPA state revolving funds; Land and Conservation funding;  USDA Chesapeake Watershed initiative; etc.</a:t>
            </a:r>
          </a:p>
          <a:p>
            <a:pPr lvl="1"/>
            <a:r>
              <a:rPr lang="en-US" dirty="0" smtClean="0"/>
              <a:t>And help to coordinate efforts….e.g. solve permitting issues.</a:t>
            </a:r>
          </a:p>
          <a:p>
            <a:pPr lvl="1"/>
            <a:endParaRPr lang="en-US" dirty="0"/>
          </a:p>
          <a:p>
            <a:pPr lvl="1"/>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066925" y="2260600"/>
          <a:ext cx="5010150" cy="452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5"/>
          <p:cNvGrpSpPr/>
          <p:nvPr/>
        </p:nvGrpSpPr>
        <p:grpSpPr>
          <a:xfrm>
            <a:off x="1981200" y="1137648"/>
            <a:ext cx="5010149" cy="995952"/>
            <a:chOff x="0" y="3255714"/>
            <a:chExt cx="5010149" cy="1095113"/>
          </a:xfrm>
        </p:grpSpPr>
        <p:sp>
          <p:nvSpPr>
            <p:cNvPr id="16" name="Up Arrow Callout 15"/>
            <p:cNvSpPr/>
            <p:nvPr/>
          </p:nvSpPr>
          <p:spPr>
            <a:xfrm rot="10800000">
              <a:off x="0" y="3255714"/>
              <a:ext cx="5010149" cy="1095113"/>
            </a:xfrm>
            <a:prstGeom prst="upArrowCallou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Up Arrow Callout 6"/>
            <p:cNvSpPr/>
            <p:nvPr/>
          </p:nvSpPr>
          <p:spPr>
            <a:xfrm rot="21600000">
              <a:off x="0" y="3255714"/>
              <a:ext cx="5010149" cy="7115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en-US" sz="2500" kern="1200" dirty="0" smtClean="0"/>
                <a:t>VISION</a:t>
              </a:r>
              <a:endParaRPr lang="en-US" sz="2500" kern="1200" dirty="0"/>
            </a:p>
          </p:txBody>
        </p:sp>
      </p:grpSp>
      <p:grpSp>
        <p:nvGrpSpPr>
          <p:cNvPr id="7" name="Group 6"/>
          <p:cNvGrpSpPr/>
          <p:nvPr/>
        </p:nvGrpSpPr>
        <p:grpSpPr>
          <a:xfrm>
            <a:off x="1981200" y="2133600"/>
            <a:ext cx="5010149" cy="995952"/>
            <a:chOff x="0" y="2171281"/>
            <a:chExt cx="5010149" cy="1095113"/>
          </a:xfrm>
        </p:grpSpPr>
        <p:sp>
          <p:nvSpPr>
            <p:cNvPr id="14" name="Up Arrow Callout 13"/>
            <p:cNvSpPr/>
            <p:nvPr/>
          </p:nvSpPr>
          <p:spPr>
            <a:xfrm rot="10800000">
              <a:off x="0" y="2171281"/>
              <a:ext cx="5010149" cy="1095113"/>
            </a:xfrm>
            <a:prstGeom prst="upArrowCallou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Up Arrow Callout 8"/>
            <p:cNvSpPr/>
            <p:nvPr/>
          </p:nvSpPr>
          <p:spPr>
            <a:xfrm rot="21600000">
              <a:off x="0" y="2171281"/>
              <a:ext cx="5010149" cy="7115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en-US" sz="2500" kern="1200" dirty="0" smtClean="0"/>
                <a:t>MISSION</a:t>
              </a:r>
              <a:endParaRPr lang="en-US" sz="2500" kern="1200" dirty="0"/>
            </a:p>
          </p:txBody>
        </p:sp>
      </p:grpSp>
      <p:grpSp>
        <p:nvGrpSpPr>
          <p:cNvPr id="9" name="Group 8"/>
          <p:cNvGrpSpPr/>
          <p:nvPr/>
        </p:nvGrpSpPr>
        <p:grpSpPr>
          <a:xfrm>
            <a:off x="1981201" y="4114800"/>
            <a:ext cx="5010149" cy="995952"/>
            <a:chOff x="0" y="2416"/>
            <a:chExt cx="5010149" cy="1095113"/>
          </a:xfrm>
        </p:grpSpPr>
        <p:sp>
          <p:nvSpPr>
            <p:cNvPr id="10" name="Up Arrow Callout 9"/>
            <p:cNvSpPr/>
            <p:nvPr/>
          </p:nvSpPr>
          <p:spPr>
            <a:xfrm rot="10800000">
              <a:off x="0" y="2416"/>
              <a:ext cx="5010149" cy="1095113"/>
            </a:xfrm>
            <a:prstGeom prst="upArrowCallou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Up Arrow Callout 12"/>
            <p:cNvSpPr/>
            <p:nvPr/>
          </p:nvSpPr>
          <p:spPr>
            <a:xfrm rot="21600000">
              <a:off x="0" y="2416"/>
              <a:ext cx="5010149" cy="7115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en-US" sz="2500" kern="1200" dirty="0"/>
                <a:t>CBP </a:t>
              </a:r>
              <a:r>
                <a:rPr lang="en-US" sz="2500" dirty="0" smtClean="0"/>
                <a:t>OUTCOMES</a:t>
              </a:r>
              <a:endParaRPr lang="en-US" sz="2500" kern="1200" dirty="0"/>
            </a:p>
          </p:txBody>
        </p:sp>
      </p:grpSp>
      <p:grpSp>
        <p:nvGrpSpPr>
          <p:cNvPr id="20" name="Group 19"/>
          <p:cNvGrpSpPr/>
          <p:nvPr/>
        </p:nvGrpSpPr>
        <p:grpSpPr>
          <a:xfrm>
            <a:off x="1981200" y="3124200"/>
            <a:ext cx="5010149" cy="995952"/>
            <a:chOff x="0" y="2416"/>
            <a:chExt cx="5010149" cy="1095113"/>
          </a:xfrm>
        </p:grpSpPr>
        <p:sp>
          <p:nvSpPr>
            <p:cNvPr id="21" name="Up Arrow Callout 20"/>
            <p:cNvSpPr/>
            <p:nvPr/>
          </p:nvSpPr>
          <p:spPr>
            <a:xfrm rot="10800000">
              <a:off x="0" y="2416"/>
              <a:ext cx="5010149" cy="1095113"/>
            </a:xfrm>
            <a:prstGeom prst="upArrowCallou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2" name="Up Arrow Callout 12"/>
            <p:cNvSpPr/>
            <p:nvPr/>
          </p:nvSpPr>
          <p:spPr>
            <a:xfrm rot="21600000">
              <a:off x="0" y="2416"/>
              <a:ext cx="5010149" cy="7115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en-US" sz="2500" kern="1200" dirty="0"/>
                <a:t>CBP GOALS</a:t>
              </a:r>
            </a:p>
          </p:txBody>
        </p:sp>
      </p:grpSp>
      <p:sp>
        <p:nvSpPr>
          <p:cNvPr id="23" name="Rectangle 22"/>
          <p:cNvSpPr/>
          <p:nvPr/>
        </p:nvSpPr>
        <p:spPr>
          <a:xfrm>
            <a:off x="2743200" y="5401270"/>
            <a:ext cx="3581400" cy="1200329"/>
          </a:xfrm>
          <a:prstGeom prst="rect">
            <a:avLst/>
          </a:prstGeom>
        </p:spPr>
        <p:txBody>
          <a:bodyPr wrap="square">
            <a:spAutoFit/>
          </a:bodyPr>
          <a:lstStyle/>
          <a:p>
            <a:pPr algn="ctr">
              <a:defRPr/>
            </a:pPr>
            <a:r>
              <a:rPr lang="en-US" sz="2400" b="1" i="1" dirty="0" smtClean="0">
                <a:solidFill>
                  <a:schemeClr val="accent1">
                    <a:lumMod val="75000"/>
                  </a:schemeClr>
                </a:solidFill>
                <a:latin typeface="Calibri" pitchFamily="34" charset="0"/>
                <a:cs typeface="Calibri" pitchFamily="34" charset="0"/>
              </a:rPr>
              <a:t>Key Indicators</a:t>
            </a:r>
          </a:p>
          <a:p>
            <a:pPr algn="ctr">
              <a:defRPr/>
            </a:pPr>
            <a:r>
              <a:rPr lang="en-US" sz="2400" b="1" i="1" dirty="0" smtClean="0">
                <a:solidFill>
                  <a:schemeClr val="accent1">
                    <a:lumMod val="75000"/>
                  </a:schemeClr>
                </a:solidFill>
                <a:latin typeface="Calibri" pitchFamily="34" charset="0"/>
                <a:cs typeface="Calibri" pitchFamily="34" charset="0"/>
              </a:rPr>
              <a:t>Other Measures (Tracking)</a:t>
            </a:r>
          </a:p>
          <a:p>
            <a:pPr algn="ctr">
              <a:defRPr/>
            </a:pPr>
            <a:r>
              <a:rPr lang="en-US" sz="2400" b="1" i="1" dirty="0" smtClean="0">
                <a:solidFill>
                  <a:schemeClr val="accent1">
                    <a:lumMod val="75000"/>
                  </a:schemeClr>
                </a:solidFill>
                <a:latin typeface="Calibri" pitchFamily="34" charset="0"/>
                <a:cs typeface="Calibri" pitchFamily="34" charset="0"/>
              </a:rPr>
              <a:t>Implementation Strategies</a:t>
            </a:r>
            <a:endParaRPr lang="en-US" sz="2400" b="1" i="1" dirty="0">
              <a:solidFill>
                <a:schemeClr val="accent1">
                  <a:lumMod val="75000"/>
                </a:schemeClr>
              </a:solidFill>
              <a:latin typeface="Calibri" pitchFamily="34" charset="0"/>
              <a:cs typeface="Calibri" pitchFamily="34" charset="0"/>
            </a:endParaRPr>
          </a:p>
        </p:txBody>
      </p:sp>
      <p:sp>
        <p:nvSpPr>
          <p:cNvPr id="24" name="Rectangle 23"/>
          <p:cNvSpPr/>
          <p:nvPr/>
        </p:nvSpPr>
        <p:spPr>
          <a:xfrm>
            <a:off x="2372312" y="240268"/>
            <a:ext cx="4180888" cy="584775"/>
          </a:xfrm>
          <a:prstGeom prst="rect">
            <a:avLst/>
          </a:prstGeom>
        </p:spPr>
        <p:txBody>
          <a:bodyPr wrap="none">
            <a:spAutoFit/>
          </a:bodyPr>
          <a:lstStyle/>
          <a:p>
            <a:r>
              <a:rPr lang="en-US" sz="3200" b="1" dirty="0" smtClean="0">
                <a:latin typeface="Calibri" pitchFamily="34" charset="0"/>
                <a:cs typeface="Calibri" pitchFamily="34" charset="0"/>
              </a:rPr>
              <a:t>CBP GOALS STRUCTURE</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p:spPr>
        <p:txBody>
          <a:bodyPr>
            <a:normAutofit fontScale="92500" lnSpcReduction="20000"/>
          </a:bodyPr>
          <a:lstStyle/>
          <a:p>
            <a:pPr>
              <a:buNone/>
            </a:pPr>
            <a:r>
              <a:rPr lang="en-US" dirty="0" smtClean="0"/>
              <a:t>	</a:t>
            </a:r>
            <a:r>
              <a:rPr lang="en-US" b="1" i="1" dirty="0" smtClean="0"/>
              <a:t>SEC</a:t>
            </a:r>
            <a:r>
              <a:rPr lang="en-US" b="1" i="1" dirty="0"/>
              <a:t>. 117. [33 U.S.C. 1267] CHESAPEAKE BAY </a:t>
            </a:r>
          </a:p>
          <a:p>
            <a:endParaRPr lang="en-US" sz="1600" dirty="0" smtClean="0"/>
          </a:p>
          <a:p>
            <a:pPr>
              <a:buNone/>
            </a:pPr>
            <a:r>
              <a:rPr lang="en-US" sz="2400" dirty="0" smtClean="0"/>
              <a:t>(</a:t>
            </a:r>
            <a:r>
              <a:rPr lang="en-US" sz="2400" dirty="0"/>
              <a:t>2) CHESAPEAKE BAY AGREEMENT—The term “Chesapeake </a:t>
            </a:r>
            <a:r>
              <a:rPr lang="en-US" sz="2400" dirty="0" smtClean="0"/>
              <a:t>Bay </a:t>
            </a:r>
            <a:r>
              <a:rPr lang="en-US" sz="2400" dirty="0"/>
              <a:t>Agreement” means the formal, voluntary agreements </a:t>
            </a:r>
            <a:r>
              <a:rPr lang="en-US" sz="2400" dirty="0" smtClean="0"/>
              <a:t>executed to achieve </a:t>
            </a:r>
            <a:r>
              <a:rPr lang="en-US" sz="2400" i="1" dirty="0" smtClean="0"/>
              <a:t>the goal of restoring and protecting the  Chesapeake Bay ecosystem </a:t>
            </a:r>
            <a:r>
              <a:rPr lang="en-US" sz="2400" dirty="0" smtClean="0"/>
              <a:t>and the living resources of the Chesapeake Bay ecosystem and signed by the Chesapeake Executive Council. </a:t>
            </a:r>
          </a:p>
          <a:p>
            <a:pPr>
              <a:buNone/>
            </a:pPr>
            <a:endParaRPr lang="en-US" sz="2400" dirty="0" smtClean="0"/>
          </a:p>
          <a:p>
            <a:pPr>
              <a:buNone/>
            </a:pPr>
            <a:r>
              <a:rPr lang="en-US" sz="2400" dirty="0" smtClean="0"/>
              <a:t>~~~~~~~~~~~~~~~~~~~~~~~~~~~~~~~~~~~~~~~~~~~~~~~~~~~~~~~~</a:t>
            </a:r>
            <a:endParaRPr lang="en-US" sz="2400" dirty="0"/>
          </a:p>
          <a:p>
            <a:endParaRPr lang="en-US" sz="2400" dirty="0"/>
          </a:p>
          <a:p>
            <a:pPr>
              <a:buNone/>
            </a:pPr>
            <a:r>
              <a:rPr lang="en-US" sz="2400" dirty="0" smtClean="0"/>
              <a:t>(</a:t>
            </a:r>
            <a:r>
              <a:rPr lang="en-US" sz="2400" dirty="0"/>
              <a:t>B) FUNCTION—The Chesapeake Bay Program Office </a:t>
            </a:r>
            <a:r>
              <a:rPr lang="en-US" sz="2400" dirty="0" smtClean="0"/>
              <a:t>shall provide </a:t>
            </a:r>
            <a:r>
              <a:rPr lang="en-US" sz="2400" dirty="0"/>
              <a:t>support to the Chesapeake Executive Council by</a:t>
            </a:r>
            <a:r>
              <a:rPr lang="en-US" sz="2400" dirty="0" smtClean="0"/>
              <a:t>— </a:t>
            </a:r>
            <a:r>
              <a:rPr lang="en-US" sz="2400" dirty="0"/>
              <a:t>(iv) coordinating the actions of the Environmental </a:t>
            </a:r>
            <a:r>
              <a:rPr lang="en-US" sz="2400" dirty="0" smtClean="0"/>
              <a:t>Protection </a:t>
            </a:r>
            <a:r>
              <a:rPr lang="en-US" sz="2400" dirty="0"/>
              <a:t>Agency with the actions of the appropriate </a:t>
            </a:r>
            <a:r>
              <a:rPr lang="en-US" sz="2400" dirty="0" smtClean="0"/>
              <a:t>officials </a:t>
            </a:r>
            <a:r>
              <a:rPr lang="en-US" sz="2400" dirty="0"/>
              <a:t>of other Federal agencies and State and local </a:t>
            </a:r>
            <a:r>
              <a:rPr lang="en-US" sz="2400" dirty="0" smtClean="0"/>
              <a:t>authorities </a:t>
            </a:r>
            <a:r>
              <a:rPr lang="en-US" sz="2400" dirty="0"/>
              <a:t>in developing strategies to— </a:t>
            </a:r>
            <a:r>
              <a:rPr lang="en-US" sz="2400" dirty="0" smtClean="0"/>
              <a:t>(</a:t>
            </a:r>
            <a:r>
              <a:rPr lang="en-US" sz="2400" dirty="0"/>
              <a:t>I) improve the water quality and living resources in the </a:t>
            </a:r>
            <a:r>
              <a:rPr lang="en-US" sz="2400" dirty="0" smtClean="0"/>
              <a:t>Chesapeake </a:t>
            </a:r>
            <a:r>
              <a:rPr lang="en-US" sz="2400" dirty="0"/>
              <a:t>Bay ecosystem; </a:t>
            </a:r>
          </a:p>
        </p:txBody>
      </p:sp>
      <p:grpSp>
        <p:nvGrpSpPr>
          <p:cNvPr id="4"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CHESAPEAKE </a:t>
            </a:r>
            <a:r>
              <a:rPr lang="en-US" sz="2800" b="1" dirty="0">
                <a:solidFill>
                  <a:schemeClr val="bg1"/>
                </a:solidFill>
                <a:latin typeface="Calibri" pitchFamily="34" charset="0"/>
                <a:cs typeface="Calibri" pitchFamily="34" charset="0"/>
              </a:rPr>
              <a:t>BAY </a:t>
            </a:r>
            <a:r>
              <a:rPr lang="en-US" sz="2800" b="1" dirty="0" smtClean="0">
                <a:solidFill>
                  <a:schemeClr val="bg1"/>
                </a:solidFill>
                <a:latin typeface="Calibri" pitchFamily="34" charset="0"/>
                <a:cs typeface="Calibri" pitchFamily="34" charset="0"/>
              </a:rPr>
              <a:t>PROGRAM AUTHORIZATION</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0" y="0"/>
            <a:ext cx="9144000" cy="914400"/>
            <a:chOff x="0" y="0"/>
            <a:chExt cx="9144000" cy="914400"/>
          </a:xfrm>
          <a:solidFill>
            <a:schemeClr val="bg1">
              <a:lumMod val="50000"/>
            </a:schemeClr>
          </a:solidFill>
        </p:grpSpPr>
        <p:grpSp>
          <p:nvGrpSpPr>
            <p:cNvPr id="2" name="Group 8"/>
            <p:cNvGrpSpPr>
              <a:grpSpLocks/>
            </p:cNvGrpSpPr>
            <p:nvPr/>
          </p:nvGrpSpPr>
          <p:grpSpPr bwMode="auto">
            <a:xfrm>
              <a:off x="0" y="0"/>
              <a:ext cx="9144000" cy="914400"/>
              <a:chOff x="0" y="0"/>
              <a:chExt cx="9144000" cy="914400"/>
            </a:xfrm>
            <a:grp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331"/>
            </a:xfrm>
            <a:prstGeom prst="rect">
              <a:avLst/>
            </a:prstGeom>
            <a:grp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Governance Options for Consideration</a:t>
              </a:r>
              <a:endParaRPr lang="en-US" sz="3600" b="1" dirty="0">
                <a:solidFill>
                  <a:schemeClr val="bg1"/>
                </a:solidFill>
                <a:latin typeface="Calibri" pitchFamily="34" charset="0"/>
                <a:cs typeface="Calibri" pitchFamily="34" charset="0"/>
              </a:endParaRPr>
            </a:p>
          </p:txBody>
        </p:sp>
      </p:grpSp>
      <p:sp>
        <p:nvSpPr>
          <p:cNvPr id="13316" name="Rectangle 9"/>
          <p:cNvSpPr>
            <a:spLocks noChangeArrowheads="1"/>
          </p:cNvSpPr>
          <p:nvPr/>
        </p:nvSpPr>
        <p:spPr bwMode="auto">
          <a:xfrm>
            <a:off x="609600" y="1295400"/>
            <a:ext cx="7848600" cy="4876800"/>
          </a:xfrm>
          <a:prstGeom prst="rect">
            <a:avLst/>
          </a:prstGeom>
          <a:noFill/>
          <a:ln w="9525">
            <a:noFill/>
            <a:miter lim="800000"/>
            <a:headEnd/>
            <a:tailEnd/>
          </a:ln>
        </p:spPr>
        <p:txBody>
          <a:bodyPr/>
          <a:lstStyle/>
          <a:p>
            <a:pPr>
              <a:defRPr/>
            </a:pPr>
            <a:r>
              <a:rPr lang="en-US" sz="3200" b="1" dirty="0" smtClean="0">
                <a:latin typeface="Calibri" pitchFamily="34" charset="0"/>
                <a:cs typeface="Calibri" pitchFamily="34" charset="0"/>
              </a:rPr>
              <a:t>OPTIONS </a:t>
            </a:r>
            <a:r>
              <a:rPr lang="en-US" sz="3200" b="1" dirty="0">
                <a:latin typeface="Calibri" pitchFamily="34" charset="0"/>
                <a:cs typeface="Calibri" pitchFamily="34" charset="0"/>
              </a:rPr>
              <a:t>for a CBP Participatory Document</a:t>
            </a:r>
            <a:endParaRPr lang="en-US" sz="2400" b="1" dirty="0">
              <a:latin typeface="Calibri" pitchFamily="34" charset="0"/>
              <a:cs typeface="Calibri" pitchFamily="34" charset="0"/>
            </a:endParaRPr>
          </a:p>
          <a:p>
            <a:pPr>
              <a:defRPr/>
            </a:pPr>
            <a:r>
              <a:rPr lang="en-US" sz="2400" b="1" i="1" dirty="0">
                <a:solidFill>
                  <a:srgbClr val="0033CC"/>
                </a:solidFill>
                <a:latin typeface="Calibri" pitchFamily="34" charset="0"/>
                <a:cs typeface="Calibri" pitchFamily="34" charset="0"/>
              </a:rPr>
              <a:t> </a:t>
            </a:r>
            <a:endParaRPr lang="en-US" sz="1400" b="1" i="1" dirty="0" smtClean="0">
              <a:solidFill>
                <a:srgbClr val="0033CC"/>
              </a:solidFill>
              <a:latin typeface="Calibri" pitchFamily="34" charset="0"/>
              <a:cs typeface="Calibri" pitchFamily="34" charset="0"/>
            </a:endParaRPr>
          </a:p>
          <a:p>
            <a:pPr>
              <a:buFont typeface="Wingdings" pitchFamily="2" charset="2"/>
              <a:buChar char="Ø"/>
              <a:defRPr/>
            </a:pPr>
            <a:r>
              <a:rPr lang="en-US" sz="2400" b="1" i="1" dirty="0" smtClean="0">
                <a:solidFill>
                  <a:srgbClr val="0033CC"/>
                </a:solidFill>
                <a:latin typeface="Calibri" pitchFamily="34" charset="0"/>
                <a:cs typeface="Calibri" pitchFamily="34" charset="0"/>
              </a:rPr>
              <a:t>Option 1a - </a:t>
            </a:r>
            <a:r>
              <a:rPr lang="en-US" sz="2400" dirty="0" smtClean="0"/>
              <a:t>New </a:t>
            </a:r>
            <a:r>
              <a:rPr lang="en-US" sz="2400" dirty="0"/>
              <a:t>“Participatory Agreement</a:t>
            </a:r>
            <a:r>
              <a:rPr lang="en-US" sz="2400" dirty="0" smtClean="0"/>
              <a:t>” with separate “goals and outcomes document”– both </a:t>
            </a:r>
            <a:r>
              <a:rPr lang="en-US" sz="2400" u="sng" dirty="0" smtClean="0"/>
              <a:t>signed </a:t>
            </a:r>
            <a:r>
              <a:rPr lang="en-US" sz="2400" u="sng" dirty="0"/>
              <a:t>by the EC</a:t>
            </a:r>
            <a:r>
              <a:rPr lang="en-US" sz="2400" dirty="0"/>
              <a:t>.</a:t>
            </a:r>
          </a:p>
          <a:p>
            <a:r>
              <a:rPr lang="en-US" sz="2400" dirty="0"/>
              <a:t> </a:t>
            </a:r>
            <a:endParaRPr lang="en-US" sz="2400" b="1" i="1" dirty="0" smtClean="0">
              <a:solidFill>
                <a:srgbClr val="0033CC"/>
              </a:solidFill>
              <a:latin typeface="Calibri" pitchFamily="34" charset="0"/>
              <a:cs typeface="Calibri" pitchFamily="34" charset="0"/>
            </a:endParaRPr>
          </a:p>
          <a:p>
            <a:pPr>
              <a:buFont typeface="Wingdings" pitchFamily="2" charset="2"/>
              <a:buChar char="Ø"/>
              <a:defRPr/>
            </a:pPr>
            <a:r>
              <a:rPr lang="en-US" sz="2400" b="1" i="1" dirty="0" smtClean="0">
                <a:solidFill>
                  <a:srgbClr val="0033CC"/>
                </a:solidFill>
                <a:latin typeface="Calibri" pitchFamily="34" charset="0"/>
                <a:cs typeface="Calibri" pitchFamily="34" charset="0"/>
              </a:rPr>
              <a:t>Option 1b - </a:t>
            </a:r>
            <a:r>
              <a:rPr lang="en-US" sz="2400" dirty="0"/>
              <a:t>New “Participatory Agreement” </a:t>
            </a:r>
            <a:r>
              <a:rPr lang="en-US" sz="2400" dirty="0" smtClean="0"/>
              <a:t>(signed by EC) with </a:t>
            </a:r>
            <a:r>
              <a:rPr lang="en-US" sz="2400" dirty="0"/>
              <a:t>separate “goals and outcomes document”– </a:t>
            </a:r>
            <a:r>
              <a:rPr lang="en-US" sz="2400" u="sng" dirty="0"/>
              <a:t>signed by the </a:t>
            </a:r>
            <a:r>
              <a:rPr lang="en-US" sz="2400" u="sng" dirty="0" smtClean="0"/>
              <a:t>PSC</a:t>
            </a:r>
            <a:r>
              <a:rPr lang="en-US" sz="2400" dirty="0" smtClean="0"/>
              <a:t>.</a:t>
            </a:r>
            <a:endParaRPr lang="en-US" sz="2400" dirty="0"/>
          </a:p>
          <a:p>
            <a:pPr>
              <a:defRPr/>
            </a:pPr>
            <a:endParaRPr lang="en-US" sz="2400" b="1" i="1" dirty="0" smtClean="0">
              <a:solidFill>
                <a:srgbClr val="0033CC"/>
              </a:solidFill>
              <a:latin typeface="Calibri" pitchFamily="34" charset="0"/>
              <a:cs typeface="Calibri" pitchFamily="34" charset="0"/>
            </a:endParaRPr>
          </a:p>
          <a:p>
            <a:pPr>
              <a:buFont typeface="Wingdings" pitchFamily="2" charset="2"/>
              <a:buChar char="Ø"/>
              <a:defRPr/>
            </a:pPr>
            <a:r>
              <a:rPr lang="en-US" sz="2400" b="1" i="1" dirty="0" smtClean="0">
                <a:solidFill>
                  <a:srgbClr val="0033CC"/>
                </a:solidFill>
                <a:latin typeface="Calibri" pitchFamily="34" charset="0"/>
                <a:cs typeface="Calibri" pitchFamily="34" charset="0"/>
              </a:rPr>
              <a:t>Option 2 - </a:t>
            </a:r>
            <a:r>
              <a:rPr lang="en-US" sz="2400" dirty="0"/>
              <a:t>New/renewed comprehensive agreement </a:t>
            </a:r>
            <a:endParaRPr lang="en-US" sz="2400" i="1" dirty="0">
              <a:solidFill>
                <a:srgbClr val="0033CC"/>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9"/>
          <p:cNvSpPr>
            <a:spLocks noChangeArrowheads="1"/>
          </p:cNvSpPr>
          <p:nvPr/>
        </p:nvSpPr>
        <p:spPr bwMode="auto">
          <a:xfrm>
            <a:off x="914400" y="1219200"/>
            <a:ext cx="7620000" cy="4876800"/>
          </a:xfrm>
          <a:prstGeom prst="rect">
            <a:avLst/>
          </a:prstGeom>
          <a:noFill/>
          <a:ln w="9525">
            <a:noFill/>
            <a:miter lim="800000"/>
            <a:headEnd/>
            <a:tailEnd/>
          </a:ln>
        </p:spPr>
        <p:txBody>
          <a:bodyPr/>
          <a:lstStyle/>
          <a:p>
            <a:pPr>
              <a:defRPr/>
            </a:pPr>
            <a:r>
              <a:rPr lang="en-US" sz="3200" b="1" dirty="0"/>
              <a:t>OPTIONS for Executive Council </a:t>
            </a:r>
            <a:r>
              <a:rPr lang="en-US" sz="3200" b="1" dirty="0" smtClean="0"/>
              <a:t>Membership</a:t>
            </a:r>
            <a:endParaRPr lang="en-US" sz="1600" b="1" dirty="0" smtClean="0"/>
          </a:p>
          <a:p>
            <a:pPr>
              <a:defRPr/>
            </a:pPr>
            <a:endParaRPr lang="en-US" sz="1200" b="1" i="1" u="sng" dirty="0">
              <a:solidFill>
                <a:srgbClr val="0033CC"/>
              </a:solidFill>
              <a:latin typeface="Calibri" pitchFamily="34" charset="0"/>
              <a:cs typeface="Calibri" pitchFamily="34" charset="0"/>
            </a:endParaRPr>
          </a:p>
          <a:p>
            <a:pPr>
              <a:buFont typeface="Wingdings" pitchFamily="2" charset="2"/>
              <a:buChar char="Ø"/>
              <a:defRPr/>
            </a:pPr>
            <a:r>
              <a:rPr lang="en-US" sz="2400" b="1" i="1" dirty="0">
                <a:solidFill>
                  <a:srgbClr val="0033CC"/>
                </a:solidFill>
                <a:latin typeface="Calibri" pitchFamily="34" charset="0"/>
                <a:cs typeface="Calibri" pitchFamily="34" charset="0"/>
              </a:rPr>
              <a:t> </a:t>
            </a:r>
            <a:r>
              <a:rPr lang="en-US" sz="2400" b="1" i="1" dirty="0" smtClean="0">
                <a:solidFill>
                  <a:srgbClr val="0033CC"/>
                </a:solidFill>
                <a:latin typeface="Calibri" pitchFamily="34" charset="0"/>
                <a:cs typeface="Calibri" pitchFamily="34" charset="0"/>
              </a:rPr>
              <a:t>Status Quo: </a:t>
            </a:r>
            <a:r>
              <a:rPr lang="en-US" sz="2400" dirty="0"/>
              <a:t>“full members” include: </a:t>
            </a:r>
            <a:r>
              <a:rPr lang="en-US" sz="2400" dirty="0" smtClean="0"/>
              <a:t>States, DC, CBC</a:t>
            </a:r>
            <a:r>
              <a:rPr lang="en-US" sz="2400" dirty="0"/>
              <a:t>, </a:t>
            </a:r>
            <a:r>
              <a:rPr lang="en-US" sz="2400" dirty="0" smtClean="0"/>
              <a:t>and EPA as lead </a:t>
            </a:r>
            <a:r>
              <a:rPr lang="en-US" sz="2400" dirty="0"/>
              <a:t>federal agency); “participating partners” include </a:t>
            </a:r>
            <a:r>
              <a:rPr lang="en-US" sz="2400" dirty="0" smtClean="0"/>
              <a:t>headwaters, </a:t>
            </a:r>
            <a:r>
              <a:rPr lang="en-US" sz="2400" dirty="0"/>
              <a:t>other federal agencies on specific </a:t>
            </a:r>
            <a:r>
              <a:rPr lang="en-US" sz="2400" dirty="0" smtClean="0"/>
              <a:t>issues; </a:t>
            </a:r>
            <a:r>
              <a:rPr lang="en-US" sz="2400" dirty="0"/>
              <a:t>top level of all signatory </a:t>
            </a:r>
            <a:r>
              <a:rPr lang="en-US" sz="2400" dirty="0" smtClean="0"/>
              <a:t>members</a:t>
            </a:r>
          </a:p>
          <a:p>
            <a:pPr>
              <a:defRPr/>
            </a:pPr>
            <a:endParaRPr lang="en-US" sz="1600" b="1" i="1" dirty="0" smtClean="0">
              <a:solidFill>
                <a:srgbClr val="0033CC"/>
              </a:solidFill>
              <a:latin typeface="Calibri" pitchFamily="34" charset="0"/>
              <a:cs typeface="Calibri" pitchFamily="34" charset="0"/>
            </a:endParaRPr>
          </a:p>
          <a:p>
            <a:pPr lvl="0">
              <a:buFont typeface="Wingdings" pitchFamily="2" charset="2"/>
              <a:buChar char="Ø"/>
              <a:defRPr/>
            </a:pPr>
            <a:r>
              <a:rPr lang="en-US" sz="2400" b="1" i="1" dirty="0" smtClean="0">
                <a:solidFill>
                  <a:srgbClr val="0033CC"/>
                </a:solidFill>
                <a:latin typeface="Calibri" pitchFamily="34" charset="0"/>
                <a:cs typeface="Calibri" pitchFamily="34" charset="0"/>
              </a:rPr>
              <a:t>Option 1 - </a:t>
            </a:r>
            <a:r>
              <a:rPr lang="en-US" sz="2400" dirty="0"/>
              <a:t>Current members plus full membership for any headwater states who sign on to agreement</a:t>
            </a:r>
          </a:p>
          <a:p>
            <a:pPr>
              <a:buFont typeface="Wingdings" pitchFamily="2" charset="2"/>
              <a:buChar char="Ø"/>
              <a:defRPr/>
            </a:pPr>
            <a:endParaRPr lang="en-US" sz="1600" b="1" i="1" dirty="0" smtClean="0">
              <a:solidFill>
                <a:srgbClr val="0033CC"/>
              </a:solidFill>
              <a:latin typeface="Calibri" pitchFamily="34" charset="0"/>
              <a:cs typeface="Calibri" pitchFamily="34" charset="0"/>
            </a:endParaRPr>
          </a:p>
          <a:p>
            <a:pPr>
              <a:buFont typeface="Wingdings" pitchFamily="2" charset="2"/>
              <a:buChar char="Ø"/>
              <a:defRPr/>
            </a:pPr>
            <a:r>
              <a:rPr lang="en-US" sz="2400" b="1" i="1" dirty="0" smtClean="0">
                <a:solidFill>
                  <a:srgbClr val="0033CC"/>
                </a:solidFill>
                <a:latin typeface="Calibri" pitchFamily="34" charset="0"/>
                <a:cs typeface="Calibri" pitchFamily="34" charset="0"/>
              </a:rPr>
              <a:t>Option 2 - </a:t>
            </a:r>
            <a:r>
              <a:rPr lang="en-US" sz="2400" dirty="0"/>
              <a:t>Current members plus additional member from other federal agency(</a:t>
            </a:r>
            <a:r>
              <a:rPr lang="en-US" sz="2400" dirty="0" err="1"/>
              <a:t>ies</a:t>
            </a:r>
            <a:r>
              <a:rPr lang="en-US" sz="2400" dirty="0"/>
              <a:t>) who sign onto </a:t>
            </a:r>
            <a:r>
              <a:rPr lang="en-US" sz="2400" dirty="0" smtClean="0"/>
              <a:t>agreement</a:t>
            </a:r>
            <a:endParaRPr lang="en-US" sz="1000" dirty="0" smtClean="0"/>
          </a:p>
          <a:p>
            <a:pPr>
              <a:defRPr/>
            </a:pPr>
            <a:endParaRPr lang="en-US" sz="1600" b="1" i="1" dirty="0" smtClean="0">
              <a:solidFill>
                <a:srgbClr val="0033CC"/>
              </a:solidFill>
              <a:latin typeface="Calibri" pitchFamily="34" charset="0"/>
              <a:cs typeface="Calibri" pitchFamily="34" charset="0"/>
            </a:endParaRPr>
          </a:p>
          <a:p>
            <a:pPr>
              <a:buFont typeface="Wingdings" pitchFamily="2" charset="2"/>
              <a:buChar char="Ø"/>
              <a:defRPr/>
            </a:pPr>
            <a:r>
              <a:rPr lang="en-US" sz="2400" b="1" i="1" dirty="0" smtClean="0">
                <a:solidFill>
                  <a:srgbClr val="0033CC"/>
                </a:solidFill>
                <a:latin typeface="Calibri" pitchFamily="34" charset="0"/>
                <a:cs typeface="Calibri" pitchFamily="34" charset="0"/>
              </a:rPr>
              <a:t>Option 3 - </a:t>
            </a:r>
            <a:r>
              <a:rPr lang="en-US" sz="2400" dirty="0"/>
              <a:t>Current </a:t>
            </a:r>
            <a:r>
              <a:rPr lang="en-US" sz="2400" dirty="0" smtClean="0"/>
              <a:t>members, including EPA, plus </a:t>
            </a:r>
            <a:r>
              <a:rPr lang="en-US" sz="2400" dirty="0"/>
              <a:t>one additional member representing the Federal Leadership </a:t>
            </a:r>
            <a:r>
              <a:rPr lang="en-US" sz="2400" dirty="0" smtClean="0"/>
              <a:t>Committee</a:t>
            </a:r>
            <a:endParaRPr lang="en-US" sz="2400" b="1" i="1" dirty="0">
              <a:solidFill>
                <a:srgbClr val="0033CC"/>
              </a:solidFill>
              <a:latin typeface="Calibri" pitchFamily="34" charset="0"/>
              <a:cs typeface="Calibri" pitchFamily="34" charset="0"/>
            </a:endParaRPr>
          </a:p>
        </p:txBody>
      </p:sp>
      <p:grpSp>
        <p:nvGrpSpPr>
          <p:cNvPr id="13" name="Group 12"/>
          <p:cNvGrpSpPr/>
          <p:nvPr/>
        </p:nvGrpSpPr>
        <p:grpSpPr>
          <a:xfrm>
            <a:off x="0" y="0"/>
            <a:ext cx="9144000" cy="914400"/>
            <a:chOff x="0" y="0"/>
            <a:chExt cx="9144000" cy="914400"/>
          </a:xfrm>
        </p:grpSpPr>
        <p:grpSp>
          <p:nvGrpSpPr>
            <p:cNvPr id="14" name="Group 8"/>
            <p:cNvGrpSpPr>
              <a:grpSpLocks/>
            </p:cNvGrpSpPr>
            <p:nvPr/>
          </p:nvGrpSpPr>
          <p:grpSpPr bwMode="auto">
            <a:xfrm>
              <a:off x="0" y="0"/>
              <a:ext cx="9144000" cy="914400"/>
              <a:chOff x="0" y="0"/>
              <a:chExt cx="9144000" cy="914400"/>
            </a:xfrm>
            <a:solidFill>
              <a:schemeClr val="accent1">
                <a:lumMod val="75000"/>
              </a:schemeClr>
            </a:solidFill>
          </p:grpSpPr>
          <p:sp>
            <p:nvSpPr>
              <p:cNvPr id="16"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7"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15" name="Rectangle 5"/>
            <p:cNvSpPr>
              <a:spLocks noChangeArrowheads="1"/>
            </p:cNvSpPr>
            <p:nvPr/>
          </p:nvSpPr>
          <p:spPr bwMode="auto">
            <a:xfrm>
              <a:off x="0" y="152400"/>
              <a:ext cx="9144000" cy="646331"/>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Governance Options for Consideration</a:t>
              </a:r>
              <a:endParaRPr lang="en-US" sz="3600" b="1" dirty="0">
                <a:solidFill>
                  <a:schemeClr val="bg1"/>
                </a:solidFill>
                <a:latin typeface="Calibri" pitchFamily="34" charset="0"/>
                <a:cs typeface="Calibri" pitchFamily="34" charset="0"/>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9"/>
          <p:cNvSpPr>
            <a:spLocks noChangeArrowheads="1"/>
          </p:cNvSpPr>
          <p:nvPr/>
        </p:nvSpPr>
        <p:spPr bwMode="auto">
          <a:xfrm>
            <a:off x="914400" y="1066800"/>
            <a:ext cx="7620000" cy="4876800"/>
          </a:xfrm>
          <a:prstGeom prst="rect">
            <a:avLst/>
          </a:prstGeom>
          <a:noFill/>
          <a:ln w="9525">
            <a:noFill/>
            <a:miter lim="800000"/>
            <a:headEnd/>
            <a:tailEnd/>
          </a:ln>
        </p:spPr>
        <p:txBody>
          <a:bodyPr/>
          <a:lstStyle/>
          <a:p>
            <a:pPr>
              <a:defRPr/>
            </a:pPr>
            <a:r>
              <a:rPr lang="en-US" sz="3200" b="1" dirty="0"/>
              <a:t>OPTIONS for Executive Council </a:t>
            </a:r>
            <a:r>
              <a:rPr lang="en-US" sz="3200" b="1" dirty="0" smtClean="0"/>
              <a:t>Membership</a:t>
            </a:r>
          </a:p>
          <a:p>
            <a:pPr>
              <a:defRPr/>
            </a:pPr>
            <a:endParaRPr lang="en-US" sz="2000" b="1" i="1" u="sng" dirty="0">
              <a:solidFill>
                <a:srgbClr val="0033CC"/>
              </a:solidFill>
              <a:latin typeface="Calibri" pitchFamily="34" charset="0"/>
              <a:cs typeface="Calibri" pitchFamily="34" charset="0"/>
            </a:endParaRPr>
          </a:p>
          <a:p>
            <a:pPr>
              <a:buFont typeface="Wingdings" pitchFamily="2" charset="2"/>
              <a:buChar char="Ø"/>
              <a:defRPr/>
            </a:pPr>
            <a:r>
              <a:rPr lang="en-US" sz="2400" b="1" i="1" dirty="0">
                <a:solidFill>
                  <a:srgbClr val="0033CC"/>
                </a:solidFill>
                <a:latin typeface="Calibri" pitchFamily="34" charset="0"/>
                <a:cs typeface="Calibri" pitchFamily="34" charset="0"/>
              </a:rPr>
              <a:t> </a:t>
            </a:r>
            <a:r>
              <a:rPr lang="en-US" sz="2400" b="1" i="1" dirty="0" smtClean="0">
                <a:solidFill>
                  <a:srgbClr val="0033CC"/>
                </a:solidFill>
                <a:latin typeface="Calibri" pitchFamily="34" charset="0"/>
                <a:cs typeface="Calibri" pitchFamily="34" charset="0"/>
              </a:rPr>
              <a:t>Option 5a – </a:t>
            </a:r>
            <a:r>
              <a:rPr lang="en-US" sz="2400" dirty="0" smtClean="0"/>
              <a:t>Non-TMDL </a:t>
            </a:r>
            <a:r>
              <a:rPr lang="en-US" sz="2400" dirty="0"/>
              <a:t>option.  Retain the current governing body structure and membership of </a:t>
            </a:r>
            <a:r>
              <a:rPr lang="en-US" sz="2400" dirty="0" smtClean="0"/>
              <a:t>CBP, but take </a:t>
            </a:r>
            <a:r>
              <a:rPr lang="en-US" sz="2400" dirty="0"/>
              <a:t>TMDL out of the “partnership” elements of the </a:t>
            </a:r>
            <a:r>
              <a:rPr lang="en-US" sz="2400" dirty="0" smtClean="0"/>
              <a:t>program;  other water quality issues would be retained by CBP Partnership (monitoring, model, etc).</a:t>
            </a:r>
            <a:endParaRPr lang="en-US" sz="2400" dirty="0"/>
          </a:p>
          <a:p>
            <a:pPr>
              <a:buFont typeface="Wingdings" pitchFamily="2" charset="2"/>
              <a:buChar char="Ø"/>
              <a:defRPr/>
            </a:pPr>
            <a:endParaRPr lang="en-US" sz="1600" b="1" i="1" dirty="0" smtClean="0">
              <a:solidFill>
                <a:srgbClr val="0033CC"/>
              </a:solidFill>
              <a:latin typeface="Calibri" pitchFamily="34" charset="0"/>
              <a:cs typeface="Calibri" pitchFamily="34" charset="0"/>
            </a:endParaRPr>
          </a:p>
          <a:p>
            <a:pPr lvl="0">
              <a:buFont typeface="Wingdings" pitchFamily="2" charset="2"/>
              <a:buChar char="Ø"/>
              <a:defRPr/>
            </a:pPr>
            <a:r>
              <a:rPr lang="en-US" sz="2400" b="1" i="1" dirty="0" smtClean="0">
                <a:solidFill>
                  <a:srgbClr val="0033CC"/>
                </a:solidFill>
                <a:latin typeface="Calibri" pitchFamily="34" charset="0"/>
                <a:cs typeface="Calibri" pitchFamily="34" charset="0"/>
              </a:rPr>
              <a:t>Option 5b –  </a:t>
            </a:r>
            <a:r>
              <a:rPr lang="en-US" sz="2400" dirty="0"/>
              <a:t>Distinguish the nature of TMDLs as a regulatory requirement of section 303(d) of the Clean Water Act, distinct and apart from section 117 of the </a:t>
            </a:r>
            <a:r>
              <a:rPr lang="en-US" sz="2400" dirty="0" smtClean="0"/>
              <a:t>CWA. Ensure </a:t>
            </a:r>
            <a:r>
              <a:rPr lang="en-US" sz="2400" dirty="0"/>
              <a:t>that the TMDL aspects of the program are addressed as one of the tools to achieve clean water goals under the Water Quality Goal Implementation Team. </a:t>
            </a:r>
          </a:p>
        </p:txBody>
      </p:sp>
      <p:grpSp>
        <p:nvGrpSpPr>
          <p:cNvPr id="7" name="Group 6"/>
          <p:cNvGrpSpPr/>
          <p:nvPr/>
        </p:nvGrpSpPr>
        <p:grpSpPr>
          <a:xfrm>
            <a:off x="0" y="0"/>
            <a:ext cx="9144000" cy="914400"/>
            <a:chOff x="0" y="0"/>
            <a:chExt cx="9144000" cy="914400"/>
          </a:xfrm>
        </p:grpSpPr>
        <p:grpSp>
          <p:nvGrpSpPr>
            <p:cNvPr id="8" name="Group 8"/>
            <p:cNvGrpSpPr>
              <a:grpSpLocks/>
            </p:cNvGrpSpPr>
            <p:nvPr/>
          </p:nvGrpSpPr>
          <p:grpSpPr bwMode="auto">
            <a:xfrm>
              <a:off x="0" y="0"/>
              <a:ext cx="9144000" cy="914400"/>
              <a:chOff x="0" y="0"/>
              <a:chExt cx="9144000" cy="914400"/>
            </a:xfrm>
            <a:solidFill>
              <a:schemeClr val="accent1">
                <a:lumMod val="75000"/>
              </a:schemeClr>
            </a:solidFill>
          </p:grpSpPr>
          <p:sp>
            <p:nvSpPr>
              <p:cNvPr id="10"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9" name="Rectangle 5"/>
            <p:cNvSpPr>
              <a:spLocks noChangeArrowheads="1"/>
            </p:cNvSpPr>
            <p:nvPr/>
          </p:nvSpPr>
          <p:spPr bwMode="auto">
            <a:xfrm>
              <a:off x="0" y="152400"/>
              <a:ext cx="9144000" cy="646331"/>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Governance Options for Consideration</a:t>
              </a:r>
              <a:endParaRPr lang="en-US" sz="3600" b="1" dirty="0">
                <a:solidFill>
                  <a:schemeClr val="bg1"/>
                </a:solidFill>
                <a:latin typeface="Calibri" pitchFamily="34" charset="0"/>
                <a:cs typeface="Calibri" pitchFamily="34" charset="0"/>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307</TotalTime>
  <Words>1053</Words>
  <Application>Microsoft Office PowerPoint</Application>
  <PresentationFormat>On-screen Show (4:3)</PresentationFormat>
  <Paragraphs>109</Paragraphs>
  <Slides>13</Slides>
  <Notes>9</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gbarranc</dc:creator>
  <cp:lastModifiedBy>cbisland</cp:lastModifiedBy>
  <cp:revision>33</cp:revision>
  <dcterms:created xsi:type="dcterms:W3CDTF">2013-03-01T03:27:31Z</dcterms:created>
  <dcterms:modified xsi:type="dcterms:W3CDTF">2013-03-01T13:12:23Z</dcterms:modified>
</cp:coreProperties>
</file>