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71" r:id="rId2"/>
    <p:sldId id="276" r:id="rId3"/>
    <p:sldId id="297" r:id="rId4"/>
    <p:sldId id="294" r:id="rId5"/>
    <p:sldId id="295" r:id="rId6"/>
    <p:sldId id="296" r:id="rId7"/>
    <p:sldId id="305" r:id="rId8"/>
    <p:sldId id="286" r:id="rId9"/>
    <p:sldId id="308" r:id="rId10"/>
    <p:sldId id="298" r:id="rId11"/>
    <p:sldId id="301" r:id="rId12"/>
    <p:sldId id="311" r:id="rId13"/>
    <p:sldId id="312" r:id="rId14"/>
    <p:sldId id="302" r:id="rId15"/>
    <p:sldId id="313" r:id="rId16"/>
    <p:sldId id="321" r:id="rId17"/>
    <p:sldId id="314" r:id="rId18"/>
    <p:sldId id="322" r:id="rId19"/>
    <p:sldId id="303" r:id="rId20"/>
    <p:sldId id="316" r:id="rId21"/>
    <p:sldId id="318" r:id="rId22"/>
    <p:sldId id="319" r:id="rId23"/>
    <p:sldId id="320" r:id="rId24"/>
    <p:sldId id="306" r:id="rId25"/>
    <p:sldId id="324"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82476" autoAdjust="0"/>
  </p:normalViewPr>
  <p:slideViewPr>
    <p:cSldViewPr>
      <p:cViewPr>
        <p:scale>
          <a:sx n="60" d="100"/>
          <a:sy n="60" d="100"/>
        </p:scale>
        <p:origin x="-1434" y="-70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E25D5FD-387B-4B86-B286-C0F6D88DBBF9}" type="datetimeFigureOut">
              <a:rPr lang="en-US" smtClean="0"/>
              <a:pPr/>
              <a:t>4/1/2013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5D9A113-9851-4B6C-B413-8C55AD5B3C6C}" type="slidenum">
              <a:rPr lang="en-US" smtClean="0"/>
              <a:pPr/>
              <a:t>‹#›</a:t>
            </a:fld>
            <a:endParaRPr lang="en-US"/>
          </a:p>
        </p:txBody>
      </p:sp>
    </p:spTree>
    <p:extLst>
      <p:ext uri="{BB962C8B-B14F-4D97-AF65-F5344CB8AC3E}">
        <p14:creationId xmlns:p14="http://schemas.microsoft.com/office/powerpoint/2010/main" xmlns="" val="229337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379FFB5-17D7-4ED0-AFF2-85B6CD42F5DE}" type="datetimeFigureOut">
              <a:rPr lang="en-US" smtClean="0"/>
              <a:pPr/>
              <a:t>4/1/2013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83507E-D510-47F6-8388-E90170AF5A15}" type="slidenum">
              <a:rPr lang="en-US" smtClean="0"/>
              <a:pPr/>
              <a:t>‹#›</a:t>
            </a:fld>
            <a:endParaRPr lang="en-US"/>
          </a:p>
        </p:txBody>
      </p:sp>
    </p:spTree>
    <p:extLst>
      <p:ext uri="{BB962C8B-B14F-4D97-AF65-F5344CB8AC3E}">
        <p14:creationId xmlns:p14="http://schemas.microsoft.com/office/powerpoint/2010/main" xmlns="" val="10709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Obviously, the March 7 PSC meeting didn’t have the outcomes we hoped for.  It seems we are temporarily stuck at the 4</a:t>
            </a:r>
            <a:r>
              <a:rPr lang="en-US" baseline="30000" dirty="0" smtClean="0"/>
              <a:t>th</a:t>
            </a:r>
            <a:r>
              <a:rPr lang="en-US" baseline="0" dirty="0" smtClean="0"/>
              <a:t> block on this flow chart…on the central issue of this alignment process:  the decision to develop a new CBP Agreement. </a:t>
            </a:r>
          </a:p>
          <a:p>
            <a:r>
              <a:rPr lang="en-US" baseline="0" dirty="0" smtClean="0"/>
              <a:t>We hope that by focusing on this pivotal part of the process today, the other pieces will flow more quickly and logically.  </a:t>
            </a:r>
            <a:endParaRPr lang="en-US" dirty="0"/>
          </a:p>
        </p:txBody>
      </p:sp>
      <p:sp>
        <p:nvSpPr>
          <p:cNvPr id="4" name="Slide Number Placeholder 3"/>
          <p:cNvSpPr>
            <a:spLocks noGrp="1"/>
          </p:cNvSpPr>
          <p:nvPr>
            <p:ph type="sldNum" sz="quarter" idx="10"/>
          </p:nvPr>
        </p:nvSpPr>
        <p:spPr/>
        <p:txBody>
          <a:bodyPr/>
          <a:lstStyle/>
          <a:p>
            <a:fld id="{ABF33B21-50F9-8A47-9C54-7E80F8FF635B}"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r>
              <a:rPr lang="en-US" dirty="0" smtClean="0"/>
              <a:t>Remember – Language</a:t>
            </a:r>
            <a:r>
              <a:rPr lang="en-US" baseline="0" dirty="0" smtClean="0"/>
              <a:t> is grey to remind you ---It is only an example! We don’t have time to debate specific language…that will come later.</a:t>
            </a: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13</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19</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r>
              <a:rPr lang="en-US" baseline="0" dirty="0" smtClean="0"/>
              <a:t>At the last meeting you helped narrow down the “Agreement Options” to essentially two options:  </a:t>
            </a:r>
          </a:p>
          <a:p>
            <a:pPr>
              <a:buFontTx/>
              <a:buNone/>
            </a:pPr>
            <a:r>
              <a:rPr lang="en-US" baseline="0" dirty="0" smtClean="0"/>
              <a:t>           1. a bifurcated agreement option; and </a:t>
            </a:r>
          </a:p>
          <a:p>
            <a:pPr>
              <a:buFontTx/>
              <a:buNone/>
            </a:pPr>
            <a:r>
              <a:rPr lang="en-US" baseline="0" dirty="0" smtClean="0"/>
              <a:t>           2. a comprehensive agreement option.  </a:t>
            </a:r>
          </a:p>
          <a:p>
            <a:pPr>
              <a:buFontTx/>
              <a:buChar char="-"/>
            </a:pPr>
            <a:r>
              <a:rPr lang="en-US" baseline="0" dirty="0" smtClean="0"/>
              <a:t>  And as agreed to in this process, we have now built out those two options…. and in doing so, made some slight modifications as we developed them --- such as a “three part agreement” (instead of bifurcated…recognizing governance issues that may need to be included) and two different comprehensive agreement models……which are not really very different in style, but that have variations on components.  In the end you may decide a hybrid style agreement that pulls in elements of each. </a:t>
            </a:r>
          </a:p>
        </p:txBody>
      </p:sp>
      <p:sp>
        <p:nvSpPr>
          <p:cNvPr id="4" name="Slide Number Placeholder 3"/>
          <p:cNvSpPr>
            <a:spLocks noGrp="1"/>
          </p:cNvSpPr>
          <p:nvPr>
            <p:ph type="sldNum" sz="quarter" idx="10"/>
          </p:nvPr>
        </p:nvSpPr>
        <p:spPr/>
        <p:txBody>
          <a:bodyPr/>
          <a:lstStyle/>
          <a:p>
            <a:fld id="{2683507E-D510-47F6-8388-E90170AF5A15}"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r>
              <a:rPr lang="en-US" baseline="0" dirty="0" smtClean="0"/>
              <a:t>But first, I want to remind you of the authorizing legislation that prescribes the fundamental framework for the Chesapeake Bay Program:  Section 177 of the CWA.</a:t>
            </a:r>
          </a:p>
          <a:p>
            <a:pPr lvl="1"/>
            <a:r>
              <a:rPr lang="en-US" baseline="0" dirty="0" smtClean="0"/>
              <a:t>Sec. 117 defines the EC as the “signatories” to the Chesapeake Bay Agreement. </a:t>
            </a:r>
          </a:p>
          <a:p>
            <a:pPr lvl="1"/>
            <a:r>
              <a:rPr lang="en-US" baseline="0" dirty="0" smtClean="0"/>
              <a:t>It also establishes the CBP’s scope of restoring/protecting both water quality and living resources.</a:t>
            </a: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r>
              <a:rPr lang="en-US" dirty="0" smtClean="0"/>
              <a:t>Modeling,</a:t>
            </a:r>
            <a:r>
              <a:rPr lang="en-US" baseline="0" dirty="0" smtClean="0"/>
              <a:t> monitoring and data collection are all required under Sec. 117.  These seem to be intrinsic to the TMDL. It’s unclear how a “TMDL option”  </a:t>
            </a:r>
            <a:r>
              <a:rPr lang="en-US" u="sng" baseline="0" dirty="0" smtClean="0"/>
              <a:t>could </a:t>
            </a:r>
            <a:r>
              <a:rPr lang="en-US" baseline="0" dirty="0" smtClean="0"/>
              <a:t>be implemented.  </a:t>
            </a: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baseline="0" dirty="0" smtClean="0"/>
              <a:t>I’d like to remind you why we are considering a new agreement in the first place…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aseline="0" dirty="0" smtClean="0"/>
          </a:p>
          <a:p>
            <a:pPr lvl="0"/>
            <a:r>
              <a:rPr lang="en-US" sz="2000" dirty="0" smtClean="0"/>
              <a:t>Section 117 authorizes and prescribes a framework for CBP: </a:t>
            </a:r>
          </a:p>
          <a:p>
            <a:pPr lvl="1"/>
            <a:r>
              <a:rPr lang="en-US" sz="1600" dirty="0" smtClean="0"/>
              <a:t>It sets up the relationship</a:t>
            </a:r>
            <a:r>
              <a:rPr lang="en-US" sz="1600" baseline="0" dirty="0" smtClean="0"/>
              <a:t> between </a:t>
            </a:r>
            <a:r>
              <a:rPr lang="en-US" sz="1600" dirty="0" smtClean="0"/>
              <a:t>the Chesapeake Bay Agreement, the members of the Executive Council, what can be funded, and who </a:t>
            </a:r>
            <a:r>
              <a:rPr lang="en-US" sz="1700" dirty="0" smtClean="0"/>
              <a:t>can receive that funding.  Specifically…….</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a:t>
            </a:r>
            <a:r>
              <a:rPr lang="en-US" sz="1200" kern="1200" baseline="0" dirty="0" smtClean="0">
                <a:solidFill>
                  <a:schemeClr val="tx1"/>
                </a:solidFill>
                <a:latin typeface="+mn-lt"/>
                <a:ea typeface="+mn-ea"/>
                <a:cs typeface="+mn-cs"/>
              </a:rPr>
              <a:t> is also </a:t>
            </a:r>
            <a:r>
              <a:rPr lang="en-US" sz="1200" kern="1200" dirty="0" smtClean="0">
                <a:solidFill>
                  <a:schemeClr val="tx1"/>
                </a:solidFill>
                <a:latin typeface="+mn-lt"/>
                <a:ea typeface="+mn-ea"/>
                <a:cs typeface="+mn-cs"/>
              </a:rPr>
              <a:t>the 30</a:t>
            </a:r>
            <a:r>
              <a:rPr lang="en-US" sz="1200" kern="1200" baseline="30000" dirty="0" smtClean="0">
                <a:solidFill>
                  <a:schemeClr val="tx1"/>
                </a:solidFill>
                <a:latin typeface="+mn-lt"/>
                <a:ea typeface="+mn-ea"/>
                <a:cs typeface="+mn-cs"/>
              </a:rPr>
              <a:t>th</a:t>
            </a:r>
            <a:r>
              <a:rPr lang="en-US" sz="1200" kern="1200" dirty="0" smtClean="0">
                <a:solidFill>
                  <a:schemeClr val="tx1"/>
                </a:solidFill>
                <a:latin typeface="+mn-lt"/>
                <a:ea typeface="+mn-ea"/>
                <a:cs typeface="+mn-cs"/>
              </a:rPr>
              <a:t> anniversary of the Chesapeake Bay Program, so it is a time to renew our vows . . . We can say a lot about what we have accomplished as a partnership, what can we say about what we commit to doing in the future?</a:t>
            </a:r>
          </a:p>
          <a:p>
            <a:endParaRPr lang="en-US" dirty="0"/>
          </a:p>
        </p:txBody>
      </p:sp>
      <p:sp>
        <p:nvSpPr>
          <p:cNvPr id="4" name="Slide Number Placeholder 3"/>
          <p:cNvSpPr>
            <a:spLocks noGrp="1"/>
          </p:cNvSpPr>
          <p:nvPr>
            <p:ph type="sldNum" sz="quarter" idx="10"/>
          </p:nvPr>
        </p:nvSpPr>
        <p:spPr/>
        <p:txBody>
          <a:bodyPr/>
          <a:lstStyle/>
          <a:p>
            <a:fld id="{2683507E-D510-47F6-8388-E90170AF5A15}"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r>
              <a:rPr lang="en-US" dirty="0" smtClean="0"/>
              <a:t>The PSC will be asked to make final</a:t>
            </a:r>
            <a:r>
              <a:rPr lang="en-US" baseline="0" dirty="0" smtClean="0"/>
              <a:t> decisions on: </a:t>
            </a:r>
          </a:p>
          <a:p>
            <a:pPr marL="228600" indent="-228600">
              <a:buFontTx/>
              <a:buAutoNum type="arabicPeriod"/>
            </a:pPr>
            <a:r>
              <a:rPr lang="en-US" dirty="0" smtClean="0"/>
              <a:t>The</a:t>
            </a:r>
            <a:r>
              <a:rPr lang="en-US" baseline="0" dirty="0" smtClean="0"/>
              <a:t> type of agreement </a:t>
            </a:r>
          </a:p>
          <a:p>
            <a:pPr marL="228600" indent="-228600">
              <a:buFontTx/>
              <a:buAutoNum type="arabicPeriod"/>
            </a:pPr>
            <a:r>
              <a:rPr lang="en-US" baseline="0" dirty="0" smtClean="0"/>
              <a:t>Membership of the EC </a:t>
            </a:r>
          </a:p>
          <a:p>
            <a:pPr marL="228600" indent="-228600">
              <a:buFontTx/>
              <a:buAutoNum type="arabicPeriod"/>
            </a:pPr>
            <a:r>
              <a:rPr lang="en-US" baseline="0" dirty="0" smtClean="0"/>
              <a:t>Alternatives to “full membership”</a:t>
            </a:r>
          </a:p>
          <a:p>
            <a:pPr marL="228600" indent="-228600">
              <a:buFontTx/>
              <a:buAutoNum type="arabicPeriod"/>
            </a:pPr>
            <a:r>
              <a:rPr lang="en-US" baseline="0" dirty="0" smtClean="0"/>
              <a:t>Who should sign off on goals and outcomes</a:t>
            </a:r>
          </a:p>
          <a:p>
            <a:pPr marL="228600" indent="-228600">
              <a:buFontTx/>
              <a:buAutoNum type="arabicPeriod"/>
            </a:pPr>
            <a:r>
              <a:rPr lang="en-US" baseline="0" dirty="0" smtClean="0"/>
              <a:t>Frequency of renewing goals and outcomes</a:t>
            </a: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r>
              <a:rPr lang="en-US" baseline="0" dirty="0" smtClean="0"/>
              <a:t>At the last meeting you helped narrow down the “Agreement Options” to essentially two options:  1. a bifurcated agreement option; and 2. a comprehensive agreement option.  </a:t>
            </a:r>
          </a:p>
          <a:p>
            <a:pPr>
              <a:buFontTx/>
              <a:buChar char="-"/>
            </a:pPr>
            <a:r>
              <a:rPr lang="en-US" baseline="0" dirty="0" smtClean="0"/>
              <a:t>  And as agreed to in this process, we have now built out those two options…. and in doing so, made some slight modifications as we developed them --- such as a “three part agreement” (instead of bifurcated…recognizing governance issues that may need to be included) and two different comprehensive agreement models……which are not really very different in style, but that have variations on components.  In the end you may decide on a hybrid that pulls in components of each. </a:t>
            </a:r>
          </a:p>
        </p:txBody>
      </p:sp>
      <p:sp>
        <p:nvSpPr>
          <p:cNvPr id="4" name="Slide Number Placeholder 3"/>
          <p:cNvSpPr>
            <a:spLocks noGrp="1"/>
          </p:cNvSpPr>
          <p:nvPr>
            <p:ph type="sldNum" sz="quarter" idx="10"/>
          </p:nvPr>
        </p:nvSpPr>
        <p:spPr/>
        <p:txBody>
          <a:bodyPr/>
          <a:lstStyle/>
          <a:p>
            <a:fld id="{2683507E-D510-47F6-8388-E90170AF5A1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r>
              <a:rPr lang="en-US" dirty="0" smtClean="0"/>
              <a:t>So, let’s move forward with an overview of Option 1.</a:t>
            </a:r>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4/1/2013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4/1/2013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4/1/2013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4/1/2013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89ABD6-7DD9-46F7-BA04-44EC6A5333F3}" type="datetimeFigureOut">
              <a:rPr lang="en-US" smtClean="0"/>
              <a:pPr/>
              <a:t>4/1/2013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89ABD6-7DD9-46F7-BA04-44EC6A5333F3}" type="datetimeFigureOut">
              <a:rPr lang="en-US" smtClean="0"/>
              <a:pPr/>
              <a:t>4/1/2013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89ABD6-7DD9-46F7-BA04-44EC6A5333F3}" type="datetimeFigureOut">
              <a:rPr lang="en-US" smtClean="0"/>
              <a:pPr/>
              <a:t>4/1/2013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89ABD6-7DD9-46F7-BA04-44EC6A5333F3}" type="datetimeFigureOut">
              <a:rPr lang="en-US" smtClean="0"/>
              <a:pPr/>
              <a:t>4/1/2013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89ABD6-7DD9-46F7-BA04-44EC6A5333F3}" type="datetimeFigureOut">
              <a:rPr lang="en-US" smtClean="0"/>
              <a:pPr/>
              <a:t>4/1/2013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4/1/2013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4/1/2013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9ABD6-7DD9-46F7-BA04-44EC6A5333F3}" type="datetimeFigureOut">
              <a:rPr lang="en-US" smtClean="0"/>
              <a:pPr/>
              <a:t>4/1/2013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8229600" cy="2392363"/>
          </a:xfrm>
        </p:spPr>
        <p:txBody>
          <a:bodyPr>
            <a:normAutofit fontScale="70000" lnSpcReduction="20000"/>
          </a:bodyPr>
          <a:lstStyle/>
          <a:p>
            <a:pPr algn="ctr">
              <a:buNone/>
            </a:pPr>
            <a:r>
              <a:rPr lang="en-US" sz="3800" b="1" dirty="0" smtClean="0">
                <a:solidFill>
                  <a:srgbClr val="0033CC"/>
                </a:solidFill>
              </a:rPr>
              <a:t>CBP Agreement and EC Membership</a:t>
            </a:r>
          </a:p>
          <a:p>
            <a:pPr algn="ctr">
              <a:buNone/>
            </a:pPr>
            <a:r>
              <a:rPr lang="en-US" sz="3800" b="1" dirty="0" smtClean="0">
                <a:solidFill>
                  <a:srgbClr val="0033CC"/>
                </a:solidFill>
              </a:rPr>
              <a:t>Options for  </a:t>
            </a:r>
            <a:endParaRPr lang="en-US" sz="3800" dirty="0">
              <a:solidFill>
                <a:srgbClr val="0033CC"/>
              </a:solidFill>
            </a:endParaRPr>
          </a:p>
          <a:p>
            <a:pPr algn="ctr">
              <a:buNone/>
            </a:pPr>
            <a:r>
              <a:rPr lang="en-US" sz="3800" b="1" dirty="0">
                <a:solidFill>
                  <a:srgbClr val="0033CC"/>
                </a:solidFill>
              </a:rPr>
              <a:t>Principals’ Staff Committee </a:t>
            </a:r>
            <a:r>
              <a:rPr lang="en-US" sz="3800" b="1" dirty="0" smtClean="0">
                <a:solidFill>
                  <a:srgbClr val="0033CC"/>
                </a:solidFill>
              </a:rPr>
              <a:t>Consideration</a:t>
            </a:r>
            <a:endParaRPr lang="en-US" b="1" dirty="0" smtClean="0">
              <a:solidFill>
                <a:srgbClr val="0033CC"/>
              </a:solidFill>
            </a:endParaRPr>
          </a:p>
          <a:p>
            <a:pPr algn="ctr">
              <a:buNone/>
            </a:pPr>
            <a:endParaRPr lang="en-US" sz="1900" b="1" dirty="0" smtClean="0">
              <a:solidFill>
                <a:srgbClr val="0033CC"/>
              </a:solidFill>
            </a:endParaRPr>
          </a:p>
          <a:p>
            <a:pPr algn="ctr">
              <a:buNone/>
            </a:pPr>
            <a:r>
              <a:rPr lang="en-US" sz="2800" b="1" dirty="0" smtClean="0">
                <a:solidFill>
                  <a:srgbClr val="0033CC"/>
                </a:solidFill>
              </a:rPr>
              <a:t>April 17, </a:t>
            </a:r>
            <a:r>
              <a:rPr lang="en-US" sz="2800" b="1" dirty="0" smtClean="0">
                <a:solidFill>
                  <a:srgbClr val="0033CC"/>
                </a:solidFill>
              </a:rPr>
              <a:t>2013</a:t>
            </a:r>
          </a:p>
          <a:p>
            <a:pPr algn="ctr">
              <a:buNone/>
            </a:pPr>
            <a:endParaRPr lang="en-US" sz="2800" b="1" dirty="0" smtClean="0">
              <a:solidFill>
                <a:srgbClr val="0033CC"/>
              </a:solidFill>
            </a:endParaRPr>
          </a:p>
          <a:p>
            <a:pPr algn="ctr">
              <a:buNone/>
            </a:pPr>
            <a:r>
              <a:rPr lang="en-US" sz="2800" b="1" dirty="0" smtClean="0">
                <a:solidFill>
                  <a:srgbClr val="C00000"/>
                </a:solidFill>
              </a:rPr>
              <a:t>Draft 4/1/13 for GIT 6 Review</a:t>
            </a:r>
            <a:endParaRPr lang="en-US" sz="2800" b="1" dirty="0" smtClean="0">
              <a:solidFill>
                <a:srgbClr val="C00000"/>
              </a:solidFill>
            </a:endParaRPr>
          </a:p>
          <a:p>
            <a:pPr algn="ctr">
              <a:buNone/>
            </a:pPr>
            <a:endParaRPr lang="en-US" sz="2800"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270379" y="457200"/>
            <a:ext cx="2597021" cy="2286000"/>
          </a:xfrm>
          <a:prstGeom prst="rect">
            <a:avLst/>
          </a:prstGeom>
          <a:noFill/>
        </p:spPr>
      </p:pic>
      <p:cxnSp>
        <p:nvCxnSpPr>
          <p:cNvPr id="6" name="Straight Connector 5"/>
          <p:cNvCxnSpPr/>
          <p:nvPr/>
        </p:nvCxnSpPr>
        <p:spPr>
          <a:xfrm>
            <a:off x="2133600" y="3200400"/>
            <a:ext cx="5181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676400" y="1295400"/>
            <a:ext cx="6400800" cy="5147563"/>
          </a:xfrm>
          <a:prstGeom prst="rect">
            <a:avLst/>
          </a:prstGeom>
        </p:spPr>
        <p:txBody>
          <a:bodyPr wrap="square">
            <a:spAutoFit/>
          </a:bodyPr>
          <a:lstStyle/>
          <a:p>
            <a:pPr marL="342900" indent="-342900">
              <a:lnSpc>
                <a:spcPct val="150000"/>
              </a:lnSpc>
              <a:defRPr/>
            </a:pPr>
            <a:r>
              <a:rPr lang="en-US" sz="3200" b="1" dirty="0" smtClean="0">
                <a:solidFill>
                  <a:srgbClr val="C00000"/>
                </a:solidFill>
              </a:rPr>
              <a:t>Option 1:  Bifurcated Agreement</a:t>
            </a:r>
            <a:endParaRPr lang="en-US" sz="3200" dirty="0" smtClean="0">
              <a:solidFill>
                <a:srgbClr val="C00000"/>
              </a:solidFill>
            </a:endParaRPr>
          </a:p>
          <a:p>
            <a:pPr marL="342900" indent="-342900">
              <a:lnSpc>
                <a:spcPct val="150000"/>
              </a:lnSpc>
              <a:defRPr/>
            </a:pPr>
            <a:endParaRPr lang="en-US" sz="700" dirty="0" smtClean="0"/>
          </a:p>
          <a:p>
            <a:pPr marL="342900" indent="-342900">
              <a:lnSpc>
                <a:spcPct val="150000"/>
              </a:lnSpc>
              <a:defRPr/>
            </a:pPr>
            <a:r>
              <a:rPr lang="en-US" sz="2800" b="1" dirty="0" smtClean="0"/>
              <a:t>     Two separate documents: </a:t>
            </a:r>
          </a:p>
          <a:p>
            <a:pPr marL="971550" lvl="1" indent="-514350">
              <a:lnSpc>
                <a:spcPct val="150000"/>
              </a:lnSpc>
              <a:buAutoNum type="alphaUcPeriod"/>
              <a:defRPr/>
            </a:pPr>
            <a:r>
              <a:rPr lang="en-US" sz="2800" b="1" dirty="0" smtClean="0"/>
              <a:t>Declaration of Commitment </a:t>
            </a:r>
          </a:p>
          <a:p>
            <a:pPr marL="971550" lvl="1" indent="-514350">
              <a:lnSpc>
                <a:spcPct val="150000"/>
              </a:lnSpc>
              <a:buAutoNum type="alphaUcPeriod"/>
              <a:defRPr/>
            </a:pPr>
            <a:r>
              <a:rPr lang="en-US" sz="2800" b="1" dirty="0" smtClean="0"/>
              <a:t>CBP Statement of Outcomes</a:t>
            </a:r>
          </a:p>
          <a:p>
            <a:pPr marL="1428750" lvl="2" indent="-514350">
              <a:lnSpc>
                <a:spcPct val="150000"/>
              </a:lnSpc>
              <a:defRPr/>
            </a:pPr>
            <a:r>
              <a:rPr lang="en-US" sz="2000" b="1" dirty="0" smtClean="0"/>
              <a:t>(CBP </a:t>
            </a:r>
            <a:r>
              <a:rPr lang="en-US" sz="2000" b="1" dirty="0" smtClean="0"/>
              <a:t>Governance and management strategies </a:t>
            </a:r>
            <a:r>
              <a:rPr lang="en-US" sz="2000" b="1" dirty="0" smtClean="0"/>
              <a:t>developed separately)</a:t>
            </a:r>
            <a:endParaRPr lang="en-US" sz="2800" b="1" dirty="0" smtClean="0"/>
          </a:p>
          <a:p>
            <a:pPr marL="342900" indent="-342900">
              <a:lnSpc>
                <a:spcPct val="150000"/>
              </a:lnSpc>
              <a:defRPr/>
            </a:pPr>
            <a:endParaRPr lang="en-US" sz="2800" dirty="0" smtClean="0"/>
          </a:p>
          <a:p>
            <a:pPr marL="342900" indent="-342900">
              <a:lnSpc>
                <a:spcPct val="150000"/>
              </a:lnSpc>
              <a:defRPr/>
            </a:pPr>
            <a:endParaRPr lang="en-US" sz="2800" b="1"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524000" y="1354753"/>
            <a:ext cx="6553200" cy="4893647"/>
          </a:xfrm>
          <a:prstGeom prst="rect">
            <a:avLst/>
          </a:prstGeom>
        </p:spPr>
        <p:txBody>
          <a:bodyPr wrap="square">
            <a:spAutoFit/>
          </a:bodyPr>
          <a:lstStyle/>
          <a:p>
            <a:pPr marL="342900" indent="-342900">
              <a:lnSpc>
                <a:spcPct val="150000"/>
              </a:lnSpc>
              <a:defRPr/>
            </a:pPr>
            <a:r>
              <a:rPr lang="en-US" sz="2400" b="1" u="sng" dirty="0" smtClean="0"/>
              <a:t>Part A:</a:t>
            </a:r>
            <a:r>
              <a:rPr lang="en-US" sz="2400" b="1" dirty="0" smtClean="0"/>
              <a:t>  Declaration of Commitment </a:t>
            </a:r>
            <a:endParaRPr lang="en-US" sz="2400" dirty="0" smtClean="0"/>
          </a:p>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09600" y="1066800"/>
            <a:ext cx="8001000" cy="5463034"/>
          </a:xfrm>
          <a:prstGeom prst="rect">
            <a:avLst/>
          </a:prstGeom>
        </p:spPr>
        <p:txBody>
          <a:bodyPr wrap="square">
            <a:spAutoFit/>
          </a:bodyPr>
          <a:lstStyle/>
          <a:p>
            <a:pPr marL="342900" indent="-342900">
              <a:lnSpc>
                <a:spcPct val="150000"/>
              </a:lnSpc>
              <a:defRPr/>
            </a:pPr>
            <a:r>
              <a:rPr lang="en-US" sz="2400" b="1" u="sng" dirty="0" smtClean="0"/>
              <a:t>Part A:</a:t>
            </a:r>
            <a:r>
              <a:rPr lang="en-US" sz="2400" b="1" dirty="0" smtClean="0"/>
              <a:t>  Declaration of Commitment</a:t>
            </a:r>
          </a:p>
          <a:p>
            <a:endParaRPr lang="en-US" sz="900" b="1" dirty="0" smtClean="0">
              <a:solidFill>
                <a:srgbClr val="FF0000"/>
              </a:solidFill>
            </a:endParaRPr>
          </a:p>
          <a:p>
            <a:r>
              <a:rPr lang="en-US" sz="2400" b="1" dirty="0" smtClean="0">
                <a:solidFill>
                  <a:srgbClr val="C00000"/>
                </a:solidFill>
              </a:rPr>
              <a:t>Decisions: EC Membership/Signatories</a:t>
            </a:r>
            <a:endParaRPr lang="en-US" sz="2400" dirty="0" smtClean="0">
              <a:solidFill>
                <a:srgbClr val="C00000"/>
              </a:solidFill>
            </a:endParaRPr>
          </a:p>
          <a:p>
            <a:pPr marL="284163" lvl="0" indent="-284163">
              <a:buFont typeface="+mj-lt"/>
              <a:buAutoNum type="arabicPeriod"/>
            </a:pPr>
            <a:r>
              <a:rPr lang="en-US" sz="2000" u="sng" dirty="0" smtClean="0">
                <a:solidFill>
                  <a:srgbClr val="C00000"/>
                </a:solidFill>
              </a:rPr>
              <a:t>Full/Partial Membership </a:t>
            </a:r>
            <a:r>
              <a:rPr lang="en-US" sz="2000" dirty="0" smtClean="0">
                <a:solidFill>
                  <a:srgbClr val="C00000"/>
                </a:solidFill>
              </a:rPr>
              <a:t>– Are there alternatives to full membership? </a:t>
            </a:r>
          </a:p>
          <a:p>
            <a:pPr lvl="1"/>
            <a:r>
              <a:rPr lang="en-US" sz="2000" dirty="0" smtClean="0">
                <a:solidFill>
                  <a:srgbClr val="C00000"/>
                </a:solidFill>
              </a:rPr>
              <a:t>- For example can Partners sign on to only portions of the Agreement (i.e. commit to work only towards certain goals such as water quality, vital habitats or public access)?</a:t>
            </a:r>
          </a:p>
          <a:p>
            <a:pPr lvl="2"/>
            <a:r>
              <a:rPr lang="en-US" sz="2000" dirty="0" smtClean="0">
                <a:solidFill>
                  <a:srgbClr val="C00000"/>
                </a:solidFill>
              </a:rPr>
              <a:t>- If they choose this menu style approach would they be full members of the EC? Would they be full members of the PSC?</a:t>
            </a:r>
          </a:p>
          <a:p>
            <a:pPr lvl="2">
              <a:buFontTx/>
              <a:buChar char="-"/>
            </a:pPr>
            <a:r>
              <a:rPr lang="en-US" sz="2000" dirty="0" smtClean="0">
                <a:solidFill>
                  <a:srgbClr val="C00000"/>
                </a:solidFill>
              </a:rPr>
              <a:t>Must they abstain from discussion/voting on issues to which they have not agreed to work?</a:t>
            </a:r>
          </a:p>
          <a:p>
            <a:pPr lvl="2"/>
            <a:endParaRPr lang="en-US" sz="2000" dirty="0" smtClean="0">
              <a:solidFill>
                <a:srgbClr val="C00000"/>
              </a:solidFill>
            </a:endParaRPr>
          </a:p>
          <a:p>
            <a:pPr marL="457200" lvl="0" indent="-457200">
              <a:buFont typeface="+mj-lt"/>
              <a:buAutoNum type="arabicPeriod"/>
            </a:pPr>
            <a:r>
              <a:rPr lang="en-US" sz="2000" u="sng" dirty="0" smtClean="0">
                <a:solidFill>
                  <a:srgbClr val="C00000"/>
                </a:solidFill>
              </a:rPr>
              <a:t>Additional future partners</a:t>
            </a:r>
            <a:r>
              <a:rPr lang="en-US" sz="2000" dirty="0" smtClean="0">
                <a:solidFill>
                  <a:srgbClr val="C00000"/>
                </a:solidFill>
              </a:rPr>
              <a:t> if at a future time the FLC or a headwater state desires a place at the EC table, should there be a mechanism for a “late signor” to the agreement to allow for additional members? </a:t>
            </a:r>
          </a:p>
          <a:p>
            <a:pPr lvl="0"/>
            <a:endParaRPr lang="en-US" sz="2000" dirty="0" smtClean="0">
              <a:solidFill>
                <a:srgbClr val="C00000"/>
              </a:solidFill>
            </a:endParaRPr>
          </a:p>
          <a:p>
            <a:pPr marL="457200" lvl="0" indent="-457200"/>
            <a:r>
              <a:rPr lang="en-US" sz="2000" dirty="0" smtClean="0">
                <a:solidFill>
                  <a:srgbClr val="C00000"/>
                </a:solidFill>
              </a:rPr>
              <a:t>3.     Will current headwater states choose to join as full members?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295400" y="990600"/>
            <a:ext cx="6553200" cy="5924699"/>
          </a:xfrm>
          <a:prstGeom prst="rect">
            <a:avLst/>
          </a:prstGeom>
        </p:spPr>
        <p:txBody>
          <a:bodyPr wrap="square">
            <a:spAutoFit/>
          </a:bodyPr>
          <a:lstStyle/>
          <a:p>
            <a:pPr marL="342900" indent="-342900">
              <a:lnSpc>
                <a:spcPct val="150000"/>
              </a:lnSpc>
              <a:defRPr/>
            </a:pPr>
            <a:r>
              <a:rPr lang="en-US" sz="2400" b="1" u="sng" dirty="0" smtClean="0"/>
              <a:t>Part B:</a:t>
            </a:r>
            <a:r>
              <a:rPr lang="en-US" sz="2400" b="1" dirty="0" smtClean="0"/>
              <a:t>  CBP Statement of Outcomes</a:t>
            </a:r>
            <a:endParaRPr lang="en-US" b="1" dirty="0" smtClean="0"/>
          </a:p>
          <a:p>
            <a:endParaRPr lang="en-US" sz="600" b="1" dirty="0" smtClean="0"/>
          </a:p>
          <a:p>
            <a:r>
              <a:rPr lang="en-US" b="1" dirty="0" smtClean="0">
                <a:solidFill>
                  <a:schemeClr val="tx1">
                    <a:lumMod val="50000"/>
                    <a:lumOff val="50000"/>
                  </a:schemeClr>
                </a:solidFill>
              </a:rPr>
              <a:t>Sustainable Fisheries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Blue Crab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Oyster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Fisheries Outcome </a:t>
            </a:r>
            <a:endParaRPr lang="en-US" sz="1600" dirty="0" smtClean="0">
              <a:solidFill>
                <a:schemeClr val="tx1">
                  <a:lumMod val="50000"/>
                  <a:lumOff val="50000"/>
                </a:schemeClr>
              </a:solidFill>
            </a:endParaRPr>
          </a:p>
          <a:p>
            <a:endParaRPr lang="en-US" sz="700" b="1" dirty="0" smtClean="0">
              <a:solidFill>
                <a:schemeClr val="tx1">
                  <a:lumMod val="50000"/>
                  <a:lumOff val="50000"/>
                </a:schemeClr>
              </a:solidFill>
            </a:endParaRPr>
          </a:p>
          <a:p>
            <a:r>
              <a:rPr lang="en-US" b="1" dirty="0" smtClean="0">
                <a:solidFill>
                  <a:schemeClr val="tx1">
                    <a:lumMod val="50000"/>
                    <a:lumOff val="50000"/>
                  </a:schemeClr>
                </a:solidFill>
              </a:rPr>
              <a:t>Vital Habitats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Wetlands Outcome</a:t>
            </a:r>
          </a:p>
          <a:p>
            <a:pPr lvl="1"/>
            <a:r>
              <a:rPr lang="en-US" sz="1600" b="1" i="1" dirty="0" smtClean="0">
                <a:solidFill>
                  <a:schemeClr val="tx1">
                    <a:lumMod val="50000"/>
                    <a:lumOff val="50000"/>
                  </a:schemeClr>
                </a:solidFill>
              </a:rPr>
              <a:t>			Stream Restoration Outcome</a:t>
            </a:r>
          </a:p>
          <a:p>
            <a:pPr lvl="1"/>
            <a:r>
              <a:rPr lang="en-US" sz="1600" b="1" i="1" dirty="0" smtClean="0">
                <a:solidFill>
                  <a:schemeClr val="tx1">
                    <a:lumMod val="50000"/>
                    <a:lumOff val="50000"/>
                  </a:schemeClr>
                </a:solidFill>
              </a:rPr>
              <a:t>			Fish Passage Outcome</a:t>
            </a:r>
          </a:p>
          <a:p>
            <a:pPr lvl="1"/>
            <a:r>
              <a:rPr lang="en-US" sz="1600" b="1" i="1" dirty="0" smtClean="0">
                <a:solidFill>
                  <a:schemeClr val="tx1">
                    <a:lumMod val="50000"/>
                    <a:lumOff val="50000"/>
                  </a:schemeClr>
                </a:solidFill>
              </a:rPr>
              <a:t>			Submerged Aquatic Vegetation Outcome</a:t>
            </a:r>
          </a:p>
          <a:p>
            <a:pPr lvl="1"/>
            <a:r>
              <a:rPr lang="en-US" sz="1600" b="1" i="1" dirty="0" smtClean="0">
                <a:solidFill>
                  <a:schemeClr val="tx1">
                    <a:lumMod val="50000"/>
                    <a:lumOff val="50000"/>
                  </a:schemeClr>
                </a:solidFill>
              </a:rPr>
              <a:t>			Forests Outcome </a:t>
            </a:r>
          </a:p>
          <a:p>
            <a:r>
              <a:rPr lang="en-US" b="1" dirty="0" smtClean="0">
                <a:solidFill>
                  <a:schemeClr val="tx1">
                    <a:lumMod val="50000"/>
                    <a:lumOff val="50000"/>
                  </a:schemeClr>
                </a:solidFill>
              </a:rPr>
              <a:t>Water Quality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2025 WIP Outcome </a:t>
            </a:r>
          </a:p>
          <a:p>
            <a:pPr lvl="1"/>
            <a:r>
              <a:rPr lang="en-US" sz="1600" b="1" i="1" dirty="0" smtClean="0">
                <a:solidFill>
                  <a:schemeClr val="tx1">
                    <a:lumMod val="50000"/>
                    <a:lumOff val="50000"/>
                  </a:schemeClr>
                </a:solidFill>
              </a:rPr>
              <a:t>			2017 WIP Outcome </a:t>
            </a:r>
          </a:p>
          <a:p>
            <a:r>
              <a:rPr lang="en-US" b="1" dirty="0" smtClean="0">
                <a:solidFill>
                  <a:schemeClr val="tx1">
                    <a:lumMod val="50000"/>
                    <a:lumOff val="50000"/>
                  </a:schemeClr>
                </a:solidFill>
              </a:rPr>
              <a:t>Healthy Watersheds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Healthy Waters Outcome</a:t>
            </a:r>
          </a:p>
          <a:p>
            <a:r>
              <a:rPr lang="en-US" b="1" dirty="0" smtClean="0">
                <a:solidFill>
                  <a:schemeClr val="tx1">
                    <a:lumMod val="50000"/>
                    <a:lumOff val="50000"/>
                  </a:schemeClr>
                </a:solidFill>
              </a:rPr>
              <a:t>Land Conservation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Protected Lands Outcome</a:t>
            </a:r>
          </a:p>
          <a:p>
            <a:r>
              <a:rPr lang="en-US" b="1" dirty="0" smtClean="0">
                <a:solidFill>
                  <a:schemeClr val="tx1">
                    <a:lumMod val="50000"/>
                    <a:lumOff val="50000"/>
                  </a:schemeClr>
                </a:solidFill>
              </a:rPr>
              <a:t>Public Access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Public Access Site Development Outcome </a:t>
            </a:r>
          </a:p>
          <a:p>
            <a:r>
              <a:rPr lang="en-US" b="1" dirty="0" smtClean="0">
                <a:solidFill>
                  <a:schemeClr val="tx1">
                    <a:lumMod val="50000"/>
                    <a:lumOff val="50000"/>
                  </a:schemeClr>
                </a:solidFill>
              </a:rPr>
              <a:t>Environmental Literacy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Education Outcome: TBD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78553"/>
            <a:ext cx="7924800" cy="5078313"/>
          </a:xfrm>
          <a:prstGeom prst="rect">
            <a:avLst/>
          </a:prstGeom>
        </p:spPr>
        <p:txBody>
          <a:bodyPr wrap="square">
            <a:spAutoFit/>
          </a:bodyPr>
          <a:lstStyle/>
          <a:p>
            <a:pPr indent="-342900">
              <a:lnSpc>
                <a:spcPct val="150000"/>
              </a:lnSpc>
              <a:defRPr/>
            </a:pPr>
            <a:r>
              <a:rPr lang="en-US" sz="2400" b="1" u="sng" dirty="0" smtClean="0"/>
              <a:t>Part B</a:t>
            </a:r>
            <a:r>
              <a:rPr lang="en-US" sz="2400" b="1" dirty="0" smtClean="0"/>
              <a:t>:  CBP Statement of Outcomes</a:t>
            </a:r>
          </a:p>
          <a:p>
            <a:endParaRPr lang="en-US" sz="2000" dirty="0" smtClean="0"/>
          </a:p>
          <a:p>
            <a:r>
              <a:rPr lang="en-US" sz="2400" b="1" dirty="0" smtClean="0">
                <a:solidFill>
                  <a:srgbClr val="C00000"/>
                </a:solidFill>
              </a:rPr>
              <a:t>Decisions:  Agreement and Outcomes</a:t>
            </a:r>
            <a:endParaRPr lang="en-US" sz="2400" dirty="0" smtClean="0">
              <a:solidFill>
                <a:srgbClr val="C00000"/>
              </a:solidFill>
            </a:endParaRPr>
          </a:p>
          <a:p>
            <a:pPr marL="346075" lvl="0" indent="-346075">
              <a:buFont typeface="+mj-lt"/>
              <a:buAutoNum type="arabicPeriod"/>
            </a:pPr>
            <a:r>
              <a:rPr lang="en-US" sz="2400" dirty="0" smtClean="0">
                <a:solidFill>
                  <a:srgbClr val="C00000"/>
                </a:solidFill>
              </a:rPr>
              <a:t>Are Part A (Declaration) and Part B (CBP Outcomes) stand-alone documents or do they, as a package, comprise the “Chesapeake Bay Agreement?” </a:t>
            </a:r>
          </a:p>
          <a:p>
            <a:pPr marL="346075" lvl="0" indent="-346075">
              <a:buFont typeface="+mj-lt"/>
              <a:buAutoNum type="arabicPeriod"/>
            </a:pPr>
            <a:endParaRPr lang="en-US" sz="1400" dirty="0" smtClean="0">
              <a:solidFill>
                <a:srgbClr val="C00000"/>
              </a:solidFill>
            </a:endParaRPr>
          </a:p>
          <a:p>
            <a:pPr marL="346075" lvl="0" indent="-346075">
              <a:buFont typeface="+mj-lt"/>
              <a:buAutoNum type="arabicPeriod"/>
            </a:pPr>
            <a:r>
              <a:rPr lang="en-US" sz="2400" dirty="0" smtClean="0">
                <a:solidFill>
                  <a:srgbClr val="C00000"/>
                </a:solidFill>
              </a:rPr>
              <a:t>Should both Part A and Part B be developed and adopted at the same time or could the CBP Outcomes document be developed at a later time?</a:t>
            </a:r>
          </a:p>
          <a:p>
            <a:pPr marL="346075" lvl="0" indent="-346075">
              <a:buFont typeface="+mj-lt"/>
              <a:buAutoNum type="arabicPeriod"/>
            </a:pPr>
            <a:endParaRPr lang="en-US" sz="1400" dirty="0" smtClean="0">
              <a:solidFill>
                <a:srgbClr val="C00000"/>
              </a:solidFill>
            </a:endParaRPr>
          </a:p>
          <a:p>
            <a:pPr marL="346075" lvl="0" indent="-346075">
              <a:buFont typeface="+mj-lt"/>
              <a:buAutoNum type="arabicPeriod"/>
            </a:pPr>
            <a:r>
              <a:rPr lang="en-US" sz="2400" dirty="0" smtClean="0">
                <a:solidFill>
                  <a:srgbClr val="C00000"/>
                </a:solidFill>
              </a:rPr>
              <a:t>How often should the CBP Outcomes document be renewed/updated and should the EC or PSC adopt renewed outcomes?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5486117"/>
          </a:xfrm>
          <a:prstGeom prst="rect">
            <a:avLst/>
          </a:prstGeom>
        </p:spPr>
        <p:txBody>
          <a:bodyPr wrap="square">
            <a:spAutoFit/>
          </a:bodyPr>
          <a:lstStyle/>
          <a:p>
            <a:pPr indent="-342900">
              <a:lnSpc>
                <a:spcPct val="150000"/>
              </a:lnSpc>
              <a:defRPr/>
            </a:pPr>
            <a:r>
              <a:rPr lang="en-US" sz="2400" b="1" u="sng" dirty="0" smtClean="0"/>
              <a:t>Part B</a:t>
            </a:r>
            <a:r>
              <a:rPr lang="en-US" sz="2400" b="1" dirty="0" smtClean="0"/>
              <a:t>:  CBP Statement of Outcomes</a:t>
            </a:r>
          </a:p>
          <a:p>
            <a:endParaRPr lang="en-US" sz="2000" dirty="0" smtClean="0"/>
          </a:p>
          <a:p>
            <a:r>
              <a:rPr lang="en-US" sz="2400" b="1" dirty="0" smtClean="0">
                <a:solidFill>
                  <a:srgbClr val="C00000"/>
                </a:solidFill>
              </a:rPr>
              <a:t>Decision: </a:t>
            </a:r>
            <a:r>
              <a:rPr lang="en-US" sz="2400" dirty="0" smtClean="0">
                <a:solidFill>
                  <a:srgbClr val="C00000"/>
                </a:solidFill>
              </a:rPr>
              <a:t> </a:t>
            </a:r>
            <a:r>
              <a:rPr lang="en-US" sz="2400" b="1" dirty="0" smtClean="0">
                <a:solidFill>
                  <a:srgbClr val="C00000"/>
                </a:solidFill>
              </a:rPr>
              <a:t>Signing on to Outcomes</a:t>
            </a:r>
          </a:p>
          <a:p>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Should the Outcomes document be signed by the EC or PSC?</a:t>
            </a:r>
          </a:p>
          <a:p>
            <a:pPr marL="457200" lvl="0" indent="-457200">
              <a:buFont typeface="+mj-lt"/>
              <a:buAutoNum type="arabicPeriod"/>
            </a:pPr>
            <a:r>
              <a:rPr lang="en-US" sz="2400" dirty="0" smtClean="0">
                <a:solidFill>
                  <a:srgbClr val="C00000"/>
                </a:solidFill>
              </a:rPr>
              <a:t>Should the original outcomes be signed by the EC but any necessary revisions be delegated to the PSC with an annual update to the EC?</a:t>
            </a:r>
          </a:p>
          <a:p>
            <a:pPr marL="457200" lvl="0" indent="-457200">
              <a:buFont typeface="+mj-lt"/>
              <a:buAutoNum type="arabicPeriod"/>
            </a:pPr>
            <a:r>
              <a:rPr lang="en-US" sz="2400" dirty="0" smtClean="0">
                <a:solidFill>
                  <a:srgbClr val="C00000"/>
                </a:solidFill>
              </a:rPr>
              <a:t>Should partners identify in this document those outcomes they commit to working toward? </a:t>
            </a:r>
          </a:p>
          <a:p>
            <a:pPr marL="457200" lvl="0" indent="-457200">
              <a:buFont typeface="+mj-lt"/>
              <a:buAutoNum type="arabicPeriod"/>
            </a:pPr>
            <a:r>
              <a:rPr lang="en-US" sz="2400" dirty="0" smtClean="0">
                <a:solidFill>
                  <a:srgbClr val="C00000"/>
                </a:solidFill>
              </a:rPr>
              <a:t>Can partners sign on/commit only to working towards water quality goals and outcomes?</a:t>
            </a:r>
          </a:p>
          <a:p>
            <a:endParaRPr lang="en-US" sz="2000" dirty="0" smtClean="0"/>
          </a:p>
          <a:p>
            <a:endParaRPr lang="en-US" sz="105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3454792"/>
          </a:xfrm>
          <a:prstGeom prst="rect">
            <a:avLst/>
          </a:prstGeom>
        </p:spPr>
        <p:txBody>
          <a:bodyPr wrap="square">
            <a:spAutoFit/>
          </a:bodyPr>
          <a:lstStyle/>
          <a:p>
            <a:pPr indent="-342900">
              <a:lnSpc>
                <a:spcPct val="150000"/>
              </a:lnSpc>
              <a:defRPr/>
            </a:pPr>
            <a:r>
              <a:rPr lang="en-US" sz="2400" b="1" u="sng" dirty="0" smtClean="0"/>
              <a:t>Part B</a:t>
            </a:r>
            <a:r>
              <a:rPr lang="en-US" sz="2400" b="1" dirty="0" smtClean="0"/>
              <a:t>:  CBP Statement of </a:t>
            </a:r>
            <a:r>
              <a:rPr lang="en-US" sz="2400" b="1" dirty="0" smtClean="0"/>
              <a:t>Outcomes (</a:t>
            </a:r>
            <a:r>
              <a:rPr lang="en-US" sz="2400" b="1" dirty="0" smtClean="0"/>
              <a:t>or Section 4 of Comprehensive Agreement)</a:t>
            </a:r>
            <a:endParaRPr lang="en-US" sz="2400" b="1" dirty="0" smtClean="0"/>
          </a:p>
          <a:p>
            <a:endParaRPr lang="en-US" sz="2000" dirty="0" smtClean="0"/>
          </a:p>
          <a:p>
            <a:r>
              <a:rPr lang="en-US" sz="2400" b="1" dirty="0" smtClean="0">
                <a:solidFill>
                  <a:srgbClr val="C00000"/>
                </a:solidFill>
              </a:rPr>
              <a:t>Decision: </a:t>
            </a:r>
            <a:r>
              <a:rPr lang="en-US" sz="2400" dirty="0" smtClean="0">
                <a:solidFill>
                  <a:srgbClr val="C00000"/>
                </a:solidFill>
              </a:rPr>
              <a:t> </a:t>
            </a:r>
            <a:r>
              <a:rPr lang="en-US" sz="2400" b="1" dirty="0" smtClean="0">
                <a:solidFill>
                  <a:srgbClr val="C00000"/>
                </a:solidFill>
              </a:rPr>
              <a:t>Identification of Responsible Entities </a:t>
            </a:r>
          </a:p>
          <a:p>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Should the signatories sign off on </a:t>
            </a:r>
            <a:r>
              <a:rPr lang="en-US" sz="2400" dirty="0" smtClean="0">
                <a:solidFill>
                  <a:srgbClr val="C00000"/>
                </a:solidFill>
              </a:rPr>
              <a:t>each </a:t>
            </a:r>
            <a:r>
              <a:rPr lang="en-US" sz="2400" dirty="0" smtClean="0">
                <a:solidFill>
                  <a:srgbClr val="C00000"/>
                </a:solidFill>
              </a:rPr>
              <a:t>goal area and outcome </a:t>
            </a:r>
            <a:r>
              <a:rPr lang="en-US" sz="2400" dirty="0" smtClean="0">
                <a:solidFill>
                  <a:srgbClr val="C00000"/>
                </a:solidFill>
              </a:rPr>
              <a:t>they commit to working toward individually</a:t>
            </a:r>
            <a:r>
              <a:rPr lang="en-US" sz="2400" dirty="0" smtClean="0">
                <a:solidFill>
                  <a:srgbClr val="C00000"/>
                </a:solidFill>
              </a:rPr>
              <a:t>?</a:t>
            </a:r>
          </a:p>
          <a:p>
            <a:endParaRPr lang="en-US" sz="2000" dirty="0" smtClean="0"/>
          </a:p>
          <a:p>
            <a:endParaRPr lang="en-US" sz="105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5486117"/>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Governance Guidelines</a:t>
            </a:r>
          </a:p>
          <a:p>
            <a:endParaRPr lang="en-US" sz="2000" dirty="0" smtClean="0"/>
          </a:p>
          <a:p>
            <a:r>
              <a:rPr lang="en-US" sz="2400" b="1" dirty="0" smtClean="0">
                <a:solidFill>
                  <a:srgbClr val="C00000"/>
                </a:solidFill>
              </a:rPr>
              <a:t>Decisions: Governance Guidelines</a:t>
            </a:r>
          </a:p>
          <a:p>
            <a:pPr marL="457200" lvl="0" indent="-457200">
              <a:buFont typeface="+mj-lt"/>
              <a:buAutoNum type="arabicPeriod"/>
            </a:pPr>
            <a:r>
              <a:rPr lang="en-US" sz="2400" dirty="0" smtClean="0">
                <a:solidFill>
                  <a:srgbClr val="C00000"/>
                </a:solidFill>
              </a:rPr>
              <a:t>Should the Governance Guidelines be a completely separate, stand-alone document or should it be linked to the Declaration or part of the “Chesapeake Bay Agreement” package? </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What part of the organization should sign off on the document, the PSC or Management Board? </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How often should the CBP Governance document be renewed/updated? </a:t>
            </a:r>
          </a:p>
          <a:p>
            <a:endParaRPr lang="en-US" sz="2000" dirty="0" smtClean="0"/>
          </a:p>
          <a:p>
            <a:endParaRPr lang="en-US" sz="105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4008790"/>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Management Strategies</a:t>
            </a:r>
          </a:p>
          <a:p>
            <a:endParaRPr lang="en-US" sz="2000" dirty="0" smtClean="0"/>
          </a:p>
          <a:p>
            <a:r>
              <a:rPr lang="en-US" sz="2400" b="1" dirty="0" smtClean="0">
                <a:solidFill>
                  <a:srgbClr val="C00000"/>
                </a:solidFill>
              </a:rPr>
              <a:t>Decisions: Management Strategies</a:t>
            </a:r>
          </a:p>
          <a:p>
            <a:pPr marL="457200" lvl="0" indent="-457200">
              <a:buFont typeface="+mj-lt"/>
              <a:buAutoNum type="arabicPeriod"/>
            </a:pPr>
            <a:r>
              <a:rPr lang="en-US" sz="2400" dirty="0" smtClean="0">
                <a:solidFill>
                  <a:srgbClr val="C00000"/>
                </a:solidFill>
              </a:rPr>
              <a:t>Should the Partnership develop management strategies to implement actions to achieve outcomes identified in Part B of the Bifurcated Agreement (Option 1) or in the Agreement itself (Option 2)?</a:t>
            </a:r>
          </a:p>
          <a:p>
            <a:pPr marL="457200" lvl="0" indent="-457200">
              <a:buFont typeface="+mj-lt"/>
              <a:buAutoNum type="arabicPeriod"/>
            </a:pPr>
            <a:r>
              <a:rPr lang="en-US" sz="2400" dirty="0" smtClean="0">
                <a:solidFill>
                  <a:srgbClr val="C00000"/>
                </a:solidFill>
              </a:rPr>
              <a:t>What part of the organization should sign off on the document, the PSC or Management Board? </a:t>
            </a:r>
          </a:p>
          <a:p>
            <a:endParaRPr lang="en-US" sz="2000" dirty="0" smtClean="0"/>
          </a:p>
          <a:p>
            <a:endParaRPr lang="en-US" sz="105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914400" y="1143001"/>
            <a:ext cx="7162800" cy="5539978"/>
          </a:xfrm>
          <a:prstGeom prst="rect">
            <a:avLst/>
          </a:prstGeom>
        </p:spPr>
        <p:txBody>
          <a:bodyPr wrap="square">
            <a:spAutoFit/>
          </a:bodyPr>
          <a:lstStyle/>
          <a:p>
            <a:pPr indent="-342900">
              <a:lnSpc>
                <a:spcPct val="150000"/>
              </a:lnSpc>
              <a:defRPr/>
            </a:pPr>
            <a:r>
              <a:rPr lang="en-US" sz="2800" b="1" dirty="0" smtClean="0"/>
              <a:t>Option 2: Comprehensive Agreement</a:t>
            </a:r>
            <a:endParaRPr lang="en-US" sz="1600" b="1" dirty="0" smtClean="0"/>
          </a:p>
          <a:p>
            <a:r>
              <a:rPr lang="en-US" b="1" dirty="0" smtClean="0"/>
              <a:t>  </a:t>
            </a:r>
            <a:endParaRPr lang="en-US" sz="2800" b="1" dirty="0" smtClean="0"/>
          </a:p>
          <a:p>
            <a:r>
              <a:rPr lang="en-US" sz="2800" b="1" dirty="0" smtClean="0"/>
              <a:t> 2013 Chesapeake Bay Agreement</a:t>
            </a:r>
            <a:endParaRPr lang="en-US" sz="2800" dirty="0" smtClean="0"/>
          </a:p>
          <a:p>
            <a:pPr lvl="1"/>
            <a:r>
              <a:rPr lang="en-US" sz="2400" dirty="0" smtClean="0"/>
              <a:t>Section 1: Preamble </a:t>
            </a:r>
          </a:p>
          <a:p>
            <a:pPr lvl="1"/>
            <a:r>
              <a:rPr lang="en-US" sz="2400" dirty="0" smtClean="0"/>
              <a:t>Section 2: Vision </a:t>
            </a:r>
          </a:p>
          <a:p>
            <a:pPr lvl="1"/>
            <a:r>
              <a:rPr lang="en-US" sz="2400" dirty="0" smtClean="0"/>
              <a:t>Section 3: Mission </a:t>
            </a:r>
          </a:p>
          <a:p>
            <a:pPr lvl="1"/>
            <a:r>
              <a:rPr lang="en-US" sz="2400" b="1" i="1" dirty="0" smtClean="0"/>
              <a:t>Section 4: Goals and Outcomes</a:t>
            </a:r>
          </a:p>
          <a:p>
            <a:pPr lvl="1"/>
            <a:r>
              <a:rPr lang="en-US" sz="2400" dirty="0" smtClean="0"/>
              <a:t>Section 5: Membership  </a:t>
            </a:r>
          </a:p>
          <a:p>
            <a:pPr lvl="1"/>
            <a:r>
              <a:rPr lang="en-US" sz="2400" dirty="0" smtClean="0"/>
              <a:t>Section 6: Principals </a:t>
            </a:r>
          </a:p>
          <a:p>
            <a:pPr lvl="1"/>
            <a:r>
              <a:rPr lang="en-US" sz="2400" dirty="0" smtClean="0"/>
              <a:t>Section 7:  Effective Date</a:t>
            </a:r>
          </a:p>
          <a:p>
            <a:pPr lvl="1"/>
            <a:r>
              <a:rPr lang="en-US" sz="2400" dirty="0" smtClean="0"/>
              <a:t>Section 8:  Affirmation and Signatures</a:t>
            </a:r>
            <a:endParaRPr lang="en-US" sz="1400" dirty="0" smtClean="0"/>
          </a:p>
          <a:p>
            <a:pPr lvl="1"/>
            <a:r>
              <a:rPr lang="en-US" sz="1400" dirty="0" smtClean="0"/>
              <a:t> </a:t>
            </a:r>
          </a:p>
          <a:p>
            <a:pPr lvl="1"/>
            <a:r>
              <a:rPr lang="en-US" sz="2400" dirty="0" smtClean="0"/>
              <a:t>Appendix:  CBP </a:t>
            </a:r>
            <a:r>
              <a:rPr lang="en-US" sz="2400" dirty="0" smtClean="0"/>
              <a:t>Governance, Management Strategies </a:t>
            </a:r>
            <a:r>
              <a:rPr lang="en-US" sz="2400" dirty="0" smtClean="0"/>
              <a:t>(or separate document)</a:t>
            </a:r>
          </a:p>
          <a:p>
            <a:pPr lvl="1"/>
            <a:endParaRPr lang="en-US" sz="12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7467D8-3D5E-404B-8AF5-9BC08EAC08F8}" type="slidenum">
              <a:rPr lang="en-US" smtClean="0"/>
              <a:pPr/>
              <a:t>2</a:t>
            </a:fld>
            <a:endParaRPr lang="en-US" dirty="0"/>
          </a:p>
        </p:txBody>
      </p:sp>
      <p:sp>
        <p:nvSpPr>
          <p:cNvPr id="5" name="Rectangle 4"/>
          <p:cNvSpPr/>
          <p:nvPr/>
        </p:nvSpPr>
        <p:spPr>
          <a:xfrm>
            <a:off x="76200" y="152400"/>
            <a:ext cx="2819400" cy="3581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Establish GIT sub-group fully representative of all partners </a:t>
            </a:r>
          </a:p>
          <a:p>
            <a:pPr>
              <a:buFontTx/>
              <a:buChar char="-"/>
            </a:pPr>
            <a:endParaRPr lang="en-US" sz="1400" dirty="0" smtClean="0">
              <a:solidFill>
                <a:schemeClr val="bg1"/>
              </a:solidFill>
            </a:endParaRPr>
          </a:p>
          <a:p>
            <a:pPr>
              <a:buFontTx/>
              <a:buChar char="-"/>
            </a:pPr>
            <a:r>
              <a:rPr lang="en-US" sz="1400" dirty="0" smtClean="0">
                <a:solidFill>
                  <a:schemeClr val="bg1"/>
                </a:solidFill>
              </a:rPr>
              <a:t> Determine next step to finalize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Determine key </a:t>
            </a:r>
            <a:r>
              <a:rPr lang="en-US" sz="1400" dirty="0" smtClean="0">
                <a:solidFill>
                  <a:srgbClr val="92D050"/>
                </a:solidFill>
              </a:rPr>
              <a:t>governance</a:t>
            </a:r>
            <a:r>
              <a:rPr lang="en-US" sz="1400" dirty="0" smtClean="0">
                <a:solidFill>
                  <a:schemeClr val="bg1"/>
                </a:solidFill>
              </a:rPr>
              <a:t> issues</a:t>
            </a:r>
          </a:p>
          <a:p>
            <a:r>
              <a:rPr lang="en-US" sz="1400" dirty="0" smtClean="0">
                <a:solidFill>
                  <a:schemeClr val="bg1"/>
                </a:solidFill>
              </a:rPr>
              <a:t> </a:t>
            </a:r>
          </a:p>
          <a:p>
            <a:pPr>
              <a:buFontTx/>
              <a:buChar char="-"/>
            </a:pPr>
            <a:r>
              <a:rPr lang="en-US" sz="1400" dirty="0" smtClean="0">
                <a:solidFill>
                  <a:schemeClr val="bg1"/>
                </a:solidFill>
              </a:rPr>
              <a:t> Look at  issues and early decisions needed for </a:t>
            </a:r>
            <a:r>
              <a:rPr lang="en-US" sz="1400" dirty="0" smtClean="0">
                <a:solidFill>
                  <a:srgbClr val="92D050"/>
                </a:solidFill>
              </a:rPr>
              <a:t>agreement</a:t>
            </a:r>
            <a:endParaRPr lang="en-US" sz="1400" dirty="0">
              <a:solidFill>
                <a:srgbClr val="92D050"/>
              </a:solidFill>
            </a:endParaRPr>
          </a:p>
        </p:txBody>
      </p:sp>
      <p:sp>
        <p:nvSpPr>
          <p:cNvPr id="6" name="Right Arrow 5"/>
          <p:cNvSpPr/>
          <p:nvPr/>
        </p:nvSpPr>
        <p:spPr>
          <a:xfrm>
            <a:off x="2971800" y="16002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6248400" y="3429000"/>
            <a:ext cx="28194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PSC</a:t>
            </a:r>
          </a:p>
          <a:p>
            <a:pPr algn="ctr"/>
            <a:endParaRPr lang="en-US" dirty="0" smtClean="0">
              <a:solidFill>
                <a:schemeClr val="bg1"/>
              </a:solidFill>
            </a:endParaRPr>
          </a:p>
          <a:p>
            <a:pPr>
              <a:buFontTx/>
              <a:buChar char="-"/>
            </a:pPr>
            <a:r>
              <a:rPr lang="en-US" sz="1600" dirty="0" smtClean="0">
                <a:solidFill>
                  <a:schemeClr val="bg1"/>
                </a:solidFill>
              </a:rPr>
              <a:t> </a:t>
            </a:r>
            <a:r>
              <a:rPr lang="en-US" sz="1400" dirty="0" smtClean="0">
                <a:solidFill>
                  <a:schemeClr val="bg1"/>
                </a:solidFill>
              </a:rPr>
              <a:t>Adopt or recommend changes to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Provide input and guidance on key </a:t>
            </a:r>
            <a:r>
              <a:rPr lang="en-US" sz="1400" dirty="0" smtClean="0">
                <a:solidFill>
                  <a:srgbClr val="92D050"/>
                </a:solidFill>
              </a:rPr>
              <a:t>governance </a:t>
            </a:r>
            <a:r>
              <a:rPr lang="en-US" sz="1400" dirty="0" smtClean="0">
                <a:solidFill>
                  <a:schemeClr val="bg1"/>
                </a:solidFill>
              </a:rPr>
              <a:t> issues</a:t>
            </a:r>
          </a:p>
          <a:p>
            <a:pPr>
              <a:buFontTx/>
              <a:buChar char="-"/>
            </a:pPr>
            <a:endParaRPr lang="en-US" sz="1400" dirty="0" smtClean="0">
              <a:solidFill>
                <a:schemeClr val="bg1"/>
              </a:solidFill>
            </a:endParaRPr>
          </a:p>
          <a:p>
            <a:pPr>
              <a:buFontTx/>
              <a:buChar char="-"/>
            </a:pPr>
            <a:r>
              <a:rPr lang="en-US" sz="1400" dirty="0" smtClean="0">
                <a:solidFill>
                  <a:schemeClr val="bg1"/>
                </a:solidFill>
              </a:rPr>
              <a:t> Select style of </a:t>
            </a:r>
            <a:r>
              <a:rPr lang="en-US" sz="1400" dirty="0" smtClean="0">
                <a:solidFill>
                  <a:srgbClr val="92D050"/>
                </a:solidFill>
              </a:rPr>
              <a:t>agreement </a:t>
            </a:r>
            <a:r>
              <a:rPr lang="en-US" sz="1400" dirty="0" smtClean="0">
                <a:solidFill>
                  <a:schemeClr val="bg1"/>
                </a:solidFill>
              </a:rPr>
              <a:t>&amp; provide guidance for EC directive </a:t>
            </a:r>
          </a:p>
        </p:txBody>
      </p:sp>
      <p:sp>
        <p:nvSpPr>
          <p:cNvPr id="8" name="Rectangle 7"/>
          <p:cNvSpPr/>
          <p:nvPr/>
        </p:nvSpPr>
        <p:spPr>
          <a:xfrm>
            <a:off x="3124200" y="3886200"/>
            <a:ext cx="25146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Build out PSC selected options</a:t>
            </a:r>
          </a:p>
          <a:p>
            <a:pPr>
              <a:buFontTx/>
              <a:buChar char="-"/>
            </a:pPr>
            <a:endParaRPr lang="en-US" sz="1400" dirty="0" smtClean="0">
              <a:solidFill>
                <a:schemeClr val="bg1"/>
              </a:solidFill>
            </a:endParaRPr>
          </a:p>
          <a:p>
            <a:pPr>
              <a:buFontTx/>
              <a:buChar char="-"/>
            </a:pPr>
            <a:r>
              <a:rPr lang="en-US" sz="1400" dirty="0" smtClean="0">
                <a:solidFill>
                  <a:schemeClr val="bg1"/>
                </a:solidFill>
              </a:rPr>
              <a:t> Coordinate with other GITs to finalize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Develop EC directive ---including </a:t>
            </a:r>
            <a:r>
              <a:rPr lang="en-US" sz="1400" dirty="0" smtClean="0">
                <a:solidFill>
                  <a:srgbClr val="92D050"/>
                </a:solidFill>
              </a:rPr>
              <a:t>governance</a:t>
            </a:r>
            <a:r>
              <a:rPr lang="en-US" sz="1400" dirty="0" smtClean="0">
                <a:solidFill>
                  <a:schemeClr val="bg1"/>
                </a:solidFill>
              </a:rPr>
              <a:t> and alignment leading to new </a:t>
            </a:r>
            <a:r>
              <a:rPr lang="en-US" sz="1400" dirty="0" smtClean="0">
                <a:solidFill>
                  <a:srgbClr val="92D050"/>
                </a:solidFill>
              </a:rPr>
              <a:t>agreement</a:t>
            </a:r>
          </a:p>
        </p:txBody>
      </p:sp>
      <p:sp>
        <p:nvSpPr>
          <p:cNvPr id="9" name="TextBox 8"/>
          <p:cNvSpPr txBox="1"/>
          <p:nvPr/>
        </p:nvSpPr>
        <p:spPr>
          <a:xfrm>
            <a:off x="3200400" y="76200"/>
            <a:ext cx="2819400" cy="1015663"/>
          </a:xfrm>
          <a:prstGeom prst="rect">
            <a:avLst/>
          </a:prstGeom>
          <a:noFill/>
        </p:spPr>
        <p:txBody>
          <a:bodyPr wrap="square" rtlCol="0">
            <a:spAutoFit/>
          </a:bodyPr>
          <a:lstStyle/>
          <a:p>
            <a:pPr algn="ctr"/>
            <a:r>
              <a:rPr lang="en-US" sz="2000" i="1" dirty="0" smtClean="0">
                <a:solidFill>
                  <a:srgbClr val="FF0000"/>
                </a:solidFill>
                <a:ea typeface="Batang" pitchFamily="18" charset="-127"/>
              </a:rPr>
              <a:t>Proposed Outline for Alignment Process</a:t>
            </a:r>
          </a:p>
          <a:p>
            <a:pPr algn="ctr"/>
            <a:endParaRPr lang="en-US" sz="2000" i="1" dirty="0" smtClean="0">
              <a:solidFill>
                <a:schemeClr val="accent6">
                  <a:lumMod val="75000"/>
                </a:schemeClr>
              </a:solidFill>
              <a:ea typeface="Batang" pitchFamily="18" charset="-127"/>
            </a:endParaRPr>
          </a:p>
        </p:txBody>
      </p:sp>
      <p:sp>
        <p:nvSpPr>
          <p:cNvPr id="10" name="Rectangle 9"/>
          <p:cNvSpPr/>
          <p:nvPr/>
        </p:nvSpPr>
        <p:spPr>
          <a:xfrm>
            <a:off x="76200" y="3886200"/>
            <a:ext cx="2438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PSC</a:t>
            </a:r>
          </a:p>
          <a:p>
            <a:pPr algn="ctr"/>
            <a:endParaRPr lang="en-US" dirty="0" smtClean="0">
              <a:solidFill>
                <a:schemeClr val="bg1"/>
              </a:solidFill>
            </a:endParaRPr>
          </a:p>
          <a:p>
            <a:pPr>
              <a:buFontTx/>
              <a:buChar char="-"/>
            </a:pPr>
            <a:r>
              <a:rPr lang="en-US" sz="1600" dirty="0" smtClean="0">
                <a:solidFill>
                  <a:schemeClr val="bg1"/>
                </a:solidFill>
              </a:rPr>
              <a:t>  Final adoption of </a:t>
            </a:r>
            <a:r>
              <a:rPr lang="en-US" sz="1600" dirty="0" smtClean="0">
                <a:solidFill>
                  <a:srgbClr val="92D050"/>
                </a:solidFill>
              </a:rPr>
              <a:t>goals</a:t>
            </a:r>
          </a:p>
          <a:p>
            <a:pPr>
              <a:buFontTx/>
              <a:buChar char="-"/>
            </a:pPr>
            <a:endParaRPr lang="en-US" sz="1600" dirty="0" smtClean="0">
              <a:solidFill>
                <a:schemeClr val="bg1"/>
              </a:solidFill>
            </a:endParaRPr>
          </a:p>
          <a:p>
            <a:pPr>
              <a:buFontTx/>
              <a:buChar char="-"/>
            </a:pPr>
            <a:r>
              <a:rPr lang="en-US" sz="1600" dirty="0" smtClean="0">
                <a:solidFill>
                  <a:schemeClr val="bg1"/>
                </a:solidFill>
              </a:rPr>
              <a:t>  Approve final directive content for adoption at 2013 EC Meeting</a:t>
            </a:r>
            <a:endParaRPr lang="en-US" sz="1400" dirty="0" smtClean="0">
              <a:solidFill>
                <a:schemeClr val="bg1"/>
              </a:solidFill>
            </a:endParaRPr>
          </a:p>
          <a:p>
            <a:pPr>
              <a:buFontTx/>
              <a:buChar char="-"/>
            </a:pPr>
            <a:endParaRPr lang="en-US" sz="1400" dirty="0" smtClean="0">
              <a:solidFill>
                <a:schemeClr val="bg1"/>
              </a:solidFill>
            </a:endParaRPr>
          </a:p>
        </p:txBody>
      </p:sp>
      <p:sp>
        <p:nvSpPr>
          <p:cNvPr id="11" name="Right Arrow 10"/>
          <p:cNvSpPr/>
          <p:nvPr/>
        </p:nvSpPr>
        <p:spPr>
          <a:xfrm rot="10800000">
            <a:off x="2590800" y="48006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505200" y="1219200"/>
            <a:ext cx="2133600" cy="18288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MB</a:t>
            </a:r>
          </a:p>
          <a:p>
            <a:pPr algn="ctr"/>
            <a:endParaRPr lang="en-US" dirty="0" smtClean="0">
              <a:solidFill>
                <a:schemeClr val="bg1"/>
              </a:solidFill>
            </a:endParaRPr>
          </a:p>
          <a:p>
            <a:pPr>
              <a:buFontTx/>
              <a:buChar char="-"/>
            </a:pPr>
            <a:r>
              <a:rPr lang="en-US" sz="1600" dirty="0" smtClean="0">
                <a:solidFill>
                  <a:schemeClr val="bg1"/>
                </a:solidFill>
              </a:rPr>
              <a:t> Receive MB Input</a:t>
            </a:r>
          </a:p>
        </p:txBody>
      </p:sp>
      <p:sp>
        <p:nvSpPr>
          <p:cNvPr id="13" name="TextBox 12"/>
          <p:cNvSpPr txBox="1"/>
          <p:nvPr/>
        </p:nvSpPr>
        <p:spPr>
          <a:xfrm>
            <a:off x="457200" y="152400"/>
            <a:ext cx="2057400" cy="307777"/>
          </a:xfrm>
          <a:prstGeom prst="rect">
            <a:avLst/>
          </a:prstGeom>
          <a:noFill/>
        </p:spPr>
        <p:txBody>
          <a:bodyPr wrap="square" rtlCol="0">
            <a:spAutoFit/>
          </a:bodyPr>
          <a:lstStyle/>
          <a:p>
            <a:pPr algn="ctr"/>
            <a:r>
              <a:rPr lang="en-US" sz="1400" dirty="0" smtClean="0">
                <a:solidFill>
                  <a:srgbClr val="FFFF00"/>
                </a:solidFill>
              </a:rPr>
              <a:t>December - January</a:t>
            </a:r>
            <a:endParaRPr lang="en-US" sz="1400" dirty="0">
              <a:solidFill>
                <a:srgbClr val="FFFF00"/>
              </a:solidFill>
            </a:endParaRPr>
          </a:p>
        </p:txBody>
      </p:sp>
      <p:sp>
        <p:nvSpPr>
          <p:cNvPr id="14" name="TextBox 13"/>
          <p:cNvSpPr txBox="1"/>
          <p:nvPr/>
        </p:nvSpPr>
        <p:spPr>
          <a:xfrm>
            <a:off x="3505200" y="1219200"/>
            <a:ext cx="2057400" cy="307777"/>
          </a:xfrm>
          <a:prstGeom prst="rect">
            <a:avLst/>
          </a:prstGeom>
          <a:noFill/>
        </p:spPr>
        <p:txBody>
          <a:bodyPr wrap="square" rtlCol="0">
            <a:spAutoFit/>
          </a:bodyPr>
          <a:lstStyle/>
          <a:p>
            <a:pPr algn="ctr"/>
            <a:r>
              <a:rPr lang="en-US" sz="1400" dirty="0" smtClean="0">
                <a:solidFill>
                  <a:srgbClr val="FFFF00"/>
                </a:solidFill>
              </a:rPr>
              <a:t>January 10</a:t>
            </a:r>
            <a:r>
              <a:rPr lang="en-US" sz="1400" baseline="30000" dirty="0" smtClean="0">
                <a:solidFill>
                  <a:srgbClr val="FFFF00"/>
                </a:solidFill>
              </a:rPr>
              <a:t>th</a:t>
            </a:r>
            <a:r>
              <a:rPr lang="en-US" sz="1400" dirty="0" smtClean="0">
                <a:solidFill>
                  <a:srgbClr val="FFFF00"/>
                </a:solidFill>
              </a:rPr>
              <a:t> MB Meeting</a:t>
            </a:r>
            <a:endParaRPr lang="en-US" sz="1400" dirty="0">
              <a:solidFill>
                <a:srgbClr val="FFFF00"/>
              </a:solidFill>
            </a:endParaRPr>
          </a:p>
        </p:txBody>
      </p:sp>
      <p:sp>
        <p:nvSpPr>
          <p:cNvPr id="15" name="TextBox 14"/>
          <p:cNvSpPr txBox="1"/>
          <p:nvPr/>
        </p:nvSpPr>
        <p:spPr>
          <a:xfrm>
            <a:off x="6629400" y="3426023"/>
            <a:ext cx="2057400" cy="307777"/>
          </a:xfrm>
          <a:prstGeom prst="rect">
            <a:avLst/>
          </a:prstGeom>
          <a:noFill/>
        </p:spPr>
        <p:txBody>
          <a:bodyPr wrap="square" rtlCol="0">
            <a:spAutoFit/>
          </a:bodyPr>
          <a:lstStyle/>
          <a:p>
            <a:pPr algn="ctr"/>
            <a:r>
              <a:rPr lang="en-US" sz="1400" dirty="0" smtClean="0">
                <a:solidFill>
                  <a:srgbClr val="FFFF00"/>
                </a:solidFill>
              </a:rPr>
              <a:t>March PSC Meeting</a:t>
            </a:r>
            <a:endParaRPr lang="en-US" sz="1400" dirty="0">
              <a:solidFill>
                <a:srgbClr val="FFFF00"/>
              </a:solidFill>
            </a:endParaRPr>
          </a:p>
        </p:txBody>
      </p:sp>
      <p:sp>
        <p:nvSpPr>
          <p:cNvPr id="16" name="TextBox 15"/>
          <p:cNvSpPr txBox="1"/>
          <p:nvPr/>
        </p:nvSpPr>
        <p:spPr>
          <a:xfrm>
            <a:off x="3429000" y="3886200"/>
            <a:ext cx="2057400" cy="307777"/>
          </a:xfrm>
          <a:prstGeom prst="rect">
            <a:avLst/>
          </a:prstGeom>
          <a:noFill/>
        </p:spPr>
        <p:txBody>
          <a:bodyPr wrap="square" rtlCol="0">
            <a:spAutoFit/>
          </a:bodyPr>
          <a:lstStyle/>
          <a:p>
            <a:pPr algn="ctr"/>
            <a:r>
              <a:rPr lang="en-US" sz="1400" dirty="0" smtClean="0">
                <a:solidFill>
                  <a:srgbClr val="FFFF00"/>
                </a:solidFill>
              </a:rPr>
              <a:t>March - April</a:t>
            </a:r>
            <a:endParaRPr lang="en-US" sz="1400" dirty="0">
              <a:solidFill>
                <a:srgbClr val="FFFF00"/>
              </a:solidFill>
            </a:endParaRPr>
          </a:p>
        </p:txBody>
      </p:sp>
      <p:sp>
        <p:nvSpPr>
          <p:cNvPr id="17" name="Rectangle 16"/>
          <p:cNvSpPr/>
          <p:nvPr/>
        </p:nvSpPr>
        <p:spPr>
          <a:xfrm>
            <a:off x="6248400" y="152400"/>
            <a:ext cx="2819400" cy="2819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Coordinate effort with GITs to finalize proposed new </a:t>
            </a:r>
            <a:r>
              <a:rPr lang="en-US" sz="1400" dirty="0" smtClean="0">
                <a:solidFill>
                  <a:srgbClr val="92D050"/>
                </a:solidFill>
              </a:rPr>
              <a:t>goals</a:t>
            </a:r>
            <a:r>
              <a:rPr lang="en-US" sz="1400" dirty="0" smtClean="0">
                <a:solidFill>
                  <a:schemeClr val="bg1"/>
                </a:solidFill>
              </a:rPr>
              <a:t> </a:t>
            </a:r>
          </a:p>
          <a:p>
            <a:pPr>
              <a:buFontTx/>
              <a:buChar char="-"/>
            </a:pPr>
            <a:endParaRPr lang="en-US" sz="1400" dirty="0" smtClean="0">
              <a:solidFill>
                <a:schemeClr val="bg1"/>
              </a:solidFill>
            </a:endParaRPr>
          </a:p>
          <a:p>
            <a:pPr>
              <a:buFontTx/>
              <a:buChar char="-"/>
            </a:pPr>
            <a:r>
              <a:rPr lang="en-US" sz="1400" dirty="0" smtClean="0">
                <a:solidFill>
                  <a:schemeClr val="bg1"/>
                </a:solidFill>
              </a:rPr>
              <a:t> Build out potential </a:t>
            </a:r>
            <a:r>
              <a:rPr lang="en-US" sz="1400" dirty="0" smtClean="0">
                <a:solidFill>
                  <a:srgbClr val="92D050"/>
                </a:solidFill>
              </a:rPr>
              <a:t>governance</a:t>
            </a:r>
            <a:r>
              <a:rPr lang="en-US" sz="1400" dirty="0" smtClean="0">
                <a:solidFill>
                  <a:schemeClr val="bg1"/>
                </a:solidFill>
              </a:rPr>
              <a:t> options</a:t>
            </a:r>
          </a:p>
          <a:p>
            <a:pPr>
              <a:buFontTx/>
              <a:buChar char="-"/>
            </a:pPr>
            <a:endParaRPr lang="en-US" sz="1400" dirty="0" smtClean="0">
              <a:solidFill>
                <a:schemeClr val="bg1"/>
              </a:solidFill>
            </a:endParaRPr>
          </a:p>
          <a:p>
            <a:pPr>
              <a:buFontTx/>
              <a:buChar char="-"/>
            </a:pPr>
            <a:r>
              <a:rPr lang="en-US" sz="1400" dirty="0" smtClean="0">
                <a:solidFill>
                  <a:schemeClr val="bg1"/>
                </a:solidFill>
              </a:rPr>
              <a:t> Build out options for potential new </a:t>
            </a:r>
            <a:r>
              <a:rPr lang="en-US" sz="1400" dirty="0" smtClean="0">
                <a:solidFill>
                  <a:srgbClr val="92D050"/>
                </a:solidFill>
              </a:rPr>
              <a:t>agreement</a:t>
            </a:r>
          </a:p>
        </p:txBody>
      </p:sp>
      <p:sp>
        <p:nvSpPr>
          <p:cNvPr id="18" name="Right Arrow 17"/>
          <p:cNvSpPr/>
          <p:nvPr/>
        </p:nvSpPr>
        <p:spPr>
          <a:xfrm>
            <a:off x="5715000" y="16002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304800" y="3886200"/>
            <a:ext cx="2057400" cy="307777"/>
          </a:xfrm>
          <a:prstGeom prst="rect">
            <a:avLst/>
          </a:prstGeom>
          <a:noFill/>
        </p:spPr>
        <p:txBody>
          <a:bodyPr wrap="square" rtlCol="0">
            <a:spAutoFit/>
          </a:bodyPr>
          <a:lstStyle/>
          <a:p>
            <a:pPr algn="ctr"/>
            <a:r>
              <a:rPr lang="en-US" sz="1400" dirty="0" smtClean="0">
                <a:solidFill>
                  <a:srgbClr val="FFFF00"/>
                </a:solidFill>
              </a:rPr>
              <a:t>April PSC Meeting</a:t>
            </a:r>
            <a:endParaRPr lang="en-US" sz="1400" dirty="0">
              <a:solidFill>
                <a:srgbClr val="FFFF00"/>
              </a:solidFill>
            </a:endParaRPr>
          </a:p>
        </p:txBody>
      </p:sp>
      <p:sp>
        <p:nvSpPr>
          <p:cNvPr id="20" name="TextBox 19"/>
          <p:cNvSpPr txBox="1"/>
          <p:nvPr/>
        </p:nvSpPr>
        <p:spPr>
          <a:xfrm>
            <a:off x="6629400" y="152400"/>
            <a:ext cx="2057400" cy="307777"/>
          </a:xfrm>
          <a:prstGeom prst="rect">
            <a:avLst/>
          </a:prstGeom>
          <a:noFill/>
        </p:spPr>
        <p:txBody>
          <a:bodyPr wrap="square" rtlCol="0">
            <a:spAutoFit/>
          </a:bodyPr>
          <a:lstStyle/>
          <a:p>
            <a:pPr algn="ctr"/>
            <a:r>
              <a:rPr lang="en-US" sz="1400" dirty="0" smtClean="0">
                <a:solidFill>
                  <a:srgbClr val="FFFF00"/>
                </a:solidFill>
              </a:rPr>
              <a:t>January</a:t>
            </a:r>
            <a:endParaRPr lang="en-US" sz="1400" dirty="0">
              <a:solidFill>
                <a:srgbClr val="FFFF00"/>
              </a:solidFill>
            </a:endParaRPr>
          </a:p>
        </p:txBody>
      </p:sp>
      <p:sp>
        <p:nvSpPr>
          <p:cNvPr id="21" name="Right Arrow 20"/>
          <p:cNvSpPr/>
          <p:nvPr/>
        </p:nvSpPr>
        <p:spPr>
          <a:xfrm rot="10800000">
            <a:off x="5715001" y="48006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Up-Down Arrow 21"/>
          <p:cNvSpPr/>
          <p:nvPr/>
        </p:nvSpPr>
        <p:spPr>
          <a:xfrm>
            <a:off x="7467600" y="2895600"/>
            <a:ext cx="381000" cy="533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p:cNvSpPr/>
          <p:nvPr/>
        </p:nvSpPr>
        <p:spPr>
          <a:xfrm>
            <a:off x="3581400" y="3200400"/>
            <a:ext cx="2419517" cy="646331"/>
          </a:xfrm>
          <a:prstGeom prst="rect">
            <a:avLst/>
          </a:prstGeom>
        </p:spPr>
        <p:txBody>
          <a:bodyPr wrap="square">
            <a:spAutoFit/>
          </a:bodyPr>
          <a:lstStyle/>
          <a:p>
            <a:r>
              <a:rPr lang="en-US" b="1" dirty="0" smtClean="0">
                <a:solidFill>
                  <a:schemeClr val="accent6">
                    <a:lumMod val="75000"/>
                  </a:schemeClr>
                </a:solidFill>
              </a:rPr>
              <a:t>                You Are Here…</a:t>
            </a:r>
          </a:p>
          <a:p>
            <a:r>
              <a:rPr lang="en-US" b="1" dirty="0" smtClean="0">
                <a:solidFill>
                  <a:schemeClr val="accent6">
                    <a:lumMod val="75000"/>
                  </a:schemeClr>
                </a:solidFill>
              </a:rPr>
              <a:t>and here</a:t>
            </a:r>
          </a:p>
        </p:txBody>
      </p:sp>
      <p:sp>
        <p:nvSpPr>
          <p:cNvPr id="44" name="Rectangle 43"/>
          <p:cNvSpPr/>
          <p:nvPr/>
        </p:nvSpPr>
        <p:spPr>
          <a:xfrm>
            <a:off x="7885748" y="2990334"/>
            <a:ext cx="1080745" cy="369332"/>
          </a:xfrm>
          <a:prstGeom prst="rect">
            <a:avLst/>
          </a:prstGeom>
        </p:spPr>
        <p:txBody>
          <a:bodyPr wrap="none">
            <a:spAutoFit/>
          </a:bodyPr>
          <a:lstStyle/>
          <a:p>
            <a:r>
              <a:rPr lang="en-US" b="1" dirty="0" smtClean="0">
                <a:solidFill>
                  <a:schemeClr val="accent6">
                    <a:lumMod val="75000"/>
                  </a:schemeClr>
                </a:solidFill>
              </a:rPr>
              <a:t>MB Input</a:t>
            </a:r>
          </a:p>
        </p:txBody>
      </p:sp>
      <p:sp>
        <p:nvSpPr>
          <p:cNvPr id="45" name="Rectangle 44"/>
          <p:cNvSpPr/>
          <p:nvPr/>
        </p:nvSpPr>
        <p:spPr>
          <a:xfrm>
            <a:off x="5599748" y="4196834"/>
            <a:ext cx="684803" cy="646331"/>
          </a:xfrm>
          <a:prstGeom prst="rect">
            <a:avLst/>
          </a:prstGeom>
        </p:spPr>
        <p:txBody>
          <a:bodyPr wrap="none">
            <a:spAutoFit/>
          </a:bodyPr>
          <a:lstStyle/>
          <a:p>
            <a:pPr algn="ctr"/>
            <a:r>
              <a:rPr lang="en-US" dirty="0" smtClean="0">
                <a:solidFill>
                  <a:srgbClr val="00B050"/>
                </a:solidFill>
              </a:rPr>
              <a:t>MB </a:t>
            </a:r>
          </a:p>
          <a:p>
            <a:pPr algn="ctr"/>
            <a:r>
              <a:rPr lang="en-US" dirty="0" smtClean="0">
                <a:solidFill>
                  <a:srgbClr val="00B050"/>
                </a:solidFill>
              </a:rPr>
              <a:t>Input</a:t>
            </a:r>
          </a:p>
        </p:txBody>
      </p:sp>
      <p:sp>
        <p:nvSpPr>
          <p:cNvPr id="46" name="Rectangle 45"/>
          <p:cNvSpPr/>
          <p:nvPr/>
        </p:nvSpPr>
        <p:spPr>
          <a:xfrm>
            <a:off x="2462848" y="4209534"/>
            <a:ext cx="684803" cy="646331"/>
          </a:xfrm>
          <a:prstGeom prst="rect">
            <a:avLst/>
          </a:prstGeom>
        </p:spPr>
        <p:txBody>
          <a:bodyPr wrap="none">
            <a:spAutoFit/>
          </a:bodyPr>
          <a:lstStyle/>
          <a:p>
            <a:pPr algn="ctr"/>
            <a:r>
              <a:rPr lang="en-US" dirty="0" smtClean="0">
                <a:solidFill>
                  <a:srgbClr val="00B050"/>
                </a:solidFill>
              </a:rPr>
              <a:t>MB </a:t>
            </a:r>
          </a:p>
          <a:p>
            <a:pPr algn="ctr"/>
            <a:r>
              <a:rPr lang="en-US" dirty="0" smtClean="0">
                <a:solidFill>
                  <a:srgbClr val="00B050"/>
                </a:solidFill>
              </a:rPr>
              <a:t>Input</a:t>
            </a:r>
          </a:p>
        </p:txBody>
      </p:sp>
      <p:sp>
        <p:nvSpPr>
          <p:cNvPr id="27" name="Chevron 26"/>
          <p:cNvSpPr/>
          <p:nvPr/>
        </p:nvSpPr>
        <p:spPr>
          <a:xfrm>
            <a:off x="5943600" y="3352800"/>
            <a:ext cx="254000" cy="241300"/>
          </a:xfrm>
          <a:prstGeom prst="chevron">
            <a:avLst/>
          </a:prstGeom>
          <a:solidFill>
            <a:schemeClr val="accent6">
              <a:lumMod val="75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6">
                  <a:lumMod val="75000"/>
                </a:schemeClr>
              </a:solidFill>
            </a:endParaRPr>
          </a:p>
        </p:txBody>
      </p:sp>
      <p:sp>
        <p:nvSpPr>
          <p:cNvPr id="26" name="Chevron 25"/>
          <p:cNvSpPr/>
          <p:nvPr/>
        </p:nvSpPr>
        <p:spPr>
          <a:xfrm rot="5400000">
            <a:off x="4534859" y="3597275"/>
            <a:ext cx="260350" cy="228600"/>
          </a:xfrm>
          <a:prstGeom prst="chevron">
            <a:avLst/>
          </a:prstGeom>
          <a:solidFill>
            <a:schemeClr val="accent6">
              <a:lumMod val="75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6">
                  <a:lumMod val="75000"/>
                </a:schemeClr>
              </a:solidFill>
            </a:endParaRPr>
          </a:p>
        </p:txBody>
      </p:sp>
    </p:spTree>
    <p:extLst>
      <p:ext uri="{BB962C8B-B14F-4D97-AF65-F5344CB8AC3E}">
        <p14:creationId xmlns:p14="http://schemas.microsoft.com/office/powerpoint/2010/main" xmlns="" val="1833656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914400" y="1143001"/>
            <a:ext cx="7162800" cy="4370427"/>
          </a:xfrm>
          <a:prstGeom prst="rect">
            <a:avLst/>
          </a:prstGeom>
        </p:spPr>
        <p:txBody>
          <a:bodyPr wrap="square">
            <a:spAutoFit/>
          </a:bodyPr>
          <a:lstStyle/>
          <a:p>
            <a:pPr indent="-342900">
              <a:lnSpc>
                <a:spcPct val="150000"/>
              </a:lnSpc>
              <a:defRPr/>
            </a:pPr>
            <a:r>
              <a:rPr lang="en-US" sz="2800" b="1" u="sng" dirty="0" smtClean="0"/>
              <a:t>Option 2</a:t>
            </a:r>
            <a:r>
              <a:rPr lang="en-US" sz="2800" b="1" dirty="0" smtClean="0"/>
              <a:t>: Comprehensive Agreement</a:t>
            </a:r>
          </a:p>
          <a:p>
            <a:endParaRPr lang="en-US" sz="800" dirty="0" smtClean="0"/>
          </a:p>
          <a:p>
            <a:endParaRPr lang="en-US" sz="800" dirty="0" smtClean="0"/>
          </a:p>
          <a:p>
            <a:endParaRPr lang="en-US" sz="800" dirty="0" smtClean="0"/>
          </a:p>
          <a:p>
            <a:endParaRPr lang="en-US" sz="800" dirty="0" smtClean="0"/>
          </a:p>
          <a:p>
            <a:r>
              <a:rPr lang="en-US" sz="2400" b="1" dirty="0" smtClean="0">
                <a:solidFill>
                  <a:srgbClr val="C00000"/>
                </a:solidFill>
              </a:rPr>
              <a:t>Decision</a:t>
            </a:r>
            <a:r>
              <a:rPr lang="en-US" sz="2400" dirty="0" smtClean="0">
                <a:solidFill>
                  <a:srgbClr val="C00000"/>
                </a:solidFill>
              </a:rPr>
              <a:t>:  </a:t>
            </a:r>
            <a:r>
              <a:rPr lang="en-US" sz="2400" b="1" dirty="0" smtClean="0">
                <a:solidFill>
                  <a:srgbClr val="C00000"/>
                </a:solidFill>
              </a:rPr>
              <a:t>Frequency of Agreement/Goals Renewal</a:t>
            </a:r>
            <a:r>
              <a:rPr lang="en-US" sz="2400" dirty="0" smtClean="0">
                <a:solidFill>
                  <a:srgbClr val="C00000"/>
                </a:solidFill>
              </a:rPr>
              <a:t> </a:t>
            </a:r>
          </a:p>
          <a:p>
            <a:endParaRPr lang="en-US" sz="2400" dirty="0" smtClean="0">
              <a:solidFill>
                <a:srgbClr val="C00000"/>
              </a:solidFill>
            </a:endParaRPr>
          </a:p>
          <a:p>
            <a:pPr marL="457200" indent="-457200">
              <a:buFont typeface="Arial" pitchFamily="34" charset="0"/>
              <a:buChar char="•"/>
            </a:pPr>
            <a:r>
              <a:rPr lang="en-US" sz="2400" dirty="0" smtClean="0">
                <a:solidFill>
                  <a:srgbClr val="C00000"/>
                </a:solidFill>
              </a:rPr>
              <a:t>How frequently would this agreement type be updated so that goals, outcomes, indicators and measures remain current?”</a:t>
            </a:r>
          </a:p>
          <a:p>
            <a:endParaRPr lang="en-US" sz="2400" b="1" dirty="0" smtClean="0">
              <a:solidFill>
                <a:srgbClr val="C00000"/>
              </a:solidFill>
            </a:endParaRPr>
          </a:p>
          <a:p>
            <a:endParaRPr lang="en-US" sz="2400" dirty="0" smtClean="0"/>
          </a:p>
          <a:p>
            <a:pPr lvl="1"/>
            <a:endParaRPr lang="en-US" sz="2400" dirty="0" smtClean="0"/>
          </a:p>
          <a:p>
            <a:pPr lvl="1"/>
            <a:endParaRPr lang="en-US" sz="12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6278642"/>
          </a:xfrm>
          <a:prstGeom prst="rect">
            <a:avLst/>
          </a:prstGeom>
        </p:spPr>
        <p:txBody>
          <a:bodyPr wrap="square">
            <a:spAutoFit/>
          </a:bodyPr>
          <a:lstStyle/>
          <a:p>
            <a:pPr indent="-342900">
              <a:lnSpc>
                <a:spcPct val="150000"/>
              </a:lnSpc>
              <a:defRPr/>
            </a:pPr>
            <a:r>
              <a:rPr lang="en-US" sz="2800" b="1" dirty="0" smtClean="0"/>
              <a:t>Additional Decision Points </a:t>
            </a:r>
          </a:p>
          <a:p>
            <a:endParaRPr lang="en-US" sz="800" dirty="0" smtClean="0"/>
          </a:p>
          <a:p>
            <a:r>
              <a:rPr lang="en-US" sz="2400" b="1" dirty="0" smtClean="0"/>
              <a:t>TMDL Governance</a:t>
            </a:r>
            <a:endParaRPr lang="en-US" sz="1400" dirty="0" smtClean="0"/>
          </a:p>
          <a:p>
            <a:r>
              <a:rPr lang="en-US" sz="1200" b="1" dirty="0" smtClean="0"/>
              <a:t> </a:t>
            </a:r>
            <a:endParaRPr lang="en-US" sz="1200" dirty="0" smtClean="0"/>
          </a:p>
          <a:p>
            <a:r>
              <a:rPr lang="en-US" sz="2200" b="1" dirty="0" smtClean="0">
                <a:solidFill>
                  <a:srgbClr val="C00000"/>
                </a:solidFill>
              </a:rPr>
              <a:t>Decision:  Treatment of TMDL issues in the Partnership</a:t>
            </a:r>
            <a:endParaRPr lang="en-US" sz="900" dirty="0" smtClean="0">
              <a:solidFill>
                <a:srgbClr val="C00000"/>
              </a:solidFill>
            </a:endParaRPr>
          </a:p>
          <a:p>
            <a:r>
              <a:rPr lang="en-US" sz="900" b="1" dirty="0" smtClean="0">
                <a:solidFill>
                  <a:srgbClr val="C00000"/>
                </a:solidFill>
              </a:rPr>
              <a:t> </a:t>
            </a:r>
            <a:endParaRPr lang="en-US" sz="900" dirty="0" smtClean="0">
              <a:solidFill>
                <a:srgbClr val="C00000"/>
              </a:solidFill>
            </a:endParaRPr>
          </a:p>
          <a:p>
            <a:r>
              <a:rPr lang="en-US" sz="2200" b="1" dirty="0" smtClean="0">
                <a:solidFill>
                  <a:srgbClr val="C00000"/>
                </a:solidFill>
              </a:rPr>
              <a:t>Option 1:  </a:t>
            </a:r>
            <a:r>
              <a:rPr lang="en-US" sz="2200" dirty="0" smtClean="0">
                <a:solidFill>
                  <a:srgbClr val="C00000"/>
                </a:solidFill>
              </a:rPr>
              <a:t>Non-TMDL option – Retain the current governing body structure and membership of CBP, but take TMDL out of the “partnership” elements of the program; other water quality issues would be retained by CBP Partnership (monitoring, model, etc.)</a:t>
            </a:r>
          </a:p>
          <a:p>
            <a:r>
              <a:rPr lang="en-US" sz="1200" dirty="0" smtClean="0">
                <a:solidFill>
                  <a:srgbClr val="C00000"/>
                </a:solidFill>
              </a:rPr>
              <a:t> </a:t>
            </a:r>
          </a:p>
          <a:p>
            <a:r>
              <a:rPr lang="en-US" sz="2200" b="1" dirty="0" smtClean="0">
                <a:solidFill>
                  <a:srgbClr val="C00000"/>
                </a:solidFill>
              </a:rPr>
              <a:t>Option 2:  </a:t>
            </a:r>
            <a:r>
              <a:rPr lang="en-US" sz="2200" dirty="0" smtClean="0">
                <a:solidFill>
                  <a:srgbClr val="C00000"/>
                </a:solidFill>
              </a:rPr>
              <a:t>Separate Regulatory Aspects of TMDL</a:t>
            </a:r>
            <a:r>
              <a:rPr lang="en-US" sz="2200" b="1" dirty="0" smtClean="0">
                <a:solidFill>
                  <a:srgbClr val="C00000"/>
                </a:solidFill>
              </a:rPr>
              <a:t> </a:t>
            </a:r>
            <a:r>
              <a:rPr lang="en-US" sz="2200" dirty="0" smtClean="0">
                <a:solidFill>
                  <a:srgbClr val="C00000"/>
                </a:solidFill>
              </a:rPr>
              <a:t>Distinguish the nature of TMDLs as a regulatory requirement of section 303(d) of the Clean Water Act, distinct and apart from section 117 of the CWA and have separate EPA/co-regulator discussions with bay jurisdictions as needed..  Ensure that the TMDL aspects of the program are addressed as one of the tools to achieve clean water goals under the Water Quality Goal Implementation Team.</a:t>
            </a:r>
          </a:p>
          <a:p>
            <a:endParaRPr 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5632311"/>
          </a:xfrm>
          <a:prstGeom prst="rect">
            <a:avLst/>
          </a:prstGeom>
        </p:spPr>
        <p:txBody>
          <a:bodyPr wrap="square">
            <a:spAutoFit/>
          </a:bodyPr>
          <a:lstStyle/>
          <a:p>
            <a:pPr indent="-342900">
              <a:lnSpc>
                <a:spcPct val="150000"/>
              </a:lnSpc>
              <a:defRPr/>
            </a:pPr>
            <a:r>
              <a:rPr lang="en-US" sz="2800" b="1" dirty="0" smtClean="0"/>
              <a:t>Additional Decision Points </a:t>
            </a:r>
            <a:r>
              <a:rPr lang="en-US" sz="1200" b="1" dirty="0" smtClean="0"/>
              <a:t> </a:t>
            </a:r>
            <a:endParaRPr lang="en-US" sz="1200" dirty="0" smtClean="0"/>
          </a:p>
          <a:p>
            <a:r>
              <a:rPr lang="en-US" sz="2400" b="1" dirty="0" smtClean="0">
                <a:solidFill>
                  <a:srgbClr val="C00000"/>
                </a:solidFill>
              </a:rPr>
              <a:t>Decision:  PSC Participation and Voting Eligibility </a:t>
            </a:r>
            <a:endParaRPr lang="en-US" sz="1400" dirty="0" smtClean="0">
              <a:solidFill>
                <a:srgbClr val="C00000"/>
              </a:solidFill>
            </a:endParaRPr>
          </a:p>
          <a:p>
            <a:r>
              <a:rPr lang="en-US" sz="1400" b="1" dirty="0" smtClean="0"/>
              <a:t> </a:t>
            </a:r>
            <a:endParaRPr lang="en-US" sz="2400" dirty="0" smtClean="0"/>
          </a:p>
          <a:p>
            <a:r>
              <a:rPr lang="en-US" sz="2000" b="1" dirty="0" smtClean="0">
                <a:solidFill>
                  <a:srgbClr val="C00000"/>
                </a:solidFill>
              </a:rPr>
              <a:t>Option 1:  </a:t>
            </a:r>
            <a:r>
              <a:rPr lang="en-US" sz="2000" dirty="0" smtClean="0">
                <a:solidFill>
                  <a:srgbClr val="C00000"/>
                </a:solidFill>
              </a:rPr>
              <a:t>Status quo – EC designees (member/participating partner; level of state secretaries, DDOE Director, CBC E.D., federal agencies).  Multiple members from same delegations at the table, but only one vote allowed per delegation (e.g. EPA votes for all feds who are represented by either FLCD member or Regional Director).  STAC, CAC and LGAC chairs invited, but may not vote.</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Option 2:  </a:t>
            </a:r>
            <a:r>
              <a:rPr lang="en-US" sz="2000" dirty="0" smtClean="0">
                <a:solidFill>
                  <a:srgbClr val="C00000"/>
                </a:solidFill>
              </a:rPr>
              <a:t>Retain current membership, however, members may only vote on issues according to what they have signed onto (i.e. if only signed on to water quality, they may only vote on water quality issues).</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Option 3:  </a:t>
            </a:r>
            <a:r>
              <a:rPr lang="en-US" sz="2000" dirty="0" smtClean="0">
                <a:solidFill>
                  <a:srgbClr val="C00000"/>
                </a:solidFill>
              </a:rPr>
              <a:t>Only signatory jurisdictions “at the table”/eligible to vote; other partners serve in an advisory capacity.</a:t>
            </a:r>
            <a:r>
              <a:rPr lang="en-US" sz="2000" b="1" dirty="0" smtClean="0">
                <a:solidFill>
                  <a:srgbClr val="C00000"/>
                </a:solidFill>
              </a:rPr>
              <a:t>  </a:t>
            </a:r>
            <a:endParaRPr lang="en-US" sz="2000" dirty="0" smtClean="0">
              <a:solidFill>
                <a:srgbClr val="C00000"/>
              </a:solidFill>
            </a:endParaRPr>
          </a:p>
          <a:p>
            <a:endParaRPr lang="en-US" sz="2000" dirty="0" smtClean="0">
              <a:solidFill>
                <a:srgbClr val="C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5755422"/>
          </a:xfrm>
          <a:prstGeom prst="rect">
            <a:avLst/>
          </a:prstGeom>
        </p:spPr>
        <p:txBody>
          <a:bodyPr wrap="square">
            <a:spAutoFit/>
          </a:bodyPr>
          <a:lstStyle/>
          <a:p>
            <a:pPr indent="-342900">
              <a:lnSpc>
                <a:spcPct val="150000"/>
              </a:lnSpc>
              <a:defRPr/>
            </a:pPr>
            <a:r>
              <a:rPr lang="en-US" sz="2800" b="1" dirty="0" smtClean="0"/>
              <a:t>Additional Decision Points </a:t>
            </a:r>
          </a:p>
          <a:p>
            <a:endParaRPr lang="en-US" sz="800" dirty="0" smtClean="0"/>
          </a:p>
          <a:p>
            <a:r>
              <a:rPr lang="en-US" sz="1200" b="1" dirty="0" smtClean="0"/>
              <a:t> </a:t>
            </a:r>
            <a:endParaRPr lang="en-US" sz="1200" dirty="0" smtClean="0"/>
          </a:p>
          <a:p>
            <a:r>
              <a:rPr lang="en-US" sz="2200" b="1" dirty="0" smtClean="0">
                <a:solidFill>
                  <a:srgbClr val="C00000"/>
                </a:solidFill>
              </a:rPr>
              <a:t>Decision:  PSC/MB Voting Privileges  </a:t>
            </a:r>
            <a:endParaRPr lang="en-US" sz="2200" dirty="0" smtClean="0">
              <a:solidFill>
                <a:srgbClr val="C00000"/>
              </a:solidFill>
            </a:endParaRPr>
          </a:p>
          <a:p>
            <a:r>
              <a:rPr lang="en-US" sz="2200" b="1" dirty="0" smtClean="0">
                <a:solidFill>
                  <a:srgbClr val="C00000"/>
                </a:solidFill>
              </a:rPr>
              <a:t> </a:t>
            </a:r>
            <a:endParaRPr lang="en-US" sz="2200" dirty="0" smtClean="0">
              <a:solidFill>
                <a:srgbClr val="C00000"/>
              </a:solidFill>
            </a:endParaRPr>
          </a:p>
          <a:p>
            <a:r>
              <a:rPr lang="en-US" sz="2200" b="1" dirty="0" smtClean="0">
                <a:solidFill>
                  <a:srgbClr val="C00000"/>
                </a:solidFill>
              </a:rPr>
              <a:t>Option 1:  </a:t>
            </a:r>
            <a:r>
              <a:rPr lang="en-US" sz="2200" dirty="0" smtClean="0">
                <a:solidFill>
                  <a:srgbClr val="C00000"/>
                </a:solidFill>
              </a:rPr>
              <a:t>Only signatories get one vote each. </a:t>
            </a:r>
            <a:r>
              <a:rPr lang="en-US" dirty="0" smtClean="0">
                <a:solidFill>
                  <a:srgbClr val="C00000"/>
                </a:solidFill>
              </a:rPr>
              <a:t> </a:t>
            </a:r>
            <a:endParaRPr lang="en-US" sz="1200" dirty="0" smtClean="0">
              <a:solidFill>
                <a:srgbClr val="C00000"/>
              </a:solidFill>
            </a:endParaRPr>
          </a:p>
          <a:p>
            <a:endParaRPr lang="en-US" sz="2000" dirty="0" smtClean="0">
              <a:solidFill>
                <a:srgbClr val="C00000"/>
              </a:solidFill>
            </a:endParaRPr>
          </a:p>
          <a:p>
            <a:r>
              <a:rPr lang="en-US" sz="2200" b="1" dirty="0" smtClean="0">
                <a:solidFill>
                  <a:srgbClr val="C00000"/>
                </a:solidFill>
              </a:rPr>
              <a:t>Option 1.a:  </a:t>
            </a:r>
            <a:r>
              <a:rPr lang="en-US" sz="2200" dirty="0" smtClean="0">
                <a:solidFill>
                  <a:srgbClr val="C00000"/>
                </a:solidFill>
              </a:rPr>
              <a:t>Signatories get one vote each.</a:t>
            </a:r>
            <a:r>
              <a:rPr lang="en-US" sz="2200" b="1" dirty="0" smtClean="0">
                <a:solidFill>
                  <a:srgbClr val="C00000"/>
                </a:solidFill>
              </a:rPr>
              <a:t>  </a:t>
            </a:r>
            <a:r>
              <a:rPr lang="en-US" sz="2200" dirty="0" smtClean="0">
                <a:solidFill>
                  <a:srgbClr val="C00000"/>
                </a:solidFill>
              </a:rPr>
              <a:t>If there is an option that allows for signatories to sign on to specific goals and outcomes, those signatories would be limited to voting only on issues related to the goals on which they signed. </a:t>
            </a:r>
            <a:endParaRPr lang="en-US" sz="1600" dirty="0" smtClean="0">
              <a:solidFill>
                <a:srgbClr val="C00000"/>
              </a:solidFill>
            </a:endParaRPr>
          </a:p>
          <a:p>
            <a:r>
              <a:rPr lang="en-US" sz="1600" dirty="0" smtClean="0">
                <a:solidFill>
                  <a:srgbClr val="C00000"/>
                </a:solidFill>
              </a:rPr>
              <a:t> </a:t>
            </a:r>
          </a:p>
          <a:p>
            <a:r>
              <a:rPr lang="en-US" sz="2200" b="1" dirty="0" smtClean="0">
                <a:solidFill>
                  <a:srgbClr val="C00000"/>
                </a:solidFill>
              </a:rPr>
              <a:t>Option 2:  </a:t>
            </a:r>
            <a:r>
              <a:rPr lang="en-US" sz="2200" dirty="0" smtClean="0">
                <a:solidFill>
                  <a:srgbClr val="C00000"/>
                </a:solidFill>
              </a:rPr>
              <a:t>Delegation-style vote (for program-wide implications).  9 total votes, 1 per jurisdiction and CBC plus 1 vote for federal agencies.  (EPA will always hold the 1 federal vote and should seek input from/through the FOD or FLC/D).</a:t>
            </a:r>
          </a:p>
          <a:p>
            <a:endParaRPr lang="en-US"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tx2">
              <a:lumMod val="60000"/>
              <a:lumOff val="4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950178"/>
            <a:ext cx="8001000" cy="5755422"/>
          </a:xfrm>
          <a:prstGeom prst="rect">
            <a:avLst/>
          </a:prstGeom>
        </p:spPr>
        <p:txBody>
          <a:bodyPr wrap="square">
            <a:spAutoFit/>
          </a:bodyPr>
          <a:lstStyle/>
          <a:p>
            <a:pPr indent="-342900">
              <a:lnSpc>
                <a:spcPct val="150000"/>
              </a:lnSpc>
              <a:defRPr/>
            </a:pPr>
            <a:r>
              <a:rPr lang="en-US" sz="2800" b="1" dirty="0" smtClean="0">
                <a:solidFill>
                  <a:srgbClr val="C00000"/>
                </a:solidFill>
              </a:rPr>
              <a:t>Key Components</a:t>
            </a:r>
          </a:p>
          <a:p>
            <a:pPr lvl="1"/>
            <a:r>
              <a:rPr lang="en-US" sz="2400" dirty="0" smtClean="0"/>
              <a:t>Preamble - history, benefits and accomplishments </a:t>
            </a:r>
          </a:p>
          <a:p>
            <a:pPr lvl="1"/>
            <a:r>
              <a:rPr lang="en-US" sz="2400" dirty="0" smtClean="0"/>
              <a:t>Vision </a:t>
            </a:r>
          </a:p>
          <a:p>
            <a:pPr lvl="1"/>
            <a:r>
              <a:rPr lang="en-US" sz="2400" dirty="0" smtClean="0"/>
              <a:t>Mission </a:t>
            </a:r>
          </a:p>
          <a:p>
            <a:pPr lvl="1"/>
            <a:r>
              <a:rPr lang="en-US" sz="2400" dirty="0" smtClean="0"/>
              <a:t>Goals and Outcomes</a:t>
            </a:r>
          </a:p>
          <a:p>
            <a:pPr lvl="2">
              <a:buFontTx/>
              <a:buChar char="-"/>
            </a:pPr>
            <a:r>
              <a:rPr lang="en-US" sz="2400" dirty="0" smtClean="0"/>
              <a:t> Clean Water</a:t>
            </a:r>
          </a:p>
          <a:p>
            <a:pPr lvl="2">
              <a:buFontTx/>
              <a:buChar char="-"/>
            </a:pPr>
            <a:r>
              <a:rPr lang="en-US" sz="2400" dirty="0" smtClean="0"/>
              <a:t> Restoring Resources</a:t>
            </a:r>
          </a:p>
          <a:p>
            <a:pPr lvl="1"/>
            <a:r>
              <a:rPr lang="en-US" sz="2400" dirty="0" smtClean="0"/>
              <a:t>Governance and Structure (by-laws)</a:t>
            </a:r>
          </a:p>
          <a:p>
            <a:pPr lvl="2">
              <a:buFontTx/>
              <a:buChar char="-"/>
            </a:pPr>
            <a:r>
              <a:rPr lang="en-US" sz="2400" dirty="0" smtClean="0"/>
              <a:t>PSC, MB, GITS, </a:t>
            </a:r>
          </a:p>
          <a:p>
            <a:pPr lvl="2">
              <a:buFontTx/>
              <a:buChar char="-"/>
            </a:pPr>
            <a:r>
              <a:rPr lang="en-US" sz="2400" dirty="0" smtClean="0"/>
              <a:t> Role of Federal Partners</a:t>
            </a:r>
          </a:p>
          <a:p>
            <a:pPr lvl="1"/>
            <a:r>
              <a:rPr lang="en-US" sz="2400" dirty="0" smtClean="0"/>
              <a:t>Membership  </a:t>
            </a:r>
          </a:p>
          <a:p>
            <a:pPr lvl="1"/>
            <a:r>
              <a:rPr lang="en-US" sz="2400" dirty="0" smtClean="0"/>
              <a:t>Principals </a:t>
            </a:r>
          </a:p>
          <a:p>
            <a:pPr lvl="1"/>
            <a:r>
              <a:rPr lang="en-US" sz="2400" dirty="0" smtClean="0"/>
              <a:t>Effective Date</a:t>
            </a:r>
          </a:p>
          <a:p>
            <a:pPr lvl="1"/>
            <a:r>
              <a:rPr lang="en-US" sz="2400" dirty="0" smtClean="0"/>
              <a:t>Affirmation and Signatures</a:t>
            </a:r>
            <a:endParaRPr lang="en-US" sz="24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Executive Council Meeting</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950178"/>
            <a:ext cx="8001000" cy="6278642"/>
          </a:xfrm>
          <a:prstGeom prst="rect">
            <a:avLst/>
          </a:prstGeom>
        </p:spPr>
        <p:txBody>
          <a:bodyPr wrap="square">
            <a:spAutoFit/>
          </a:bodyPr>
          <a:lstStyle/>
          <a:p>
            <a:pPr indent="-342900">
              <a:lnSpc>
                <a:spcPct val="150000"/>
              </a:lnSpc>
              <a:defRPr/>
            </a:pPr>
            <a:r>
              <a:rPr lang="en-US" sz="2800" b="1" dirty="0" smtClean="0"/>
              <a:t>Decision Points:</a:t>
            </a:r>
          </a:p>
          <a:p>
            <a:pPr indent="-342900">
              <a:lnSpc>
                <a:spcPct val="150000"/>
              </a:lnSpc>
              <a:defRPr/>
            </a:pPr>
            <a:r>
              <a:rPr lang="en-US" sz="2800" b="1" dirty="0" smtClean="0">
                <a:solidFill>
                  <a:srgbClr val="C00000"/>
                </a:solidFill>
              </a:rPr>
              <a:t>Focus Areas?</a:t>
            </a:r>
          </a:p>
          <a:p>
            <a:pPr indent="-342900">
              <a:lnSpc>
                <a:spcPct val="150000"/>
              </a:lnSpc>
              <a:buFont typeface="Arial" pitchFamily="34" charset="0"/>
              <a:buChar char="•"/>
              <a:defRPr/>
            </a:pPr>
            <a:r>
              <a:rPr lang="en-US" sz="2800" dirty="0" smtClean="0">
                <a:solidFill>
                  <a:srgbClr val="C00000"/>
                </a:solidFill>
              </a:rPr>
              <a:t>30</a:t>
            </a:r>
            <a:r>
              <a:rPr lang="en-US" sz="2800" baseline="30000" dirty="0" smtClean="0">
                <a:solidFill>
                  <a:srgbClr val="C00000"/>
                </a:solidFill>
              </a:rPr>
              <a:t>th</a:t>
            </a:r>
            <a:r>
              <a:rPr lang="en-US" sz="2800" dirty="0" smtClean="0">
                <a:solidFill>
                  <a:srgbClr val="C00000"/>
                </a:solidFill>
              </a:rPr>
              <a:t> Anniversary of the Chesapeake Bay Program</a:t>
            </a:r>
          </a:p>
          <a:p>
            <a:pPr indent="-342900">
              <a:lnSpc>
                <a:spcPct val="150000"/>
              </a:lnSpc>
              <a:buFont typeface="Arial" pitchFamily="34" charset="0"/>
              <a:buChar char="•"/>
              <a:defRPr/>
            </a:pPr>
            <a:r>
              <a:rPr lang="en-US" sz="2800" dirty="0" smtClean="0">
                <a:solidFill>
                  <a:srgbClr val="C00000"/>
                </a:solidFill>
              </a:rPr>
              <a:t>Signing of the New Agreement</a:t>
            </a:r>
          </a:p>
          <a:p>
            <a:pPr indent="-342900">
              <a:lnSpc>
                <a:spcPct val="150000"/>
              </a:lnSpc>
              <a:buFont typeface="Arial" pitchFamily="34" charset="0"/>
              <a:buChar char="•"/>
              <a:defRPr/>
            </a:pPr>
            <a:endParaRPr lang="en-US" sz="2800" dirty="0" smtClean="0">
              <a:solidFill>
                <a:srgbClr val="C00000"/>
              </a:solidFill>
            </a:endParaRPr>
          </a:p>
          <a:p>
            <a:pPr indent="-342900">
              <a:lnSpc>
                <a:spcPct val="150000"/>
              </a:lnSpc>
              <a:defRPr/>
            </a:pPr>
            <a:r>
              <a:rPr lang="en-US" sz="2800" b="1" dirty="0" smtClean="0">
                <a:solidFill>
                  <a:srgbClr val="C00000"/>
                </a:solidFill>
              </a:rPr>
              <a:t>Timing</a:t>
            </a:r>
          </a:p>
          <a:p>
            <a:pPr indent="-342900">
              <a:lnSpc>
                <a:spcPct val="150000"/>
              </a:lnSpc>
              <a:buFont typeface="Arial" pitchFamily="34" charset="0"/>
              <a:buChar char="•"/>
              <a:defRPr/>
            </a:pPr>
            <a:r>
              <a:rPr lang="en-US" sz="2800" dirty="0" smtClean="0">
                <a:solidFill>
                  <a:srgbClr val="C00000"/>
                </a:solidFill>
              </a:rPr>
              <a:t>Should we move the timing of the EC meeting to late September/early October?</a:t>
            </a:r>
          </a:p>
          <a:p>
            <a:pPr indent="-342900">
              <a:lnSpc>
                <a:spcPct val="150000"/>
              </a:lnSpc>
              <a:defRPr/>
            </a:pPr>
            <a:endParaRPr lang="en-US" sz="2800" b="1" dirty="0" smtClean="0">
              <a:solidFill>
                <a:srgbClr val="C00000"/>
              </a:solidFill>
            </a:endParaRPr>
          </a:p>
          <a:p>
            <a:pPr lvl="1"/>
            <a:endParaRPr lang="en-US" sz="2400" b="1" dirty="0" smtClean="0">
              <a:solidFill>
                <a:srgbClr val="C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i="1" dirty="0" smtClean="0">
                <a:solidFill>
                  <a:schemeClr val="accent1">
                    <a:lumMod val="75000"/>
                  </a:schemeClr>
                </a:solidFill>
              </a:rPr>
              <a:t>Options for Consideration</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a:t>
            </a:r>
          </a:p>
          <a:p>
            <a:endParaRPr lang="en-US" sz="2800" b="1" dirty="0" smtClean="0">
              <a:solidFill>
                <a:schemeClr val="tx1">
                  <a:lumMod val="65000"/>
                  <a:lumOff val="35000"/>
                </a:schemeClr>
              </a:solidFill>
            </a:endParaRPr>
          </a:p>
          <a:p>
            <a:r>
              <a:rPr lang="en-US" sz="2800" b="1" dirty="0" smtClean="0">
                <a:solidFill>
                  <a:schemeClr val="tx1">
                    <a:lumMod val="65000"/>
                    <a:lumOff val="35000"/>
                  </a:schemeClr>
                </a:solidFill>
              </a:rPr>
              <a:t>Option 2 </a:t>
            </a:r>
            <a:r>
              <a:rPr lang="en-US" sz="2800" dirty="0" smtClean="0">
                <a:solidFill>
                  <a:schemeClr val="tx1">
                    <a:lumMod val="65000"/>
                    <a:lumOff val="35000"/>
                  </a:schemeClr>
                </a:solidFill>
              </a:rPr>
              <a:t>– Comprehensive Agreement </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2400" dirty="0" smtClean="0"/>
          </a:p>
          <a:p>
            <a:pPr lvl="1"/>
            <a:endParaRPr lang="en-US" sz="1600" dirty="0" smtClean="0"/>
          </a:p>
          <a:p>
            <a:pPr lvl="1"/>
            <a:r>
              <a:rPr lang="en-US" sz="2800" b="1" dirty="0" smtClean="0"/>
              <a:t>Chesapeake Bay Agreement – </a:t>
            </a:r>
            <a:r>
              <a:rPr lang="en-US" sz="2800" dirty="0" smtClean="0"/>
              <a:t>(a)(2) “the formal, voluntary agreements executed to achieve the goal of restoring and protecting the Chesapeake Bay ecosystem</a:t>
            </a:r>
            <a:r>
              <a:rPr lang="en-US" sz="2800" i="1" dirty="0" smtClean="0"/>
              <a:t> </a:t>
            </a:r>
            <a:r>
              <a:rPr lang="en-US" sz="2800" dirty="0" smtClean="0"/>
              <a:t>and the living resources of the Chesapeake Bay ecosystem and </a:t>
            </a:r>
            <a:r>
              <a:rPr lang="en-US" sz="2800" u="sng" dirty="0" smtClean="0"/>
              <a:t>signed by the Chesapeake Executive Council. “</a:t>
            </a:r>
            <a:endParaRPr lang="en-US" sz="2800" dirty="0" smtClean="0"/>
          </a:p>
          <a:p>
            <a:r>
              <a:rPr lang="en-US" sz="2800" dirty="0" smtClean="0"/>
              <a:t> </a:t>
            </a:r>
          </a:p>
          <a:p>
            <a:pPr lvl="1"/>
            <a:r>
              <a:rPr lang="en-US" sz="2800" b="1" dirty="0" smtClean="0"/>
              <a:t>Members of the Chesapeake Executive Council – </a:t>
            </a:r>
            <a:r>
              <a:rPr lang="en-US" sz="2800" dirty="0" smtClean="0"/>
              <a:t>(a)(5) “the signatories to the Chesapeake Bay Agreement.”</a:t>
            </a:r>
            <a:endParaRPr lang="en-US" sz="2000" dirty="0" smtClean="0"/>
          </a:p>
          <a:p>
            <a:r>
              <a:rPr lang="en-US" dirty="0" smtClean="0"/>
              <a:t> </a:t>
            </a:r>
          </a:p>
          <a:p>
            <a:pPr lvl="1"/>
            <a:endParaRPr lang="en-US" dirty="0"/>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228600" y="1219200"/>
            <a:ext cx="87630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1600" dirty="0" smtClean="0"/>
          </a:p>
          <a:p>
            <a:pPr lvl="1"/>
            <a:endParaRPr lang="en-US" sz="1100" dirty="0" smtClean="0"/>
          </a:p>
          <a:p>
            <a:pPr lvl="1"/>
            <a:r>
              <a:rPr lang="en-US" sz="2800" b="1" dirty="0" smtClean="0"/>
              <a:t>Scope of the Chesapeake Bay Program Office–</a:t>
            </a:r>
            <a:r>
              <a:rPr lang="en-US" sz="2800" dirty="0" smtClean="0"/>
              <a:t> (b)(2)(B)</a:t>
            </a:r>
          </a:p>
          <a:p>
            <a:pPr lvl="2"/>
            <a:r>
              <a:rPr lang="en-US" sz="2800" dirty="0" smtClean="0"/>
              <a:t> “implementing and coordinating science, research, </a:t>
            </a:r>
            <a:r>
              <a:rPr lang="en-US" sz="2800" u="sng" dirty="0" smtClean="0"/>
              <a:t>modeling</a:t>
            </a:r>
            <a:r>
              <a:rPr lang="en-US" sz="2800" dirty="0" smtClean="0"/>
              <a:t>, support services, </a:t>
            </a:r>
            <a:r>
              <a:rPr lang="en-US" sz="2800" u="sng" dirty="0" smtClean="0"/>
              <a:t>monitoring</a:t>
            </a:r>
            <a:r>
              <a:rPr lang="en-US" sz="2800" dirty="0" smtClean="0"/>
              <a:t>, </a:t>
            </a:r>
            <a:r>
              <a:rPr lang="en-US" sz="2800" u="sng" dirty="0" smtClean="0"/>
              <a:t>data collection,</a:t>
            </a:r>
            <a:r>
              <a:rPr lang="en-US" sz="2800" dirty="0" smtClean="0"/>
              <a:t> and other activities that support the Chesapeake Bay Program;</a:t>
            </a:r>
          </a:p>
          <a:p>
            <a:pPr lvl="2"/>
            <a:r>
              <a:rPr lang="en-US" sz="2800" dirty="0" smtClean="0"/>
              <a:t> “improve the </a:t>
            </a:r>
            <a:r>
              <a:rPr lang="en-US" sz="2800" u="sng" dirty="0" smtClean="0"/>
              <a:t>water quality and living resources</a:t>
            </a:r>
            <a:r>
              <a:rPr lang="en-US" sz="2800" dirty="0" smtClean="0"/>
              <a:t> in the Chesapeake Bay ecosystem” </a:t>
            </a:r>
          </a:p>
          <a:p>
            <a:pPr lvl="2"/>
            <a:r>
              <a:rPr lang="en-US" sz="2800" dirty="0" smtClean="0"/>
              <a:t>“ developing and implementing specific  action plans to carry out the responsibilities of the signatories”</a:t>
            </a:r>
            <a:endParaRPr lang="en-US" sz="2400" dirty="0" smtClean="0"/>
          </a:p>
          <a:p>
            <a:r>
              <a:rPr lang="en-US" dirty="0"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3200" dirty="0" smtClean="0"/>
          </a:p>
          <a:p>
            <a:r>
              <a:rPr lang="en-US" dirty="0" smtClean="0"/>
              <a:t> </a:t>
            </a:r>
          </a:p>
          <a:p>
            <a:pPr lvl="1"/>
            <a:r>
              <a:rPr lang="en-US" sz="2800" b="1" dirty="0" smtClean="0"/>
              <a:t>Granting Funds – “</a:t>
            </a:r>
            <a:r>
              <a:rPr lang="en-US" sz="2800" i="1" u="sng" dirty="0" smtClean="0"/>
              <a:t>If a signatory jurisdiction has approved and committed to implement all or substantially all aspects of the Chesapeake Bay Agreement</a:t>
            </a:r>
            <a:r>
              <a:rPr lang="en-US" sz="2800" dirty="0" smtClean="0"/>
              <a:t>… the Administrator— (A) shall make a grant to the jurisdiction for the purpose of implementing the management mechanisms established and conditions as the Administrator considers appropriate; and (B) may make a grant to a signatory jurisdiction for the purpose of monitoring the Chesapeake Bay ecosystem.</a:t>
            </a:r>
          </a:p>
          <a:p>
            <a:pPr lv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638800"/>
          </a:xfrm>
        </p:spPr>
        <p:txBody>
          <a:bodyPr>
            <a:normAutofit/>
          </a:bodyPr>
          <a:lstStyle/>
          <a:p>
            <a:pPr lvl="0"/>
            <a:r>
              <a:rPr lang="en-US" sz="2200" dirty="0" smtClean="0"/>
              <a:t>Sec. 117 Implementation grants can only be given to Executive Council </a:t>
            </a:r>
            <a:r>
              <a:rPr lang="en-US" sz="2200" u="sng" dirty="0" smtClean="0"/>
              <a:t>Members </a:t>
            </a:r>
          </a:p>
          <a:p>
            <a:pPr lvl="1"/>
            <a:r>
              <a:rPr lang="en-US" sz="1900" dirty="0" smtClean="0"/>
              <a:t>i.e. those that signed on to all or substantially all of the agreement</a:t>
            </a:r>
          </a:p>
          <a:p>
            <a:pPr lvl="1"/>
            <a:r>
              <a:rPr lang="en-US" sz="1900" dirty="0" smtClean="0"/>
              <a:t>All funding must address a goal as stated in the CB Agreement</a:t>
            </a:r>
          </a:p>
          <a:p>
            <a:pPr lvl="1"/>
            <a:r>
              <a:rPr lang="en-US" sz="1900" dirty="0" smtClean="0"/>
              <a:t>Implementation grants only go to signatories to the Agreement, all others must compete for funding</a:t>
            </a:r>
          </a:p>
          <a:p>
            <a:pPr lvl="1"/>
            <a:endParaRPr lang="en-US" sz="1200" dirty="0" smtClean="0"/>
          </a:p>
          <a:p>
            <a:r>
              <a:rPr lang="en-US" sz="2200" dirty="0" smtClean="0"/>
              <a:t>But….Chesapeake 2000 was the last comprehensive agreement  </a:t>
            </a:r>
          </a:p>
          <a:p>
            <a:pPr lvl="1"/>
            <a:r>
              <a:rPr lang="en-US" sz="1900" dirty="0" smtClean="0"/>
              <a:t>Commitments are largely outdated (any specific dates associated with the agreement are for 2012 or earlier…..e.g. WQ commitment)</a:t>
            </a:r>
          </a:p>
          <a:p>
            <a:pPr lvl="1"/>
            <a:endParaRPr lang="en-US" sz="1200" dirty="0" smtClean="0"/>
          </a:p>
          <a:p>
            <a:r>
              <a:rPr lang="en-US" sz="2200" dirty="0" smtClean="0"/>
              <a:t>And, the EC requested that the CBP look at ways to coordinate and align the Partnership’s goals with the goals and outcomes of the EO.</a:t>
            </a:r>
          </a:p>
          <a:p>
            <a:pPr lvl="1">
              <a:buNone/>
            </a:pPr>
            <a:endParaRPr lang="en-US" sz="1200" dirty="0" smtClean="0"/>
          </a:p>
          <a:p>
            <a:r>
              <a:rPr lang="en-US" sz="2200" dirty="0" smtClean="0"/>
              <a:t>So…..</a:t>
            </a:r>
            <a:r>
              <a:rPr lang="en-US" sz="2600" dirty="0" smtClean="0"/>
              <a:t> </a:t>
            </a:r>
            <a:r>
              <a:rPr lang="en-US" sz="2200" dirty="0" smtClean="0"/>
              <a:t>Any new goals/outcomes that were not a part of Chesapeake 2000 would not be able to be funded using Section 117 funds.</a:t>
            </a:r>
          </a:p>
          <a:p>
            <a:pPr>
              <a:buNone/>
            </a:pPr>
            <a:endParaRPr lang="en-US" sz="1500" b="1" dirty="0" smtClean="0">
              <a:solidFill>
                <a:srgbClr val="C00000"/>
              </a:solidFill>
            </a:endParaRPr>
          </a:p>
          <a:p>
            <a:pPr lvl="0"/>
            <a:endParaRPr lang="en-US" sz="2100" dirty="0" smtClean="0"/>
          </a:p>
          <a:p>
            <a:pPr lvl="0"/>
            <a:endParaRPr lang="en-US" sz="1700" dirty="0" smtClean="0"/>
          </a:p>
          <a:p>
            <a:pPr lvl="0"/>
            <a:endParaRPr lang="en-US" sz="2100" dirty="0" smtClean="0"/>
          </a:p>
          <a:p>
            <a:pPr lvl="0"/>
            <a:endParaRPr lang="en-US" dirty="0" smtClean="0"/>
          </a:p>
          <a:p>
            <a:endParaRPr lang="en-US" dirty="0"/>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Why we need a new Agreement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Discussion Process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1981200" y="1676400"/>
            <a:ext cx="5943600" cy="3947886"/>
          </a:xfrm>
          <a:prstGeom prst="rect">
            <a:avLst/>
          </a:prstGeom>
          <a:noFill/>
          <a:ln w="9525">
            <a:noFill/>
            <a:miter lim="800000"/>
            <a:headEnd/>
            <a:tailEnd/>
          </a:ln>
        </p:spPr>
        <p:txBody>
          <a:bodyPr/>
          <a:lstStyle/>
          <a:p>
            <a:pPr marL="457200" indent="-457200"/>
            <a:endParaRPr lang="en-US" sz="3200" b="1" dirty="0" smtClean="0"/>
          </a:p>
          <a:p>
            <a:pPr marL="457200" indent="-457200">
              <a:buFont typeface="+mj-lt"/>
              <a:buAutoNum type="arabicPeriod"/>
            </a:pPr>
            <a:r>
              <a:rPr lang="en-US" sz="3200" b="1" dirty="0" smtClean="0"/>
              <a:t>Listen </a:t>
            </a:r>
            <a:r>
              <a:rPr lang="en-US" sz="3200" b="1" dirty="0"/>
              <a:t>to the </a:t>
            </a:r>
            <a:r>
              <a:rPr lang="en-US" sz="3200" b="1" dirty="0" smtClean="0"/>
              <a:t>Options</a:t>
            </a:r>
          </a:p>
          <a:p>
            <a:pPr marL="457200" indent="-457200">
              <a:buFont typeface="+mj-lt"/>
              <a:buAutoNum type="arabicPeriod"/>
            </a:pPr>
            <a:endParaRPr lang="en-US" sz="3200" b="1" dirty="0" smtClean="0"/>
          </a:p>
          <a:p>
            <a:pPr marL="457200" indent="-457200">
              <a:buFont typeface="+mj-lt"/>
              <a:buAutoNum type="arabicPeriod"/>
            </a:pPr>
            <a:r>
              <a:rPr lang="en-US" sz="3200" b="1" dirty="0" smtClean="0"/>
              <a:t>Discuss and Debate Options</a:t>
            </a:r>
          </a:p>
          <a:p>
            <a:pPr marL="457200" indent="-457200">
              <a:buFont typeface="+mj-lt"/>
              <a:buAutoNum type="arabicPeriod"/>
            </a:pPr>
            <a:endParaRPr lang="en-US" sz="3200" b="1" dirty="0" smtClean="0"/>
          </a:p>
          <a:p>
            <a:pPr marL="457200" indent="-457200">
              <a:buFont typeface="+mj-lt"/>
              <a:buAutoNum type="arabicPeriod"/>
            </a:pPr>
            <a:r>
              <a:rPr lang="en-US" sz="3200" b="1" dirty="0" smtClean="0"/>
              <a:t>Make a Final Decision</a:t>
            </a:r>
            <a:endParaRPr lang="en-US" sz="3200" b="1" dirty="0"/>
          </a:p>
        </p:txBody>
      </p:sp>
    </p:spTree>
    <p:extLst>
      <p:ext uri="{BB962C8B-B14F-4D97-AF65-F5344CB8AC3E}">
        <p14:creationId xmlns:p14="http://schemas.microsoft.com/office/powerpoint/2010/main" xmlns="" val="259070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a:bodyPr>
          <a:lstStyle/>
          <a:p>
            <a:pPr>
              <a:buNone/>
            </a:pPr>
            <a:r>
              <a:rPr lang="en-US" b="1" i="1" dirty="0" smtClean="0">
                <a:solidFill>
                  <a:schemeClr val="accent1">
                    <a:lumMod val="75000"/>
                  </a:schemeClr>
                </a:solidFill>
              </a:rPr>
              <a:t>Options for Consideration</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 </a:t>
            </a:r>
          </a:p>
          <a:p>
            <a:endParaRPr lang="en-US" sz="2800" b="1" dirty="0" smtClean="0">
              <a:solidFill>
                <a:schemeClr val="tx1">
                  <a:lumMod val="65000"/>
                  <a:lumOff val="35000"/>
                </a:schemeClr>
              </a:solidFill>
            </a:endParaRPr>
          </a:p>
          <a:p>
            <a:r>
              <a:rPr lang="en-US" sz="2800" b="1" dirty="0" smtClean="0">
                <a:solidFill>
                  <a:schemeClr val="tx1">
                    <a:lumMod val="65000"/>
                    <a:lumOff val="35000"/>
                  </a:schemeClr>
                </a:solidFill>
              </a:rPr>
              <a:t>Option 2 </a:t>
            </a:r>
            <a:r>
              <a:rPr lang="en-US" sz="2800" dirty="0" smtClean="0">
                <a:solidFill>
                  <a:schemeClr val="tx1">
                    <a:lumMod val="65000"/>
                    <a:lumOff val="35000"/>
                  </a:schemeClr>
                </a:solidFill>
              </a:rPr>
              <a:t>– Comprehensive Agreement </a:t>
            </a:r>
          </a:p>
          <a:p>
            <a:pPr lvl="1">
              <a:buFont typeface="Arial" pitchFamily="34" charset="0"/>
              <a:buChar char="•"/>
            </a:pPr>
            <a:endParaRPr lang="en-US" sz="24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4506</TotalTime>
  <Words>1933</Words>
  <Application>Microsoft Office PowerPoint</Application>
  <PresentationFormat>On-screen Show (4:3)</PresentationFormat>
  <Paragraphs>344</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cbisland</cp:lastModifiedBy>
  <cp:revision>266</cp:revision>
  <dcterms:created xsi:type="dcterms:W3CDTF">2013-03-01T03:27:31Z</dcterms:created>
  <dcterms:modified xsi:type="dcterms:W3CDTF">2013-04-01T19:36:53Z</dcterms:modified>
</cp:coreProperties>
</file>